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handoutMasterIdLst>
    <p:handoutMasterId r:id="rId61"/>
  </p:handoutMasterIdLst>
  <p:sldIdLst>
    <p:sldId id="275" r:id="rId2"/>
    <p:sldId id="376" r:id="rId3"/>
    <p:sldId id="366" r:id="rId4"/>
    <p:sldId id="367" r:id="rId5"/>
    <p:sldId id="368" r:id="rId6"/>
    <p:sldId id="375" r:id="rId7"/>
    <p:sldId id="369" r:id="rId8"/>
    <p:sldId id="371" r:id="rId9"/>
    <p:sldId id="380" r:id="rId10"/>
    <p:sldId id="372" r:id="rId11"/>
    <p:sldId id="373" r:id="rId12"/>
    <p:sldId id="374" r:id="rId13"/>
    <p:sldId id="337" r:id="rId14"/>
    <p:sldId id="338" r:id="rId15"/>
    <p:sldId id="339" r:id="rId16"/>
    <p:sldId id="340" r:id="rId17"/>
    <p:sldId id="341" r:id="rId18"/>
    <p:sldId id="342" r:id="rId19"/>
    <p:sldId id="343" r:id="rId20"/>
    <p:sldId id="344" r:id="rId21"/>
    <p:sldId id="345" r:id="rId22"/>
    <p:sldId id="322" r:id="rId23"/>
    <p:sldId id="323" r:id="rId24"/>
    <p:sldId id="324" r:id="rId25"/>
    <p:sldId id="325" r:id="rId26"/>
    <p:sldId id="326" r:id="rId27"/>
    <p:sldId id="327" r:id="rId28"/>
    <p:sldId id="328" r:id="rId29"/>
    <p:sldId id="256" r:id="rId30"/>
    <p:sldId id="335" r:id="rId31"/>
    <p:sldId id="336" r:id="rId32"/>
    <p:sldId id="350" r:id="rId33"/>
    <p:sldId id="347" r:id="rId34"/>
    <p:sldId id="348" r:id="rId35"/>
    <p:sldId id="349" r:id="rId36"/>
    <p:sldId id="318" r:id="rId37"/>
    <p:sldId id="319" r:id="rId38"/>
    <p:sldId id="320" r:id="rId39"/>
    <p:sldId id="321" r:id="rId40"/>
    <p:sldId id="263" r:id="rId41"/>
    <p:sldId id="377" r:id="rId42"/>
    <p:sldId id="378" r:id="rId43"/>
    <p:sldId id="379" r:id="rId44"/>
    <p:sldId id="265" r:id="rId45"/>
    <p:sldId id="382" r:id="rId46"/>
    <p:sldId id="383" r:id="rId47"/>
    <p:sldId id="384" r:id="rId48"/>
    <p:sldId id="385" r:id="rId49"/>
    <p:sldId id="386" r:id="rId50"/>
    <p:sldId id="387" r:id="rId51"/>
    <p:sldId id="388" r:id="rId52"/>
    <p:sldId id="266" r:id="rId53"/>
    <p:sldId id="332" r:id="rId54"/>
    <p:sldId id="333" r:id="rId55"/>
    <p:sldId id="334" r:id="rId56"/>
    <p:sldId id="267" r:id="rId57"/>
    <p:sldId id="329" r:id="rId58"/>
    <p:sldId id="330" r:id="rId59"/>
  </p:sldIdLst>
  <p:sldSz cx="9144000" cy="6858000" type="screen4x3"/>
  <p:notesSz cx="10234613" cy="70993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37" userDrawn="1">
          <p15:clr>
            <a:srgbClr val="A4A3A4"/>
          </p15:clr>
        </p15:guide>
        <p15:guide id="2" pos="322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24" autoAdjust="0"/>
    <p:restoredTop sz="78033" autoAdjust="0"/>
  </p:normalViewPr>
  <p:slideViewPr>
    <p:cSldViewPr>
      <p:cViewPr varScale="1">
        <p:scale>
          <a:sx n="55" d="100"/>
          <a:sy n="55" d="100"/>
        </p:scale>
        <p:origin x="1668" y="32"/>
      </p:cViewPr>
      <p:guideLst>
        <p:guide orient="horz" pos="2160"/>
        <p:guide pos="2880"/>
      </p:guideLst>
    </p:cSldViewPr>
  </p:slideViewPr>
  <p:notesTextViewPr>
    <p:cViewPr>
      <p:scale>
        <a:sx n="100" d="100"/>
        <a:sy n="100" d="100"/>
      </p:scale>
      <p:origin x="0" y="0"/>
    </p:cViewPr>
  </p:notesTextViewPr>
  <p:sorterViewPr>
    <p:cViewPr>
      <p:scale>
        <a:sx n="70" d="100"/>
        <a:sy n="70" d="100"/>
      </p:scale>
      <p:origin x="0" y="0"/>
    </p:cViewPr>
  </p:sorterViewPr>
  <p:notesViewPr>
    <p:cSldViewPr>
      <p:cViewPr varScale="1">
        <p:scale>
          <a:sx n="86" d="100"/>
          <a:sy n="86" d="100"/>
        </p:scale>
        <p:origin x="-1974" y="-90"/>
      </p:cViewPr>
      <p:guideLst>
        <p:guide orient="horz" pos="2237"/>
        <p:guide pos="322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1"/>
            <a:ext cx="4434999" cy="354965"/>
          </a:xfrm>
          <a:prstGeom prst="rect">
            <a:avLst/>
          </a:prstGeom>
        </p:spPr>
        <p:txBody>
          <a:bodyPr vert="horz" lIns="94951" tIns="47475" rIns="94951" bIns="47475"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5797247" y="1"/>
            <a:ext cx="4434999" cy="354965"/>
          </a:xfrm>
          <a:prstGeom prst="rect">
            <a:avLst/>
          </a:prstGeom>
        </p:spPr>
        <p:txBody>
          <a:bodyPr vert="horz" lIns="94951" tIns="47475" rIns="94951" bIns="47475" rtlCol="0"/>
          <a:lstStyle>
            <a:lvl1pPr algn="r">
              <a:defRPr sz="1200"/>
            </a:lvl1pPr>
          </a:lstStyle>
          <a:p>
            <a:fld id="{21343353-6BF4-4BA0-9B31-BFF0F290D736}" type="datetimeFigureOut">
              <a:rPr kumimoji="1" lang="ja-JP" altLang="en-US" smtClean="0"/>
              <a:pPr/>
              <a:t>2015/5/21</a:t>
            </a:fld>
            <a:endParaRPr kumimoji="1" lang="ja-JP" altLang="en-US"/>
          </a:p>
        </p:txBody>
      </p:sp>
      <p:sp>
        <p:nvSpPr>
          <p:cNvPr id="4" name="フッター プレースホルダ 3"/>
          <p:cNvSpPr>
            <a:spLocks noGrp="1"/>
          </p:cNvSpPr>
          <p:nvPr>
            <p:ph type="ftr" sz="quarter" idx="2"/>
          </p:nvPr>
        </p:nvSpPr>
        <p:spPr>
          <a:xfrm>
            <a:off x="1" y="6743103"/>
            <a:ext cx="4434999" cy="354965"/>
          </a:xfrm>
          <a:prstGeom prst="rect">
            <a:avLst/>
          </a:prstGeom>
        </p:spPr>
        <p:txBody>
          <a:bodyPr vert="horz" lIns="94951" tIns="47475" rIns="94951" bIns="47475" rtlCol="0" anchor="b"/>
          <a:lstStyle>
            <a:lvl1pPr algn="l">
              <a:defRPr sz="1200"/>
            </a:lvl1pPr>
          </a:lstStyle>
          <a:p>
            <a:endParaRPr kumimoji="1" lang="ja-JP" altLang="en-US"/>
          </a:p>
        </p:txBody>
      </p:sp>
      <p:sp>
        <p:nvSpPr>
          <p:cNvPr id="5" name="スライド番号プレースホルダ 4"/>
          <p:cNvSpPr>
            <a:spLocks noGrp="1"/>
          </p:cNvSpPr>
          <p:nvPr>
            <p:ph type="sldNum" sz="quarter" idx="3"/>
          </p:nvPr>
        </p:nvSpPr>
        <p:spPr>
          <a:xfrm>
            <a:off x="5797247" y="6743103"/>
            <a:ext cx="4434999" cy="354965"/>
          </a:xfrm>
          <a:prstGeom prst="rect">
            <a:avLst/>
          </a:prstGeom>
        </p:spPr>
        <p:txBody>
          <a:bodyPr vert="horz" lIns="94951" tIns="47475" rIns="94951" bIns="47475" rtlCol="0" anchor="b"/>
          <a:lstStyle>
            <a:lvl1pPr algn="r">
              <a:defRPr sz="1200"/>
            </a:lvl1pPr>
          </a:lstStyle>
          <a:p>
            <a:fld id="{2D9B1701-58C2-4B9D-957D-6F0DC81F3FBD}" type="slidenum">
              <a:rPr kumimoji="1" lang="ja-JP" altLang="en-US" smtClean="0"/>
              <a:pPr/>
              <a:t>‹#›</a:t>
            </a:fld>
            <a:endParaRPr kumimoji="1" lang="ja-JP" altLang="en-US"/>
          </a:p>
        </p:txBody>
      </p:sp>
    </p:spTree>
    <p:extLst>
      <p:ext uri="{BB962C8B-B14F-4D97-AF65-F5344CB8AC3E}">
        <p14:creationId xmlns:p14="http://schemas.microsoft.com/office/powerpoint/2010/main" val="20700318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1"/>
            <a:ext cx="4434999" cy="354965"/>
          </a:xfrm>
          <a:prstGeom prst="rect">
            <a:avLst/>
          </a:prstGeom>
        </p:spPr>
        <p:txBody>
          <a:bodyPr vert="horz" lIns="94951" tIns="47475" rIns="94951" bIns="47475" rtlCol="0"/>
          <a:lstStyle>
            <a:lvl1pPr algn="l">
              <a:defRPr sz="1200"/>
            </a:lvl1pPr>
          </a:lstStyle>
          <a:p>
            <a:endParaRPr kumimoji="1" lang="ja-JP" altLang="en-US"/>
          </a:p>
        </p:txBody>
      </p:sp>
      <p:sp>
        <p:nvSpPr>
          <p:cNvPr id="3" name="日付プレースホルダ 2"/>
          <p:cNvSpPr>
            <a:spLocks noGrp="1"/>
          </p:cNvSpPr>
          <p:nvPr>
            <p:ph type="dt" idx="1"/>
          </p:nvPr>
        </p:nvSpPr>
        <p:spPr>
          <a:xfrm>
            <a:off x="5797247" y="1"/>
            <a:ext cx="4434999" cy="354965"/>
          </a:xfrm>
          <a:prstGeom prst="rect">
            <a:avLst/>
          </a:prstGeom>
        </p:spPr>
        <p:txBody>
          <a:bodyPr vert="horz" lIns="94951" tIns="47475" rIns="94951" bIns="47475" rtlCol="0"/>
          <a:lstStyle>
            <a:lvl1pPr algn="r">
              <a:defRPr sz="1200"/>
            </a:lvl1pPr>
          </a:lstStyle>
          <a:p>
            <a:fld id="{20F1B465-C1C3-483F-AD2B-164C431C60DC}" type="datetimeFigureOut">
              <a:rPr kumimoji="1" lang="ja-JP" altLang="en-US" smtClean="0"/>
              <a:pPr/>
              <a:t>2015/5/21</a:t>
            </a:fld>
            <a:endParaRPr kumimoji="1" lang="ja-JP" altLang="en-US"/>
          </a:p>
        </p:txBody>
      </p:sp>
      <p:sp>
        <p:nvSpPr>
          <p:cNvPr id="4" name="スライド イメージ プレースホルダ 3"/>
          <p:cNvSpPr>
            <a:spLocks noGrp="1" noRot="1" noChangeAspect="1"/>
          </p:cNvSpPr>
          <p:nvPr>
            <p:ph type="sldImg" idx="2"/>
          </p:nvPr>
        </p:nvSpPr>
        <p:spPr>
          <a:xfrm>
            <a:off x="3344863" y="533400"/>
            <a:ext cx="3544887" cy="2660650"/>
          </a:xfrm>
          <a:prstGeom prst="rect">
            <a:avLst/>
          </a:prstGeom>
          <a:noFill/>
          <a:ln w="12700">
            <a:solidFill>
              <a:prstClr val="black"/>
            </a:solidFill>
          </a:ln>
        </p:spPr>
        <p:txBody>
          <a:bodyPr vert="horz" lIns="94951" tIns="47475" rIns="94951" bIns="47475" rtlCol="0" anchor="ctr"/>
          <a:lstStyle/>
          <a:p>
            <a:endParaRPr lang="ja-JP" altLang="en-US"/>
          </a:p>
        </p:txBody>
      </p:sp>
      <p:sp>
        <p:nvSpPr>
          <p:cNvPr id="5" name="ノート プレースホルダ 4"/>
          <p:cNvSpPr>
            <a:spLocks noGrp="1"/>
          </p:cNvSpPr>
          <p:nvPr>
            <p:ph type="body" sz="quarter" idx="3"/>
          </p:nvPr>
        </p:nvSpPr>
        <p:spPr>
          <a:xfrm>
            <a:off x="1023462" y="3372169"/>
            <a:ext cx="8187690" cy="3194685"/>
          </a:xfrm>
          <a:prstGeom prst="rect">
            <a:avLst/>
          </a:prstGeom>
        </p:spPr>
        <p:txBody>
          <a:bodyPr vert="horz" lIns="94951" tIns="47475" rIns="94951" bIns="47475"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1" y="6743103"/>
            <a:ext cx="4434999" cy="354965"/>
          </a:xfrm>
          <a:prstGeom prst="rect">
            <a:avLst/>
          </a:prstGeom>
        </p:spPr>
        <p:txBody>
          <a:bodyPr vert="horz" lIns="94951" tIns="47475" rIns="94951" bIns="47475"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5797247" y="6743103"/>
            <a:ext cx="4434999" cy="354965"/>
          </a:xfrm>
          <a:prstGeom prst="rect">
            <a:avLst/>
          </a:prstGeom>
        </p:spPr>
        <p:txBody>
          <a:bodyPr vert="horz" lIns="94951" tIns="47475" rIns="94951" bIns="47475" rtlCol="0" anchor="b"/>
          <a:lstStyle>
            <a:lvl1pPr algn="r">
              <a:defRPr sz="1200"/>
            </a:lvl1pPr>
          </a:lstStyle>
          <a:p>
            <a:fld id="{ABCFACCE-BCDF-4767-878B-EE53EF4B25E6}" type="slidenum">
              <a:rPr kumimoji="1" lang="ja-JP" altLang="en-US" smtClean="0"/>
              <a:pPr/>
              <a:t>‹#›</a:t>
            </a:fld>
            <a:endParaRPr kumimoji="1" lang="ja-JP" altLang="en-US"/>
          </a:p>
        </p:txBody>
      </p:sp>
    </p:spTree>
    <p:extLst>
      <p:ext uri="{BB962C8B-B14F-4D97-AF65-F5344CB8AC3E}">
        <p14:creationId xmlns:p14="http://schemas.microsoft.com/office/powerpoint/2010/main" val="420699547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5018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3C54E814-09D0-4C6B-8890-8BE6424008B8}" type="slidenum">
              <a:rPr lang="ja-JP" altLang="en-US" smtClean="0"/>
              <a:pPr eaLnBrk="1" hangingPunct="1"/>
              <a:t>2</a:t>
            </a:fld>
            <a:endParaRPr lang="ja-JP" altLang="en-US" smtClean="0"/>
          </a:p>
        </p:txBody>
      </p:sp>
    </p:spTree>
    <p:extLst>
      <p:ext uri="{BB962C8B-B14F-4D97-AF65-F5344CB8AC3E}">
        <p14:creationId xmlns:p14="http://schemas.microsoft.com/office/powerpoint/2010/main" val="3051013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6387"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a:solidFill>
                  <a:schemeClr val="tx1"/>
                </a:solidFill>
                <a:latin typeface="Calibri" panose="020F0502020204030204" pitchFamily="34" charset="0"/>
                <a:ea typeface="ＭＳ Ｐゴシック" panose="020B0600070205080204" pitchFamily="50" charset="-128"/>
              </a:defRPr>
            </a:lvl1pPr>
            <a:lvl2pPr marL="771476" indent="-296722">
              <a:defRPr kumimoji="1" sz="2500">
                <a:solidFill>
                  <a:schemeClr val="tx1"/>
                </a:solidFill>
                <a:latin typeface="Calibri" panose="020F0502020204030204" pitchFamily="34" charset="0"/>
                <a:ea typeface="ＭＳ Ｐゴシック" panose="020B0600070205080204" pitchFamily="50" charset="-128"/>
              </a:defRPr>
            </a:lvl2pPr>
            <a:lvl3pPr marL="1186887" indent="-237377">
              <a:defRPr kumimoji="1" sz="2500">
                <a:solidFill>
                  <a:schemeClr val="tx1"/>
                </a:solidFill>
                <a:latin typeface="Calibri" panose="020F0502020204030204" pitchFamily="34" charset="0"/>
                <a:ea typeface="ＭＳ Ｐゴシック" panose="020B0600070205080204" pitchFamily="50" charset="-128"/>
              </a:defRPr>
            </a:lvl3pPr>
            <a:lvl4pPr marL="1661642" indent="-237377">
              <a:defRPr kumimoji="1" sz="2500">
                <a:solidFill>
                  <a:schemeClr val="tx1"/>
                </a:solidFill>
                <a:latin typeface="Calibri" panose="020F0502020204030204" pitchFamily="34" charset="0"/>
                <a:ea typeface="ＭＳ Ｐゴシック" panose="020B0600070205080204" pitchFamily="50" charset="-128"/>
              </a:defRPr>
            </a:lvl4pPr>
            <a:lvl5pPr marL="2136396" indent="-237377">
              <a:defRPr kumimoji="1" sz="2500">
                <a:solidFill>
                  <a:schemeClr val="tx1"/>
                </a:solidFill>
                <a:latin typeface="Calibri" panose="020F0502020204030204" pitchFamily="34" charset="0"/>
                <a:ea typeface="ＭＳ Ｐゴシック" panose="020B0600070205080204" pitchFamily="50" charset="-128"/>
              </a:defRPr>
            </a:lvl5pPr>
            <a:lvl6pPr marL="2611150" indent="-237377" defTabSz="474754" fontAlgn="base">
              <a:spcBef>
                <a:spcPct val="0"/>
              </a:spcBef>
              <a:spcAft>
                <a:spcPct val="0"/>
              </a:spcAft>
              <a:defRPr kumimoji="1" sz="2500">
                <a:solidFill>
                  <a:schemeClr val="tx1"/>
                </a:solidFill>
                <a:latin typeface="Calibri" panose="020F0502020204030204" pitchFamily="34" charset="0"/>
                <a:ea typeface="ＭＳ Ｐゴシック" panose="020B0600070205080204" pitchFamily="50" charset="-128"/>
              </a:defRPr>
            </a:lvl6pPr>
            <a:lvl7pPr marL="3085906" indent="-237377" defTabSz="474754" fontAlgn="base">
              <a:spcBef>
                <a:spcPct val="0"/>
              </a:spcBef>
              <a:spcAft>
                <a:spcPct val="0"/>
              </a:spcAft>
              <a:defRPr kumimoji="1" sz="2500">
                <a:solidFill>
                  <a:schemeClr val="tx1"/>
                </a:solidFill>
                <a:latin typeface="Calibri" panose="020F0502020204030204" pitchFamily="34" charset="0"/>
                <a:ea typeface="ＭＳ Ｐゴシック" panose="020B0600070205080204" pitchFamily="50" charset="-128"/>
              </a:defRPr>
            </a:lvl7pPr>
            <a:lvl8pPr marL="3560660" indent="-237377" defTabSz="474754" fontAlgn="base">
              <a:spcBef>
                <a:spcPct val="0"/>
              </a:spcBef>
              <a:spcAft>
                <a:spcPct val="0"/>
              </a:spcAft>
              <a:defRPr kumimoji="1" sz="2500">
                <a:solidFill>
                  <a:schemeClr val="tx1"/>
                </a:solidFill>
                <a:latin typeface="Calibri" panose="020F0502020204030204" pitchFamily="34" charset="0"/>
                <a:ea typeface="ＭＳ Ｐゴシック" panose="020B0600070205080204" pitchFamily="50" charset="-128"/>
              </a:defRPr>
            </a:lvl8pPr>
            <a:lvl9pPr marL="4035415" indent="-237377" defTabSz="474754" fontAlgn="base">
              <a:spcBef>
                <a:spcPct val="0"/>
              </a:spcBef>
              <a:spcAft>
                <a:spcPct val="0"/>
              </a:spcAft>
              <a:defRPr kumimoji="1" sz="2500">
                <a:solidFill>
                  <a:schemeClr val="tx1"/>
                </a:solidFill>
                <a:latin typeface="Calibri" panose="020F0502020204030204" pitchFamily="34" charset="0"/>
                <a:ea typeface="ＭＳ Ｐゴシック" panose="020B0600070205080204" pitchFamily="50" charset="-128"/>
              </a:defRPr>
            </a:lvl9pPr>
          </a:lstStyle>
          <a:p>
            <a:fld id="{1CB06832-F6D5-44C9-A057-FC78F91F7DFF}" type="slidenum">
              <a:rPr lang="ja-JP" altLang="en-US" sz="1200"/>
              <a:pPr/>
              <a:t>31</a:t>
            </a:fld>
            <a:endParaRPr lang="ja-JP" altLang="en-US" sz="1200"/>
          </a:p>
        </p:txBody>
      </p:sp>
    </p:spTree>
    <p:extLst>
      <p:ext uri="{BB962C8B-B14F-4D97-AF65-F5344CB8AC3E}">
        <p14:creationId xmlns:p14="http://schemas.microsoft.com/office/powerpoint/2010/main" val="1114643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スライド イメージ プレースホルダ 1"/>
          <p:cNvSpPr>
            <a:spLocks noGrp="1" noRot="1" noChangeAspect="1" noTextEdit="1"/>
          </p:cNvSpPr>
          <p:nvPr>
            <p:ph type="sldImg"/>
          </p:nvPr>
        </p:nvSpPr>
        <p:spPr>
          <a:ln/>
        </p:spPr>
      </p:sp>
      <p:sp>
        <p:nvSpPr>
          <p:cNvPr id="3" name="ノート プレースホルダ 2"/>
          <p:cNvSpPr>
            <a:spLocks noGrp="1"/>
          </p:cNvSpPr>
          <p:nvPr>
            <p:ph type="body" idx="1"/>
          </p:nvPr>
        </p:nvSpPr>
        <p:spPr/>
        <p:txBody>
          <a:bodyPr>
            <a:normAutofit/>
          </a:bodyPr>
          <a:lstStyle/>
          <a:p>
            <a:pPr>
              <a:defRPr/>
            </a:pPr>
            <a:r>
              <a:rPr lang="en-US" altLang="ja-JP" dirty="0" smtClean="0"/>
              <a:t>This slide shows experimental setup.</a:t>
            </a:r>
          </a:p>
          <a:p>
            <a:pPr>
              <a:defRPr/>
            </a:pPr>
            <a:r>
              <a:rPr lang="en-US" altLang="ja-JP" dirty="0" smtClean="0">
                <a:latin typeface="+mn-lt"/>
                <a:ea typeface="+mn-ea"/>
              </a:rPr>
              <a:t>We measured the capture cross sections and capture gamma-ray spectrum of </a:t>
            </a:r>
            <a:r>
              <a:rPr lang="en-US" altLang="ja-JP" baseline="30000" dirty="0" smtClean="0">
                <a:latin typeface="+mn-lt"/>
                <a:ea typeface="+mn-ea"/>
              </a:rPr>
              <a:t>104, 105</a:t>
            </a:r>
            <a:r>
              <a:rPr lang="en-US" altLang="ja-JP" dirty="0" smtClean="0">
                <a:latin typeface="+mn-lt"/>
                <a:ea typeface="+mn-ea"/>
              </a:rPr>
              <a:t>Pd, using the 3-MV Pelletron accelerator of our laboratory.</a:t>
            </a:r>
          </a:p>
          <a:p>
            <a:pPr>
              <a:defRPr/>
            </a:pPr>
            <a:r>
              <a:rPr lang="en-US" altLang="ja-JP" dirty="0" smtClean="0">
                <a:latin typeface="+mn-lt"/>
                <a:ea typeface="+mn-ea"/>
              </a:rPr>
              <a:t>These figure show the experimental setup .</a:t>
            </a:r>
          </a:p>
          <a:p>
            <a:pPr>
              <a:defRPr/>
            </a:pPr>
            <a:r>
              <a:rPr lang="en-US" altLang="ja-JP" dirty="0" smtClean="0">
                <a:latin typeface="+mn-lt"/>
                <a:ea typeface="+mn-ea"/>
              </a:rPr>
              <a:t>We got pulsed proton beams from pelletron accelerator.</a:t>
            </a:r>
          </a:p>
          <a:p>
            <a:pPr>
              <a:defRPr/>
            </a:pPr>
            <a:r>
              <a:rPr lang="en-US" altLang="ja-JP" dirty="0" smtClean="0">
                <a:latin typeface="+mn-lt"/>
                <a:ea typeface="+mn-ea"/>
              </a:rPr>
              <a:t>Repetition rate is 4MHz. Beam width is 1.5 </a:t>
            </a:r>
            <a:r>
              <a:rPr lang="en-US" altLang="ja-JP" dirty="0" err="1" smtClean="0">
                <a:latin typeface="+mn-lt"/>
                <a:ea typeface="+mn-ea"/>
              </a:rPr>
              <a:t>nsec</a:t>
            </a:r>
            <a:r>
              <a:rPr lang="en-US" altLang="ja-JP" dirty="0" smtClean="0">
                <a:latin typeface="+mn-lt"/>
                <a:ea typeface="+mn-ea"/>
              </a:rPr>
              <a:t>.</a:t>
            </a:r>
          </a:p>
          <a:p>
            <a:pPr>
              <a:defRPr/>
            </a:pPr>
            <a:r>
              <a:rPr lang="en-US" altLang="ja-JP" dirty="0" smtClean="0">
                <a:latin typeface="+mn-lt"/>
                <a:ea typeface="+mn-ea"/>
              </a:rPr>
              <a:t>proton beams produce neutrons via the </a:t>
            </a:r>
            <a:r>
              <a:rPr lang="en-US" altLang="ja-JP" baseline="30000" dirty="0" smtClean="0">
                <a:latin typeface="+mn-lt"/>
                <a:ea typeface="+mn-ea"/>
              </a:rPr>
              <a:t>7</a:t>
            </a:r>
            <a:r>
              <a:rPr lang="en-US" altLang="ja-JP" dirty="0" smtClean="0">
                <a:latin typeface="+mn-lt"/>
                <a:ea typeface="+mn-ea"/>
              </a:rPr>
              <a:t>Li(</a:t>
            </a:r>
            <a:r>
              <a:rPr lang="en-US" altLang="ja-JP" dirty="0" err="1" smtClean="0">
                <a:latin typeface="+mn-lt"/>
                <a:ea typeface="+mn-ea"/>
              </a:rPr>
              <a:t>p,n</a:t>
            </a:r>
            <a:r>
              <a:rPr lang="en-US" altLang="ja-JP" dirty="0" smtClean="0">
                <a:latin typeface="+mn-lt"/>
                <a:ea typeface="+mn-ea"/>
              </a:rPr>
              <a:t>) reaction. </a:t>
            </a:r>
          </a:p>
          <a:p>
            <a:pPr>
              <a:defRPr/>
            </a:pPr>
            <a:r>
              <a:rPr lang="en-US" altLang="ja-JP" dirty="0" smtClean="0">
                <a:latin typeface="+mn-lt"/>
                <a:ea typeface="+mn-ea"/>
              </a:rPr>
              <a:t>The incident neutron energy was measured by time-of-flight (TOF) method with a 6Li-glass detector. </a:t>
            </a:r>
          </a:p>
          <a:p>
            <a:pPr>
              <a:defRPr/>
            </a:pPr>
            <a:r>
              <a:rPr lang="en-US" altLang="ja-JP" dirty="0" smtClean="0">
                <a:latin typeface="+mn-lt"/>
                <a:ea typeface="+mn-ea"/>
              </a:rPr>
              <a:t>The distance between the neutron source and the target was 12cm. </a:t>
            </a:r>
          </a:p>
          <a:p>
            <a:pPr>
              <a:defRPr/>
            </a:pPr>
            <a:r>
              <a:rPr lang="en-US" altLang="ja-JP" dirty="0" smtClean="0">
                <a:latin typeface="+mn-lt"/>
                <a:ea typeface="+mn-ea"/>
              </a:rPr>
              <a:t>The capture gamma-rays emitted from the sample were measured with an anti-Compton NaI(Tl) detector. </a:t>
            </a:r>
          </a:p>
          <a:p>
            <a:pPr>
              <a:defRPr/>
            </a:pPr>
            <a:r>
              <a:rPr lang="en-US" altLang="ja-JP" dirty="0" smtClean="0">
                <a:latin typeface="+mn-lt"/>
                <a:ea typeface="+mn-ea"/>
              </a:rPr>
              <a:t>The signals from the spectrometer were accumulated event by event as TOF data and Pulse Height data.</a:t>
            </a:r>
          </a:p>
          <a:p>
            <a:pPr>
              <a:defRPr/>
            </a:pPr>
            <a:endParaRPr lang="en-US" altLang="ja-JP" dirty="0" smtClean="0">
              <a:latin typeface="+mn-lt"/>
              <a:ea typeface="+mn-ea"/>
            </a:endParaRPr>
          </a:p>
          <a:p>
            <a:pPr>
              <a:defRPr/>
            </a:pPr>
            <a:r>
              <a:rPr lang="en-US" altLang="ja-JP" dirty="0" smtClean="0"/>
              <a:t>Next, I will describe the samples.</a:t>
            </a:r>
          </a:p>
          <a:p>
            <a:pPr>
              <a:defRPr/>
            </a:pPr>
            <a:endParaRPr lang="en-US" altLang="ja-JP" dirty="0" smtClean="0"/>
          </a:p>
          <a:p>
            <a:pPr>
              <a:defRPr/>
            </a:pPr>
            <a:endParaRPr lang="en-US" altLang="ja-JP" dirty="0" smtClean="0"/>
          </a:p>
        </p:txBody>
      </p:sp>
      <p:sp>
        <p:nvSpPr>
          <p:cNvPr id="7172"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71476" indent="-296722">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86887" indent="-237377">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61642" indent="-237377">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136396" indent="-237377">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611150" indent="-237377"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3085906" indent="-237377"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560660" indent="-237377"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4035415" indent="-237377"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0985DB56-D2E7-4A0A-AC8E-49FB942FBDB3}" type="slidenum">
              <a:rPr lang="ja-JP" altLang="en-US" smtClean="0">
                <a:solidFill>
                  <a:srgbClr val="000000"/>
                </a:solidFill>
                <a:ea typeface="ＭＳ Ｐゴシック" panose="020B0600070205080204" pitchFamily="50" charset="-128"/>
              </a:rPr>
              <a:pPr>
                <a:spcBef>
                  <a:spcPct val="0"/>
                </a:spcBef>
              </a:pPr>
              <a:t>38</a:t>
            </a:fld>
            <a:endParaRPr lang="ja-JP" altLang="en-US" smtClean="0">
              <a:solidFill>
                <a:srgbClr val="000000"/>
              </a:solidFill>
              <a:ea typeface="ＭＳ Ｐゴシック" panose="020B0600070205080204" pitchFamily="50" charset="-128"/>
            </a:endParaRPr>
          </a:p>
        </p:txBody>
      </p:sp>
    </p:spTree>
    <p:extLst>
      <p:ext uri="{BB962C8B-B14F-4D97-AF65-F5344CB8AC3E}">
        <p14:creationId xmlns:p14="http://schemas.microsoft.com/office/powerpoint/2010/main" val="3579860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73BAF38E-B870-4511-BA6A-91CAF935E474}" type="slidenum">
              <a:rPr lang="en-US" altLang="ja-JP">
                <a:solidFill>
                  <a:prstClr val="black"/>
                </a:solidFill>
              </a:rPr>
              <a:pPr/>
              <a:t>53</a:t>
            </a:fld>
            <a:endParaRPr lang="en-US" altLang="ja-JP">
              <a:solidFill>
                <a:prstClr val="black"/>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defTabSz="949510">
              <a:defRPr/>
            </a:pPr>
            <a:r>
              <a:rPr lang="en-US" altLang="ja-JP" dirty="0"/>
              <a:t>In recent years, attention has been focused on deuteron accelerator-based neutron sources in various application fields such as boron neutron capture therapy (BNCT) and production of radioisotopes for medical use. Detailed information on neutrons generated in the target are required to determine accurately the neutron source term necessary for shielding design and radiation dose estimation. Carbon is one of the target material candidates. However, experimental data of double-differential thick target neutron yields (DDTTNYs) do not exist below 10 </a:t>
            </a:r>
            <a:r>
              <a:rPr lang="en-US" altLang="ja-JP" dirty="0" err="1"/>
              <a:t>MeV</a:t>
            </a:r>
            <a:r>
              <a:rPr lang="en-US" altLang="ja-JP" dirty="0"/>
              <a:t>. In the present work, we have been measuring the DDTTNYs for several targets at deuteron energies of 5MeV and 9MeV in order to meet these needs. </a:t>
            </a:r>
            <a:endParaRPr lang="ja-JP" altLang="ja-JP" dirty="0"/>
          </a:p>
          <a:p>
            <a:pPr eaLnBrk="1" hangingPunct="1"/>
            <a:endParaRPr lang="en-US" altLang="ja-JP" dirty="0" smtClean="0"/>
          </a:p>
        </p:txBody>
      </p:sp>
    </p:spTree>
    <p:extLst>
      <p:ext uri="{BB962C8B-B14F-4D97-AF65-F5344CB8AC3E}">
        <p14:creationId xmlns:p14="http://schemas.microsoft.com/office/powerpoint/2010/main" val="1876794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1AC2275D-7E41-41D5-BF39-DCBACBB1C40B}" type="slidenum">
              <a:rPr lang="en-US" altLang="ja-JP">
                <a:solidFill>
                  <a:prstClr val="black"/>
                </a:solidFill>
              </a:rPr>
              <a:pPr/>
              <a:t>54</a:t>
            </a:fld>
            <a:endParaRPr lang="en-US" altLang="ja-JP">
              <a:solidFill>
                <a:prstClr val="black"/>
              </a:solidFill>
            </a:endParaRPr>
          </a:p>
        </p:txBody>
      </p:sp>
      <p:sp>
        <p:nvSpPr>
          <p:cNvPr id="43011" name="スライド イメージ プレースホルダ 1"/>
          <p:cNvSpPr>
            <a:spLocks noGrp="1" noRot="1" noChangeAspect="1" noTextEdit="1"/>
          </p:cNvSpPr>
          <p:nvPr>
            <p:ph type="sldImg"/>
          </p:nvPr>
        </p:nvSpPr>
        <p:spPr>
          <a:xfrm>
            <a:off x="3341688" y="539750"/>
            <a:ext cx="3549650" cy="2662238"/>
          </a:xfrm>
          <a:ln/>
        </p:spPr>
      </p:sp>
      <p:sp>
        <p:nvSpPr>
          <p:cNvPr id="43012" name="ノート プレースホルダ 2"/>
          <p:cNvSpPr>
            <a:spLocks noGrp="1"/>
          </p:cNvSpPr>
          <p:nvPr>
            <p:ph type="body" idx="1"/>
          </p:nvPr>
        </p:nvSpPr>
        <p:spPr>
          <a:xfrm>
            <a:off x="1023463" y="3372169"/>
            <a:ext cx="8185322" cy="3193452"/>
          </a:xfrm>
          <a:noFill/>
          <a:ln/>
        </p:spPr>
        <p:txBody>
          <a:bodyPr lIns="0" tIns="0" rIns="0" bIns="0"/>
          <a:lstStyle/>
          <a:p>
            <a:pPr eaLnBrk="1" hangingPunct="1"/>
            <a:r>
              <a:rPr lang="en-US" altLang="ja-JP" dirty="0"/>
              <a:t>The experiment was carried out at the Kyusyu University Tandem accelerator Laboratory (KUTL). The 5 and 9 </a:t>
            </a:r>
            <a:r>
              <a:rPr lang="en-US" altLang="ja-JP" dirty="0" err="1"/>
              <a:t>MeV</a:t>
            </a:r>
            <a:r>
              <a:rPr lang="en-US" altLang="ja-JP" dirty="0"/>
              <a:t> deuteron beams from the tandem accelerator were transported to a compact vacuum target chamber in the target room. An NE213 liquid organic </a:t>
            </a:r>
            <a:r>
              <a:rPr lang="en-US" altLang="ja-JP" dirty="0" err="1"/>
              <a:t>scintillator</a:t>
            </a:r>
            <a:r>
              <a:rPr lang="en-US" altLang="ja-JP" dirty="0"/>
              <a:t> 50.4 mm thick and 50.4 mm in diameter was adopted as a neutron detector. The detector was placed between 1.6 to 2.4 m from the target position depending on the measurement angle. Neutron yields from the target were measured at six angles of 0 to 140 degrees for 5 </a:t>
            </a:r>
            <a:r>
              <a:rPr lang="en-US" altLang="ja-JP" dirty="0" err="1"/>
              <a:t>MeV</a:t>
            </a:r>
            <a:r>
              <a:rPr lang="en-US" altLang="ja-JP" dirty="0"/>
              <a:t>, and nine angles of 0 to 140 degrees for 9 </a:t>
            </a:r>
            <a:r>
              <a:rPr lang="en-US" altLang="ja-JP" dirty="0" err="1"/>
              <a:t>MeV</a:t>
            </a:r>
            <a:r>
              <a:rPr lang="en-US" altLang="ja-JP" dirty="0"/>
              <a:t>. The target thickness was determined to stop the deuterons fully. The neutron energy spectra were obtained by means of an unfolding method with the response function of the NE213 </a:t>
            </a:r>
            <a:r>
              <a:rPr lang="en-US" altLang="ja-JP" dirty="0" err="1"/>
              <a:t>scintillator</a:t>
            </a:r>
            <a:r>
              <a:rPr lang="en-US" altLang="ja-JP" dirty="0"/>
              <a:t> because pulsed deuteron beams suitable for a time of flight method was not available at KUTL. </a:t>
            </a:r>
            <a:endParaRPr lang="ja-JP" altLang="ja-JP" dirty="0" smtClean="0"/>
          </a:p>
        </p:txBody>
      </p:sp>
      <p:sp>
        <p:nvSpPr>
          <p:cNvPr id="43013" name="スライド番号プレースホルダ 3"/>
          <p:cNvSpPr txBox="1">
            <a:spLocks noGrp="1"/>
          </p:cNvSpPr>
          <p:nvPr/>
        </p:nvSpPr>
        <p:spPr bwMode="auto">
          <a:xfrm>
            <a:off x="5792508" y="6744335"/>
            <a:ext cx="4439737" cy="353733"/>
          </a:xfrm>
          <a:prstGeom prst="rect">
            <a:avLst/>
          </a:prstGeom>
          <a:noFill/>
          <a:ln w="9525">
            <a:noFill/>
            <a:round/>
            <a:headEnd/>
            <a:tailEnd/>
          </a:ln>
        </p:spPr>
        <p:txBody>
          <a:bodyPr lIns="0" tIns="0" rIns="0" bIns="0" anchor="b"/>
          <a:lstStyle/>
          <a:p>
            <a:pPr algn="r" defTabSz="466513" fontAlgn="base" hangingPunct="0">
              <a:lnSpc>
                <a:spcPct val="95000"/>
              </a:lnSpc>
              <a:spcBef>
                <a:spcPct val="0"/>
              </a:spcBef>
              <a:spcAft>
                <a:spcPct val="0"/>
              </a:spcAft>
              <a:buClr>
                <a:srgbClr val="000000"/>
              </a:buClr>
              <a:buSzPct val="45000"/>
              <a:tabLst>
                <a:tab pos="682460" algn="l"/>
                <a:tab pos="1366568" algn="l"/>
                <a:tab pos="2050676" algn="l"/>
                <a:tab pos="2734786" algn="l"/>
              </a:tabLst>
            </a:pPr>
            <a:fld id="{14BD35DF-34D4-49FA-9A77-2EC6781B1CCD}" type="slidenum">
              <a:rPr kumimoji="0" lang="ja-JP" altLang="en-GB" sz="1300">
                <a:solidFill>
                  <a:srgbClr val="000000"/>
                </a:solidFill>
                <a:latin typeface="Times New Roman" pitchFamily="18" charset="0"/>
              </a:rPr>
              <a:pPr algn="r" defTabSz="466513" fontAlgn="base" hangingPunct="0">
                <a:lnSpc>
                  <a:spcPct val="95000"/>
                </a:lnSpc>
                <a:spcBef>
                  <a:spcPct val="0"/>
                </a:spcBef>
                <a:spcAft>
                  <a:spcPct val="0"/>
                </a:spcAft>
                <a:buClr>
                  <a:srgbClr val="000000"/>
                </a:buClr>
                <a:buSzPct val="45000"/>
                <a:tabLst>
                  <a:tab pos="682460" algn="l"/>
                  <a:tab pos="1366568" algn="l"/>
                  <a:tab pos="2050676" algn="l"/>
                  <a:tab pos="2734786" algn="l"/>
                </a:tabLst>
              </a:pPr>
              <a:t>54</a:t>
            </a:fld>
            <a:endParaRPr kumimoji="0" lang="en-GB" altLang="ja-JP" sz="1300">
              <a:solidFill>
                <a:srgbClr val="000000"/>
              </a:solidFill>
              <a:latin typeface="Times New Roman" pitchFamily="18" charset="0"/>
            </a:endParaRPr>
          </a:p>
        </p:txBody>
      </p:sp>
    </p:spTree>
    <p:extLst>
      <p:ext uri="{BB962C8B-B14F-4D97-AF65-F5344CB8AC3E}">
        <p14:creationId xmlns:p14="http://schemas.microsoft.com/office/powerpoint/2010/main" val="9202041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67AD1F87-D373-4A00-BD68-3F207B0295E9}" type="slidenum">
              <a:rPr lang="en-US" altLang="ja-JP">
                <a:solidFill>
                  <a:prstClr val="black"/>
                </a:solidFill>
              </a:rPr>
              <a:pPr/>
              <a:t>55</a:t>
            </a:fld>
            <a:endParaRPr lang="en-US" altLang="ja-JP">
              <a:solidFill>
                <a:prstClr val="black"/>
              </a:solidFill>
            </a:endParaRPr>
          </a:p>
        </p:txBody>
      </p:sp>
      <p:sp>
        <p:nvSpPr>
          <p:cNvPr id="44035" name="スライド イメージ プレースホルダ 1"/>
          <p:cNvSpPr>
            <a:spLocks noGrp="1" noRot="1" noChangeAspect="1" noTextEdit="1"/>
          </p:cNvSpPr>
          <p:nvPr>
            <p:ph type="sldImg"/>
          </p:nvPr>
        </p:nvSpPr>
        <p:spPr>
          <a:xfrm>
            <a:off x="3341688" y="539750"/>
            <a:ext cx="3549650" cy="2662238"/>
          </a:xfrm>
          <a:ln/>
        </p:spPr>
      </p:sp>
      <p:sp>
        <p:nvSpPr>
          <p:cNvPr id="44036" name="ノート プレースホルダ 2"/>
          <p:cNvSpPr>
            <a:spLocks noGrp="1"/>
          </p:cNvSpPr>
          <p:nvPr>
            <p:ph type="body" idx="1"/>
          </p:nvPr>
        </p:nvSpPr>
        <p:spPr>
          <a:xfrm>
            <a:off x="1023463" y="3372169"/>
            <a:ext cx="8185322" cy="3193452"/>
          </a:xfrm>
          <a:noFill/>
          <a:ln/>
        </p:spPr>
        <p:txBody>
          <a:bodyPr lIns="0" tIns="0" rIns="0" bIns="0"/>
          <a:lstStyle/>
          <a:p>
            <a:pPr eaLnBrk="1" hangingPunct="1"/>
            <a:endParaRPr lang="en-US" altLang="ja-JP" dirty="0" smtClean="0"/>
          </a:p>
        </p:txBody>
      </p:sp>
      <p:sp>
        <p:nvSpPr>
          <p:cNvPr id="44037" name="スライド番号プレースホルダ 3"/>
          <p:cNvSpPr txBox="1">
            <a:spLocks noGrp="1"/>
          </p:cNvSpPr>
          <p:nvPr/>
        </p:nvSpPr>
        <p:spPr bwMode="auto">
          <a:xfrm>
            <a:off x="5792508" y="6744335"/>
            <a:ext cx="4439737" cy="353733"/>
          </a:xfrm>
          <a:prstGeom prst="rect">
            <a:avLst/>
          </a:prstGeom>
          <a:noFill/>
          <a:ln w="9525">
            <a:noFill/>
            <a:round/>
            <a:headEnd/>
            <a:tailEnd/>
          </a:ln>
        </p:spPr>
        <p:txBody>
          <a:bodyPr lIns="0" tIns="0" rIns="0" bIns="0" anchor="b"/>
          <a:lstStyle/>
          <a:p>
            <a:pPr algn="r" defTabSz="466513" fontAlgn="base" hangingPunct="0">
              <a:lnSpc>
                <a:spcPct val="95000"/>
              </a:lnSpc>
              <a:spcBef>
                <a:spcPct val="0"/>
              </a:spcBef>
              <a:spcAft>
                <a:spcPct val="0"/>
              </a:spcAft>
              <a:buClr>
                <a:srgbClr val="000000"/>
              </a:buClr>
              <a:buSzPct val="45000"/>
              <a:tabLst>
                <a:tab pos="682460" algn="l"/>
                <a:tab pos="1366568" algn="l"/>
                <a:tab pos="2050676" algn="l"/>
                <a:tab pos="2734786" algn="l"/>
              </a:tabLst>
            </a:pPr>
            <a:fld id="{BAA3E6BC-8347-43DA-9D7A-724C923FF5C7}" type="slidenum">
              <a:rPr kumimoji="0" lang="ja-JP" altLang="en-GB" sz="1300">
                <a:solidFill>
                  <a:srgbClr val="000000"/>
                </a:solidFill>
                <a:latin typeface="Times New Roman" pitchFamily="18" charset="0"/>
              </a:rPr>
              <a:pPr algn="r" defTabSz="466513" fontAlgn="base" hangingPunct="0">
                <a:lnSpc>
                  <a:spcPct val="95000"/>
                </a:lnSpc>
                <a:spcBef>
                  <a:spcPct val="0"/>
                </a:spcBef>
                <a:spcAft>
                  <a:spcPct val="0"/>
                </a:spcAft>
                <a:buClr>
                  <a:srgbClr val="000000"/>
                </a:buClr>
                <a:buSzPct val="45000"/>
                <a:tabLst>
                  <a:tab pos="682460" algn="l"/>
                  <a:tab pos="1366568" algn="l"/>
                  <a:tab pos="2050676" algn="l"/>
                  <a:tab pos="2734786" algn="l"/>
                </a:tabLst>
              </a:pPr>
              <a:t>55</a:t>
            </a:fld>
            <a:endParaRPr kumimoji="0" lang="en-GB" altLang="ja-JP" sz="1300">
              <a:solidFill>
                <a:srgbClr val="000000"/>
              </a:solidFill>
              <a:latin typeface="Times New Roman" pitchFamily="18" charset="0"/>
            </a:endParaRPr>
          </a:p>
        </p:txBody>
      </p:sp>
    </p:spTree>
    <p:extLst>
      <p:ext uri="{BB962C8B-B14F-4D97-AF65-F5344CB8AC3E}">
        <p14:creationId xmlns:p14="http://schemas.microsoft.com/office/powerpoint/2010/main" val="815702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ED7104C-71F9-BD45-91B0-D0A9EDF191D9}" type="slidenum">
              <a:rPr kumimoji="1" lang="ja-JP" altLang="en-US" smtClean="0"/>
              <a:t>58</a:t>
            </a:fld>
            <a:endParaRPr kumimoji="1" lang="ja-JP" altLang="en-US"/>
          </a:p>
        </p:txBody>
      </p:sp>
    </p:spTree>
    <p:extLst>
      <p:ext uri="{BB962C8B-B14F-4D97-AF65-F5344CB8AC3E}">
        <p14:creationId xmlns:p14="http://schemas.microsoft.com/office/powerpoint/2010/main" val="2155788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96A454F-A887-4093-8890-594F52264AC4}" type="slidenum">
              <a:rPr kumimoji="1" lang="ja-JP" altLang="en-US" smtClean="0"/>
              <a:t>6</a:t>
            </a:fld>
            <a:endParaRPr kumimoji="1" lang="ja-JP" altLang="en-US"/>
          </a:p>
        </p:txBody>
      </p:sp>
    </p:spTree>
    <p:extLst>
      <p:ext uri="{BB962C8B-B14F-4D97-AF65-F5344CB8AC3E}">
        <p14:creationId xmlns:p14="http://schemas.microsoft.com/office/powerpoint/2010/main" val="733796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6703FD-9E2C-458F-A156-BD8DE401705F}" type="slidenum">
              <a:rPr lang="en-US" altLang="ja-JP"/>
              <a:pPr/>
              <a:t>14</a:t>
            </a:fld>
            <a:endParaRPr lang="en-US" altLang="ja-JP"/>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3491136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6703FD-9E2C-458F-A156-BD8DE401705F}" type="slidenum">
              <a:rPr lang="en-US" altLang="ja-JP"/>
              <a:pPr/>
              <a:t>15</a:t>
            </a:fld>
            <a:endParaRPr lang="en-US" altLang="ja-JP"/>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4054766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923CC24-E16E-4E25-BBFB-96E708B87986}" type="slidenum">
              <a:rPr kumimoji="1" lang="ja-JP" altLang="en-US" smtClean="0"/>
              <a:pPr/>
              <a:t>16</a:t>
            </a:fld>
            <a:endParaRPr kumimoji="1" lang="ja-JP" altLang="en-US"/>
          </a:p>
        </p:txBody>
      </p:sp>
    </p:spTree>
    <p:extLst>
      <p:ext uri="{BB962C8B-B14F-4D97-AF65-F5344CB8AC3E}">
        <p14:creationId xmlns:p14="http://schemas.microsoft.com/office/powerpoint/2010/main" val="2795587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923CC24-E16E-4E25-BBFB-96E708B87986}" type="slidenum">
              <a:rPr kumimoji="1" lang="ja-JP" altLang="en-US" smtClean="0"/>
              <a:pPr/>
              <a:t>17</a:t>
            </a:fld>
            <a:endParaRPr kumimoji="1" lang="ja-JP" altLang="en-US"/>
          </a:p>
        </p:txBody>
      </p:sp>
    </p:spTree>
    <p:extLst>
      <p:ext uri="{BB962C8B-B14F-4D97-AF65-F5344CB8AC3E}">
        <p14:creationId xmlns:p14="http://schemas.microsoft.com/office/powerpoint/2010/main" val="4163413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923CC24-E16E-4E25-BBFB-96E708B87986}" type="slidenum">
              <a:rPr kumimoji="1" lang="ja-JP" altLang="en-US" smtClean="0"/>
              <a:pPr/>
              <a:t>19</a:t>
            </a:fld>
            <a:endParaRPr kumimoji="1" lang="ja-JP" altLang="en-US"/>
          </a:p>
        </p:txBody>
      </p:sp>
    </p:spTree>
    <p:extLst>
      <p:ext uri="{BB962C8B-B14F-4D97-AF65-F5344CB8AC3E}">
        <p14:creationId xmlns:p14="http://schemas.microsoft.com/office/powerpoint/2010/main" val="2084739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923CC24-E16E-4E25-BBFB-96E708B87986}" type="slidenum">
              <a:rPr kumimoji="1" lang="ja-JP" altLang="en-US" smtClean="0"/>
              <a:pPr/>
              <a:t>20</a:t>
            </a:fld>
            <a:endParaRPr kumimoji="1" lang="ja-JP" altLang="en-US"/>
          </a:p>
        </p:txBody>
      </p:sp>
    </p:spTree>
    <p:extLst>
      <p:ext uri="{BB962C8B-B14F-4D97-AF65-F5344CB8AC3E}">
        <p14:creationId xmlns:p14="http://schemas.microsoft.com/office/powerpoint/2010/main" val="3252948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6103">
              <a:defRPr kumimoji="1" sz="200" b="1">
                <a:solidFill>
                  <a:schemeClr val="tx1"/>
                </a:solidFill>
                <a:latin typeface="Arial" charset="0"/>
                <a:ea typeface="ＭＳ Ｐゴシック" charset="0"/>
                <a:cs typeface="ＭＳ Ｐゴシック" charset="0"/>
              </a:defRPr>
            </a:lvl1pPr>
            <a:lvl2pPr marL="771476" indent="-296722" defTabSz="956103">
              <a:defRPr kumimoji="1" sz="200" b="1">
                <a:solidFill>
                  <a:schemeClr val="tx1"/>
                </a:solidFill>
                <a:latin typeface="Arial" charset="0"/>
                <a:ea typeface="ＭＳ Ｐゴシック" charset="0"/>
              </a:defRPr>
            </a:lvl2pPr>
            <a:lvl3pPr marL="1186887" indent="-237377" defTabSz="956103">
              <a:defRPr kumimoji="1" sz="200" b="1">
                <a:solidFill>
                  <a:schemeClr val="tx1"/>
                </a:solidFill>
                <a:latin typeface="Arial" charset="0"/>
                <a:ea typeface="ＭＳ Ｐゴシック" charset="0"/>
              </a:defRPr>
            </a:lvl3pPr>
            <a:lvl4pPr marL="1661642" indent="-237377" defTabSz="956103">
              <a:defRPr kumimoji="1" sz="200" b="1">
                <a:solidFill>
                  <a:schemeClr val="tx1"/>
                </a:solidFill>
                <a:latin typeface="Arial" charset="0"/>
                <a:ea typeface="ＭＳ Ｐゴシック" charset="0"/>
              </a:defRPr>
            </a:lvl4pPr>
            <a:lvl5pPr marL="2136396" indent="-237377" defTabSz="956103">
              <a:defRPr kumimoji="1" sz="200" b="1">
                <a:solidFill>
                  <a:schemeClr val="tx1"/>
                </a:solidFill>
                <a:latin typeface="Arial" charset="0"/>
                <a:ea typeface="ＭＳ Ｐゴシック" charset="0"/>
              </a:defRPr>
            </a:lvl5pPr>
            <a:lvl6pPr marL="2611150" indent="-237377" defTabSz="956103" fontAlgn="base">
              <a:spcBef>
                <a:spcPct val="0"/>
              </a:spcBef>
              <a:spcAft>
                <a:spcPct val="0"/>
              </a:spcAft>
              <a:defRPr kumimoji="1" sz="200" b="1">
                <a:solidFill>
                  <a:schemeClr val="tx1"/>
                </a:solidFill>
                <a:latin typeface="Arial" charset="0"/>
                <a:ea typeface="ＭＳ Ｐゴシック" charset="0"/>
              </a:defRPr>
            </a:lvl6pPr>
            <a:lvl7pPr marL="3085906" indent="-237377" defTabSz="956103" fontAlgn="base">
              <a:spcBef>
                <a:spcPct val="0"/>
              </a:spcBef>
              <a:spcAft>
                <a:spcPct val="0"/>
              </a:spcAft>
              <a:defRPr kumimoji="1" sz="200" b="1">
                <a:solidFill>
                  <a:schemeClr val="tx1"/>
                </a:solidFill>
                <a:latin typeface="Arial" charset="0"/>
                <a:ea typeface="ＭＳ Ｐゴシック" charset="0"/>
              </a:defRPr>
            </a:lvl7pPr>
            <a:lvl8pPr marL="3560660" indent="-237377" defTabSz="956103" fontAlgn="base">
              <a:spcBef>
                <a:spcPct val="0"/>
              </a:spcBef>
              <a:spcAft>
                <a:spcPct val="0"/>
              </a:spcAft>
              <a:defRPr kumimoji="1" sz="200" b="1">
                <a:solidFill>
                  <a:schemeClr val="tx1"/>
                </a:solidFill>
                <a:latin typeface="Arial" charset="0"/>
                <a:ea typeface="ＭＳ Ｐゴシック" charset="0"/>
              </a:defRPr>
            </a:lvl8pPr>
            <a:lvl9pPr marL="4035415" indent="-237377" defTabSz="956103" fontAlgn="base">
              <a:spcBef>
                <a:spcPct val="0"/>
              </a:spcBef>
              <a:spcAft>
                <a:spcPct val="0"/>
              </a:spcAft>
              <a:defRPr kumimoji="1" sz="200" b="1">
                <a:solidFill>
                  <a:schemeClr val="tx1"/>
                </a:solidFill>
                <a:latin typeface="Arial" charset="0"/>
                <a:ea typeface="ＭＳ Ｐゴシック" charset="0"/>
              </a:defRPr>
            </a:lvl9pPr>
          </a:lstStyle>
          <a:p>
            <a:fld id="{6CB457B8-8441-CE47-AFB8-7FDBC2597986}" type="slidenum">
              <a:rPr lang="en-US" altLang="ja-JP" sz="1200" b="0"/>
              <a:pPr/>
              <a:t>22</a:t>
            </a:fld>
            <a:endParaRPr lang="en-US" altLang="ja-JP" sz="1200" b="0"/>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ja-JP" altLang="en-US">
              <a:ea typeface="ＭＳ Ｐ明朝" charset="0"/>
            </a:endParaRPr>
          </a:p>
        </p:txBody>
      </p:sp>
    </p:spTree>
    <p:extLst>
      <p:ext uri="{BB962C8B-B14F-4D97-AF65-F5344CB8AC3E}">
        <p14:creationId xmlns:p14="http://schemas.microsoft.com/office/powerpoint/2010/main" val="240570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C161B245-4F6F-498A-81D5-C65175114E31}" type="datetime1">
              <a:rPr kumimoji="1" lang="ja-JP" altLang="en-US" smtClean="0"/>
              <a:t>2015/5/21</a:t>
            </a:fld>
            <a:endParaRPr kumimoji="1" lang="ja-JP" altLang="en-US"/>
          </a:p>
        </p:txBody>
      </p:sp>
      <p:sp>
        <p:nvSpPr>
          <p:cNvPr id="5" name="フッター プレースホルダ 4"/>
          <p:cNvSpPr>
            <a:spLocks noGrp="1"/>
          </p:cNvSpPr>
          <p:nvPr>
            <p:ph type="ftr" sz="quarter" idx="11"/>
          </p:nvPr>
        </p:nvSpPr>
        <p:spPr/>
        <p:txBody>
          <a:bodyPr/>
          <a:lstStyle/>
          <a:p>
            <a:r>
              <a:rPr kumimoji="1" lang="en-US" altLang="ja-JP" smtClean="0"/>
              <a:t>OECD/NEA WPEC 21-May-2015</a:t>
            </a:r>
            <a:endParaRPr kumimoji="1" lang="ja-JP" altLang="en-US"/>
          </a:p>
        </p:txBody>
      </p:sp>
      <p:sp>
        <p:nvSpPr>
          <p:cNvPr id="6" name="スライド番号プレースホルダ 5"/>
          <p:cNvSpPr>
            <a:spLocks noGrp="1"/>
          </p:cNvSpPr>
          <p:nvPr>
            <p:ph type="sldNum" sz="quarter" idx="12"/>
          </p:nvPr>
        </p:nvSpPr>
        <p:spPr/>
        <p:txBody>
          <a:bodyPr/>
          <a:lstStyle/>
          <a:p>
            <a:fld id="{4E79C504-9ED1-4FAF-B9CF-03884391F86F}" type="slidenum">
              <a:rPr kumimoji="1" lang="ja-JP" altLang="en-US" smtClean="0"/>
              <a:pPr/>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14D1EC45-65BC-4763-8A24-B40CAC0EE3B6}" type="datetime1">
              <a:rPr kumimoji="1" lang="ja-JP" altLang="en-US" smtClean="0"/>
              <a:t>2015/5/21</a:t>
            </a:fld>
            <a:endParaRPr kumimoji="1" lang="ja-JP" altLang="en-US"/>
          </a:p>
        </p:txBody>
      </p:sp>
      <p:sp>
        <p:nvSpPr>
          <p:cNvPr id="5" name="フッター プレースホルダ 4"/>
          <p:cNvSpPr>
            <a:spLocks noGrp="1"/>
          </p:cNvSpPr>
          <p:nvPr>
            <p:ph type="ftr" sz="quarter" idx="11"/>
          </p:nvPr>
        </p:nvSpPr>
        <p:spPr/>
        <p:txBody>
          <a:bodyPr/>
          <a:lstStyle/>
          <a:p>
            <a:r>
              <a:rPr kumimoji="1" lang="en-US" altLang="ja-JP" smtClean="0"/>
              <a:t>OECD/NEA WPEC 21-May-2015</a:t>
            </a:r>
            <a:endParaRPr kumimoji="1" lang="ja-JP" altLang="en-US"/>
          </a:p>
        </p:txBody>
      </p:sp>
      <p:sp>
        <p:nvSpPr>
          <p:cNvPr id="6" name="スライド番号プレースホルダ 5"/>
          <p:cNvSpPr>
            <a:spLocks noGrp="1"/>
          </p:cNvSpPr>
          <p:nvPr>
            <p:ph type="sldNum" sz="quarter" idx="12"/>
          </p:nvPr>
        </p:nvSpPr>
        <p:spPr/>
        <p:txBody>
          <a:bodyPr/>
          <a:lstStyle/>
          <a:p>
            <a:fld id="{4E79C504-9ED1-4FAF-B9CF-03884391F86F}"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3A540C45-9428-48FE-A445-9D3F20DC0B76}" type="datetime1">
              <a:rPr kumimoji="1" lang="ja-JP" altLang="en-US" smtClean="0"/>
              <a:t>2015/5/21</a:t>
            </a:fld>
            <a:endParaRPr kumimoji="1" lang="ja-JP" altLang="en-US"/>
          </a:p>
        </p:txBody>
      </p:sp>
      <p:sp>
        <p:nvSpPr>
          <p:cNvPr id="5" name="フッター プレースホルダ 4"/>
          <p:cNvSpPr>
            <a:spLocks noGrp="1"/>
          </p:cNvSpPr>
          <p:nvPr>
            <p:ph type="ftr" sz="quarter" idx="11"/>
          </p:nvPr>
        </p:nvSpPr>
        <p:spPr/>
        <p:txBody>
          <a:bodyPr/>
          <a:lstStyle/>
          <a:p>
            <a:r>
              <a:rPr kumimoji="1" lang="en-US" altLang="ja-JP" smtClean="0"/>
              <a:t>OECD/NEA WPEC 21-May-2015</a:t>
            </a:r>
            <a:endParaRPr kumimoji="1" lang="ja-JP" altLang="en-US"/>
          </a:p>
        </p:txBody>
      </p:sp>
      <p:sp>
        <p:nvSpPr>
          <p:cNvPr id="6" name="スライド番号プレースホルダ 5"/>
          <p:cNvSpPr>
            <a:spLocks noGrp="1"/>
          </p:cNvSpPr>
          <p:nvPr>
            <p:ph type="sldNum" sz="quarter" idx="12"/>
          </p:nvPr>
        </p:nvSpPr>
        <p:spPr/>
        <p:txBody>
          <a:bodyPr/>
          <a:lstStyle/>
          <a:p>
            <a:fld id="{4E79C504-9ED1-4FAF-B9CF-03884391F86F}" type="slidenum">
              <a:rPr kumimoji="1" lang="ja-JP" altLang="en-US" smtClean="0"/>
              <a:pPr/>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A1D84877-6031-40CC-973A-D137E110F55B}" type="datetime1">
              <a:rPr kumimoji="1" lang="ja-JP" altLang="en-US" smtClean="0"/>
              <a:t>2015/5/21</a:t>
            </a:fld>
            <a:endParaRPr kumimoji="1" lang="ja-JP" altLang="en-US"/>
          </a:p>
        </p:txBody>
      </p:sp>
      <p:sp>
        <p:nvSpPr>
          <p:cNvPr id="5" name="フッター プレースホルダ 4"/>
          <p:cNvSpPr>
            <a:spLocks noGrp="1"/>
          </p:cNvSpPr>
          <p:nvPr>
            <p:ph type="ftr" sz="quarter" idx="11"/>
          </p:nvPr>
        </p:nvSpPr>
        <p:spPr/>
        <p:txBody>
          <a:bodyPr/>
          <a:lstStyle/>
          <a:p>
            <a:r>
              <a:rPr kumimoji="1" lang="en-US" altLang="ja-JP" smtClean="0"/>
              <a:t>OECD/NEA WPEC 21-May-2015</a:t>
            </a:r>
            <a:endParaRPr kumimoji="1" lang="ja-JP" altLang="en-US"/>
          </a:p>
        </p:txBody>
      </p:sp>
      <p:sp>
        <p:nvSpPr>
          <p:cNvPr id="6" name="スライド番号プレースホルダ 5"/>
          <p:cNvSpPr>
            <a:spLocks noGrp="1"/>
          </p:cNvSpPr>
          <p:nvPr>
            <p:ph type="sldNum" sz="quarter" idx="12"/>
          </p:nvPr>
        </p:nvSpPr>
        <p:spPr/>
        <p:txBody>
          <a:bodyPr/>
          <a:lstStyle/>
          <a:p>
            <a:fld id="{4E79C504-9ED1-4FAF-B9CF-03884391F86F}" type="slidenum">
              <a:rPr kumimoji="1" lang="ja-JP" altLang="en-US" smtClean="0"/>
              <a:pPr/>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5435795E-A5BD-4AA0-9B0E-32E8FF018479}" type="datetime1">
              <a:rPr kumimoji="1" lang="ja-JP" altLang="en-US" smtClean="0"/>
              <a:t>2015/5/21</a:t>
            </a:fld>
            <a:endParaRPr kumimoji="1" lang="ja-JP" altLang="en-US"/>
          </a:p>
        </p:txBody>
      </p:sp>
      <p:sp>
        <p:nvSpPr>
          <p:cNvPr id="5" name="フッター プレースホルダ 4"/>
          <p:cNvSpPr>
            <a:spLocks noGrp="1"/>
          </p:cNvSpPr>
          <p:nvPr>
            <p:ph type="ftr" sz="quarter" idx="11"/>
          </p:nvPr>
        </p:nvSpPr>
        <p:spPr/>
        <p:txBody>
          <a:bodyPr/>
          <a:lstStyle/>
          <a:p>
            <a:r>
              <a:rPr kumimoji="1" lang="en-US" altLang="ja-JP" smtClean="0"/>
              <a:t>OECD/NEA WPEC 21-May-2015</a:t>
            </a:r>
            <a:endParaRPr kumimoji="1" lang="ja-JP" altLang="en-US"/>
          </a:p>
        </p:txBody>
      </p:sp>
      <p:sp>
        <p:nvSpPr>
          <p:cNvPr id="6" name="スライド番号プレースホルダ 5"/>
          <p:cNvSpPr>
            <a:spLocks noGrp="1"/>
          </p:cNvSpPr>
          <p:nvPr>
            <p:ph type="sldNum" sz="quarter" idx="12"/>
          </p:nvPr>
        </p:nvSpPr>
        <p:spPr/>
        <p:txBody>
          <a:bodyPr/>
          <a:lstStyle/>
          <a:p>
            <a:fld id="{4E79C504-9ED1-4FAF-B9CF-03884391F86F}" type="slidenum">
              <a:rPr kumimoji="1" lang="ja-JP" altLang="en-US" smtClean="0"/>
              <a:pPr/>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754309B9-04B4-48AF-B505-251C6D12B80F}" type="datetime1">
              <a:rPr kumimoji="1" lang="ja-JP" altLang="en-US" smtClean="0"/>
              <a:t>2015/5/21</a:t>
            </a:fld>
            <a:endParaRPr kumimoji="1" lang="ja-JP" altLang="en-US"/>
          </a:p>
        </p:txBody>
      </p:sp>
      <p:sp>
        <p:nvSpPr>
          <p:cNvPr id="6" name="フッター プレースホルダ 5"/>
          <p:cNvSpPr>
            <a:spLocks noGrp="1"/>
          </p:cNvSpPr>
          <p:nvPr>
            <p:ph type="ftr" sz="quarter" idx="11"/>
          </p:nvPr>
        </p:nvSpPr>
        <p:spPr/>
        <p:txBody>
          <a:bodyPr/>
          <a:lstStyle/>
          <a:p>
            <a:r>
              <a:rPr kumimoji="1" lang="en-US" altLang="ja-JP" smtClean="0"/>
              <a:t>OECD/NEA WPEC 21-May-2015</a:t>
            </a:r>
            <a:endParaRPr kumimoji="1" lang="ja-JP" altLang="en-US"/>
          </a:p>
        </p:txBody>
      </p:sp>
      <p:sp>
        <p:nvSpPr>
          <p:cNvPr id="7" name="スライド番号プレースホルダ 6"/>
          <p:cNvSpPr>
            <a:spLocks noGrp="1"/>
          </p:cNvSpPr>
          <p:nvPr>
            <p:ph type="sldNum" sz="quarter" idx="12"/>
          </p:nvPr>
        </p:nvSpPr>
        <p:spPr/>
        <p:txBody>
          <a:bodyPr/>
          <a:lstStyle/>
          <a:p>
            <a:fld id="{4E79C504-9ED1-4FAF-B9CF-03884391F86F}" type="slidenum">
              <a:rPr kumimoji="1" lang="ja-JP" altLang="en-US" smtClean="0"/>
              <a:pPr/>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A6553BF9-CD23-49A2-ACA6-F6C056E06518}" type="datetime1">
              <a:rPr kumimoji="1" lang="ja-JP" altLang="en-US" smtClean="0"/>
              <a:t>2015/5/21</a:t>
            </a:fld>
            <a:endParaRPr kumimoji="1" lang="ja-JP" altLang="en-US"/>
          </a:p>
        </p:txBody>
      </p:sp>
      <p:sp>
        <p:nvSpPr>
          <p:cNvPr id="8" name="フッター プレースホルダ 7"/>
          <p:cNvSpPr>
            <a:spLocks noGrp="1"/>
          </p:cNvSpPr>
          <p:nvPr>
            <p:ph type="ftr" sz="quarter" idx="11"/>
          </p:nvPr>
        </p:nvSpPr>
        <p:spPr/>
        <p:txBody>
          <a:bodyPr/>
          <a:lstStyle/>
          <a:p>
            <a:r>
              <a:rPr kumimoji="1" lang="en-US" altLang="ja-JP" smtClean="0"/>
              <a:t>OECD/NEA WPEC 21-May-2015</a:t>
            </a:r>
            <a:endParaRPr kumimoji="1" lang="ja-JP" altLang="en-US"/>
          </a:p>
        </p:txBody>
      </p:sp>
      <p:sp>
        <p:nvSpPr>
          <p:cNvPr id="9" name="スライド番号プレースホルダ 8"/>
          <p:cNvSpPr>
            <a:spLocks noGrp="1"/>
          </p:cNvSpPr>
          <p:nvPr>
            <p:ph type="sldNum" sz="quarter" idx="12"/>
          </p:nvPr>
        </p:nvSpPr>
        <p:spPr/>
        <p:txBody>
          <a:bodyPr/>
          <a:lstStyle/>
          <a:p>
            <a:fld id="{4E79C504-9ED1-4FAF-B9CF-03884391F86F}" type="slidenum">
              <a:rPr kumimoji="1" lang="ja-JP" altLang="en-US" smtClean="0"/>
              <a:pPr/>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15C3F046-691C-4129-A9C6-21CE62E82D2E}" type="datetime1">
              <a:rPr kumimoji="1" lang="ja-JP" altLang="en-US" smtClean="0"/>
              <a:t>2015/5/21</a:t>
            </a:fld>
            <a:endParaRPr kumimoji="1" lang="ja-JP" altLang="en-US"/>
          </a:p>
        </p:txBody>
      </p:sp>
      <p:sp>
        <p:nvSpPr>
          <p:cNvPr id="4" name="フッター プレースホルダ 3"/>
          <p:cNvSpPr>
            <a:spLocks noGrp="1"/>
          </p:cNvSpPr>
          <p:nvPr>
            <p:ph type="ftr" sz="quarter" idx="11"/>
          </p:nvPr>
        </p:nvSpPr>
        <p:spPr/>
        <p:txBody>
          <a:bodyPr/>
          <a:lstStyle/>
          <a:p>
            <a:r>
              <a:rPr kumimoji="1" lang="en-US" altLang="ja-JP" smtClean="0"/>
              <a:t>OECD/NEA WPEC 21-May-2015</a:t>
            </a:r>
            <a:endParaRPr kumimoji="1" lang="ja-JP" altLang="en-US"/>
          </a:p>
        </p:txBody>
      </p:sp>
      <p:sp>
        <p:nvSpPr>
          <p:cNvPr id="5" name="スライド番号プレースホルダ 4"/>
          <p:cNvSpPr>
            <a:spLocks noGrp="1"/>
          </p:cNvSpPr>
          <p:nvPr>
            <p:ph type="sldNum" sz="quarter" idx="12"/>
          </p:nvPr>
        </p:nvSpPr>
        <p:spPr/>
        <p:txBody>
          <a:bodyPr/>
          <a:lstStyle/>
          <a:p>
            <a:fld id="{4E79C504-9ED1-4FAF-B9CF-03884391F86F}" type="slidenum">
              <a:rPr kumimoji="1" lang="ja-JP" altLang="en-US" smtClean="0"/>
              <a:pPr/>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478A910E-05AA-4B69-9557-F368315E6EE6}" type="datetime1">
              <a:rPr kumimoji="1" lang="ja-JP" altLang="en-US" smtClean="0"/>
              <a:t>2015/5/21</a:t>
            </a:fld>
            <a:endParaRPr kumimoji="1" lang="ja-JP" altLang="en-US"/>
          </a:p>
        </p:txBody>
      </p:sp>
      <p:sp>
        <p:nvSpPr>
          <p:cNvPr id="3" name="フッター プレースホルダ 2"/>
          <p:cNvSpPr>
            <a:spLocks noGrp="1"/>
          </p:cNvSpPr>
          <p:nvPr>
            <p:ph type="ftr" sz="quarter" idx="11"/>
          </p:nvPr>
        </p:nvSpPr>
        <p:spPr/>
        <p:txBody>
          <a:bodyPr/>
          <a:lstStyle/>
          <a:p>
            <a:r>
              <a:rPr kumimoji="1" lang="en-US" altLang="ja-JP" smtClean="0"/>
              <a:t>OECD/NEA WPEC 21-May-2015</a:t>
            </a:r>
            <a:endParaRPr kumimoji="1" lang="ja-JP" altLang="en-US"/>
          </a:p>
        </p:txBody>
      </p:sp>
      <p:sp>
        <p:nvSpPr>
          <p:cNvPr id="4" name="スライド番号プレースホルダ 3"/>
          <p:cNvSpPr>
            <a:spLocks noGrp="1"/>
          </p:cNvSpPr>
          <p:nvPr>
            <p:ph type="sldNum" sz="quarter" idx="12"/>
          </p:nvPr>
        </p:nvSpPr>
        <p:spPr/>
        <p:txBody>
          <a:bodyPr/>
          <a:lstStyle/>
          <a:p>
            <a:fld id="{4E79C504-9ED1-4FAF-B9CF-03884391F86F}" type="slidenum">
              <a:rPr kumimoji="1" lang="ja-JP" altLang="en-US" smtClean="0"/>
              <a:pPr/>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F39B5CEF-B0B5-49B8-ADFB-C03F2774B3C8}" type="datetime1">
              <a:rPr kumimoji="1" lang="ja-JP" altLang="en-US" smtClean="0"/>
              <a:t>2015/5/21</a:t>
            </a:fld>
            <a:endParaRPr kumimoji="1" lang="ja-JP" altLang="en-US"/>
          </a:p>
        </p:txBody>
      </p:sp>
      <p:sp>
        <p:nvSpPr>
          <p:cNvPr id="6" name="フッター プレースホルダ 5"/>
          <p:cNvSpPr>
            <a:spLocks noGrp="1"/>
          </p:cNvSpPr>
          <p:nvPr>
            <p:ph type="ftr" sz="quarter" idx="11"/>
          </p:nvPr>
        </p:nvSpPr>
        <p:spPr/>
        <p:txBody>
          <a:bodyPr/>
          <a:lstStyle/>
          <a:p>
            <a:r>
              <a:rPr kumimoji="1" lang="en-US" altLang="ja-JP" smtClean="0"/>
              <a:t>OECD/NEA WPEC 21-May-2015</a:t>
            </a:r>
            <a:endParaRPr kumimoji="1" lang="ja-JP" altLang="en-US"/>
          </a:p>
        </p:txBody>
      </p:sp>
      <p:sp>
        <p:nvSpPr>
          <p:cNvPr id="7" name="スライド番号プレースホルダ 6"/>
          <p:cNvSpPr>
            <a:spLocks noGrp="1"/>
          </p:cNvSpPr>
          <p:nvPr>
            <p:ph type="sldNum" sz="quarter" idx="12"/>
          </p:nvPr>
        </p:nvSpPr>
        <p:spPr/>
        <p:txBody>
          <a:bodyPr/>
          <a:lstStyle/>
          <a:p>
            <a:fld id="{4E79C504-9ED1-4FAF-B9CF-03884391F86F}" type="slidenum">
              <a:rPr kumimoji="1" lang="ja-JP" altLang="en-US" smtClean="0"/>
              <a:pPr/>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D2EBACF5-FF08-4472-A9D6-7E5FDD5F9544}" type="datetime1">
              <a:rPr kumimoji="1" lang="ja-JP" altLang="en-US" smtClean="0"/>
              <a:t>2015/5/21</a:t>
            </a:fld>
            <a:endParaRPr kumimoji="1" lang="ja-JP" altLang="en-US"/>
          </a:p>
        </p:txBody>
      </p:sp>
      <p:sp>
        <p:nvSpPr>
          <p:cNvPr id="6" name="フッター プレースホルダ 5"/>
          <p:cNvSpPr>
            <a:spLocks noGrp="1"/>
          </p:cNvSpPr>
          <p:nvPr>
            <p:ph type="ftr" sz="quarter" idx="11"/>
          </p:nvPr>
        </p:nvSpPr>
        <p:spPr/>
        <p:txBody>
          <a:bodyPr/>
          <a:lstStyle/>
          <a:p>
            <a:r>
              <a:rPr kumimoji="1" lang="en-US" altLang="ja-JP" smtClean="0"/>
              <a:t>OECD/NEA WPEC 21-May-2015</a:t>
            </a:r>
            <a:endParaRPr kumimoji="1" lang="ja-JP" altLang="en-US"/>
          </a:p>
        </p:txBody>
      </p:sp>
      <p:sp>
        <p:nvSpPr>
          <p:cNvPr id="7" name="スライド番号プレースホルダ 6"/>
          <p:cNvSpPr>
            <a:spLocks noGrp="1"/>
          </p:cNvSpPr>
          <p:nvPr>
            <p:ph type="sldNum" sz="quarter" idx="12"/>
          </p:nvPr>
        </p:nvSpPr>
        <p:spPr/>
        <p:txBody>
          <a:bodyPr/>
          <a:lstStyle/>
          <a:p>
            <a:fld id="{4E79C504-9ED1-4FAF-B9CF-03884391F86F}" type="slidenum">
              <a:rPr kumimoji="1" lang="ja-JP" altLang="en-US" smtClean="0"/>
              <a:pPr/>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C960B6-8A29-4F1D-B410-7311DC693F4C}" type="datetime1">
              <a:rPr kumimoji="1" lang="ja-JP" altLang="en-US" smtClean="0"/>
              <a:t>2015/5/21</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en-US" altLang="ja-JP" smtClean="0"/>
              <a:t>OECD/NEA WPEC 21-May-2015</a:t>
            </a:r>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79C504-9ED1-4FAF-B9CF-03884391F86F}"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 Id="rId9" Type="http://schemas.openxmlformats.org/officeDocument/2006/relationships/image" Target="../media/image48.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9.jpeg"/><Relationship Id="rId7" Type="http://schemas.openxmlformats.org/officeDocument/2006/relationships/image" Target="../media/image5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1.jpeg"/><Relationship Id="rId5" Type="http://schemas.microsoft.com/office/2007/relationships/hdphoto" Target="../media/hdphoto1.wdp"/><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eg"/><Relationship Id="rId18" Type="http://schemas.openxmlformats.org/officeDocument/2006/relationships/image" Target="../media/image16.jpeg"/><Relationship Id="rId3" Type="http://schemas.openxmlformats.org/officeDocument/2006/relationships/image" Target="../media/image1.jpeg"/><Relationship Id="rId7" Type="http://schemas.openxmlformats.org/officeDocument/2006/relationships/image" Target="../media/image5.jpe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jpeg"/><Relationship Id="rId20"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wmf"/><Relationship Id="rId5" Type="http://schemas.openxmlformats.org/officeDocument/2006/relationships/image" Target="../media/image3.png"/><Relationship Id="rId15" Type="http://schemas.openxmlformats.org/officeDocument/2006/relationships/image" Target="../media/image13.jpeg"/><Relationship Id="rId10" Type="http://schemas.openxmlformats.org/officeDocument/2006/relationships/image" Target="../media/image8.png"/><Relationship Id="rId19" Type="http://schemas.openxmlformats.org/officeDocument/2006/relationships/image" Target="../media/image17.jpeg"/><Relationship Id="rId4" Type="http://schemas.openxmlformats.org/officeDocument/2006/relationships/image" Target="../media/image2.png"/><Relationship Id="rId9" Type="http://schemas.openxmlformats.org/officeDocument/2006/relationships/image" Target="../media/image7.jpe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6.emf"/><Relationship Id="rId4" Type="http://schemas.openxmlformats.org/officeDocument/2006/relationships/image" Target="../media/image65.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2.emf"/></Relationships>
</file>

<file path=ppt/slides/_rels/slide39.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74.emf"/></Relationships>
</file>

<file path=ppt/slides/_rels/slide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7.xml"/><Relationship Id="rId6" Type="http://schemas.openxmlformats.org/officeDocument/2006/relationships/image" Target="../media/image81.wmf"/><Relationship Id="rId5" Type="http://schemas.openxmlformats.org/officeDocument/2006/relationships/image" Target="../media/image80.wmf"/><Relationship Id="rId4" Type="http://schemas.openxmlformats.org/officeDocument/2006/relationships/image" Target="../media/image79.emf"/></Relationships>
</file>

<file path=ppt/slides/_rels/slide4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91.jpeg"/></Relationships>
</file>

<file path=ppt/slides/_rels/slide5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png"/></Relationships>
</file>

<file path=ppt/slides/_rels/slide5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a:xfrm>
            <a:off x="685800" y="692697"/>
            <a:ext cx="7772400" cy="1728192"/>
          </a:xfrm>
        </p:spPr>
        <p:txBody>
          <a:bodyPr>
            <a:normAutofit/>
          </a:bodyPr>
          <a:lstStyle/>
          <a:p>
            <a:r>
              <a:rPr lang="en-US" altLang="ja-JP" dirty="0" smtClean="0"/>
              <a:t> </a:t>
            </a:r>
            <a:r>
              <a:rPr lang="en-US" altLang="ja-JP" b="1" dirty="0" smtClean="0">
                <a:solidFill>
                  <a:srgbClr val="FF0000"/>
                </a:solidFill>
              </a:rPr>
              <a:t>Japanese Activities in </a:t>
            </a:r>
            <a:br>
              <a:rPr lang="en-US" altLang="ja-JP" b="1" dirty="0" smtClean="0">
                <a:solidFill>
                  <a:srgbClr val="FF0000"/>
                </a:solidFill>
              </a:rPr>
            </a:br>
            <a:r>
              <a:rPr lang="en-US" altLang="ja-JP" b="1" dirty="0" smtClean="0">
                <a:solidFill>
                  <a:srgbClr val="FF0000"/>
                </a:solidFill>
              </a:rPr>
              <a:t>Nuclear Data Measurement </a:t>
            </a:r>
            <a:endParaRPr kumimoji="1" lang="ja-JP" altLang="en-US" dirty="0">
              <a:solidFill>
                <a:srgbClr val="FF0000"/>
              </a:solidFill>
            </a:endParaRPr>
          </a:p>
        </p:txBody>
      </p:sp>
      <p:sp>
        <p:nvSpPr>
          <p:cNvPr id="5" name="サブタイトル 4"/>
          <p:cNvSpPr>
            <a:spLocks noGrp="1"/>
          </p:cNvSpPr>
          <p:nvPr>
            <p:ph type="subTitle" idx="1"/>
          </p:nvPr>
        </p:nvSpPr>
        <p:spPr>
          <a:xfrm>
            <a:off x="899592" y="2708920"/>
            <a:ext cx="7344816" cy="3816424"/>
          </a:xfrm>
        </p:spPr>
        <p:txBody>
          <a:bodyPr>
            <a:normAutofit fontScale="92500" lnSpcReduction="10000"/>
          </a:bodyPr>
          <a:lstStyle/>
          <a:p>
            <a:endParaRPr lang="ja-JP" altLang="en-US" dirty="0" smtClean="0"/>
          </a:p>
          <a:p>
            <a:r>
              <a:rPr lang="en-US" altLang="ja-JP" dirty="0" smtClean="0"/>
              <a:t> </a:t>
            </a:r>
            <a:r>
              <a:rPr lang="en-US" altLang="ja-JP" dirty="0" smtClean="0">
                <a:solidFill>
                  <a:schemeClr val="tx1"/>
                </a:solidFill>
              </a:rPr>
              <a:t>Hideo HARADA </a:t>
            </a:r>
          </a:p>
          <a:p>
            <a:r>
              <a:rPr lang="en-US" altLang="ja-JP" i="1" dirty="0" smtClean="0">
                <a:solidFill>
                  <a:schemeClr val="tx1"/>
                </a:solidFill>
              </a:rPr>
              <a:t>Japan Atomic Energy Agency </a:t>
            </a:r>
          </a:p>
          <a:p>
            <a:r>
              <a:rPr lang="en-US" altLang="ja-JP" dirty="0" smtClean="0">
                <a:solidFill>
                  <a:schemeClr val="tx1"/>
                </a:solidFill>
              </a:rPr>
              <a:t>on behalf of </a:t>
            </a:r>
          </a:p>
          <a:p>
            <a:r>
              <a:rPr lang="en-US" altLang="ja-JP" dirty="0" smtClean="0">
                <a:solidFill>
                  <a:schemeClr val="tx1"/>
                </a:solidFill>
              </a:rPr>
              <a:t>Masayuki IGASHIRA</a:t>
            </a:r>
            <a:r>
              <a:rPr lang="en-US" altLang="ja-JP" baseline="30000" dirty="0" smtClean="0">
                <a:solidFill>
                  <a:schemeClr val="tx1"/>
                </a:solidFill>
              </a:rPr>
              <a:t>1</a:t>
            </a:r>
            <a:r>
              <a:rPr lang="en-US" altLang="ja-JP" dirty="0" smtClean="0">
                <a:solidFill>
                  <a:schemeClr val="tx1"/>
                </a:solidFill>
              </a:rPr>
              <a:t> and Hideo HARADA</a:t>
            </a:r>
            <a:r>
              <a:rPr lang="en-US" altLang="ja-JP" baseline="30000" dirty="0" smtClean="0">
                <a:solidFill>
                  <a:schemeClr val="tx1"/>
                </a:solidFill>
              </a:rPr>
              <a:t>2</a:t>
            </a:r>
            <a:r>
              <a:rPr lang="en-US" altLang="ja-JP" dirty="0" smtClean="0">
                <a:solidFill>
                  <a:schemeClr val="tx1"/>
                </a:solidFill>
              </a:rPr>
              <a:t> </a:t>
            </a:r>
          </a:p>
          <a:p>
            <a:r>
              <a:rPr lang="en-US" altLang="ja-JP" baseline="30000" dirty="0" smtClean="0">
                <a:solidFill>
                  <a:schemeClr val="tx1"/>
                </a:solidFill>
              </a:rPr>
              <a:t>1</a:t>
            </a:r>
            <a:r>
              <a:rPr lang="en-US" altLang="ja-JP" i="1" dirty="0" smtClean="0">
                <a:solidFill>
                  <a:schemeClr val="tx1"/>
                </a:solidFill>
              </a:rPr>
              <a:t>Tokyo Institute of Technology </a:t>
            </a:r>
          </a:p>
          <a:p>
            <a:r>
              <a:rPr lang="en-US" altLang="ja-JP" baseline="30000" dirty="0" smtClean="0">
                <a:solidFill>
                  <a:schemeClr val="tx1"/>
                </a:solidFill>
              </a:rPr>
              <a:t>2</a:t>
            </a:r>
            <a:r>
              <a:rPr lang="en-US" altLang="ja-JP" i="1" dirty="0" smtClean="0">
                <a:solidFill>
                  <a:schemeClr val="tx1"/>
                </a:solidFill>
              </a:rPr>
              <a:t>Japan Atomic Energy Agency </a:t>
            </a:r>
            <a:endParaRPr kumimoji="1" lang="ja-JP" altLang="en-US" dirty="0">
              <a:solidFill>
                <a:schemeClr val="tx1"/>
              </a:solidFill>
            </a:endParaRPr>
          </a:p>
        </p:txBody>
      </p:sp>
      <p:sp>
        <p:nvSpPr>
          <p:cNvPr id="6" name="スライド番号プレースホルダ 5"/>
          <p:cNvSpPr>
            <a:spLocks noGrp="1"/>
          </p:cNvSpPr>
          <p:nvPr>
            <p:ph type="sldNum" sz="quarter" idx="12"/>
          </p:nvPr>
        </p:nvSpPr>
        <p:spPr>
          <a:xfrm>
            <a:off x="8604448" y="6492875"/>
            <a:ext cx="539552" cy="365125"/>
          </a:xfrm>
        </p:spPr>
        <p:txBody>
          <a:bodyPr/>
          <a:lstStyle/>
          <a:p>
            <a:fld id="{4E79C504-9ED1-4FAF-B9CF-03884391F86F}" type="slidenum">
              <a:rPr kumimoji="1" lang="ja-JP" altLang="en-US" sz="1400" smtClean="0">
                <a:solidFill>
                  <a:srgbClr val="002060"/>
                </a:solidFill>
              </a:rPr>
              <a:pPr/>
              <a:t>1</a:t>
            </a:fld>
            <a:endParaRPr kumimoji="1" lang="ja-JP" altLang="en-US" sz="1400" dirty="0">
              <a:solidFill>
                <a:srgbClr val="002060"/>
              </a:solidFill>
            </a:endParaRPr>
          </a:p>
        </p:txBody>
      </p:sp>
      <p:sp>
        <p:nvSpPr>
          <p:cNvPr id="2" name="フッター プレースホルダー 1"/>
          <p:cNvSpPr>
            <a:spLocks noGrp="1"/>
          </p:cNvSpPr>
          <p:nvPr>
            <p:ph type="ftr" sz="quarter" idx="11"/>
          </p:nvPr>
        </p:nvSpPr>
        <p:spPr/>
        <p:txBody>
          <a:bodyPr/>
          <a:lstStyle/>
          <a:p>
            <a:r>
              <a:rPr kumimoji="1" lang="en-US" altLang="ja-JP" smtClean="0"/>
              <a:t>OECD/NEA WPEC 21-May-2015</a:t>
            </a:r>
            <a:endParaRPr kumimoji="1" lang="ja-JP"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9873" y="169476"/>
            <a:ext cx="9124127" cy="523220"/>
          </a:xfrm>
          <a:prstGeom prst="rect">
            <a:avLst/>
          </a:prstGeom>
          <a:noFill/>
        </p:spPr>
        <p:txBody>
          <a:bodyPr wrap="square" rtlCol="0">
            <a:spAutoFit/>
          </a:bodyPr>
          <a:lstStyle/>
          <a:p>
            <a:pPr algn="ctr"/>
            <a:r>
              <a:rPr lang="en-US" altLang="ja-JP" sz="2800" b="1" dirty="0" smtClean="0">
                <a:solidFill>
                  <a:srgbClr val="FF0000"/>
                </a:solidFill>
              </a:rPr>
              <a:t>Neutron capture and total cross sections</a:t>
            </a:r>
            <a:r>
              <a:rPr kumimoji="1" lang="en-US" altLang="ja-JP" sz="2800" b="1" dirty="0" smtClean="0">
                <a:solidFill>
                  <a:srgbClr val="FF0000"/>
                </a:solidFill>
              </a:rPr>
              <a:t> for Tc-99</a:t>
            </a:r>
            <a:endParaRPr kumimoji="1" lang="ja-JP" altLang="en-US" sz="2800" b="1" dirty="0">
              <a:solidFill>
                <a:srgbClr val="FF0000"/>
              </a:solidFill>
            </a:endParaRPr>
          </a:p>
        </p:txBody>
      </p:sp>
      <p:sp>
        <p:nvSpPr>
          <p:cNvPr id="7" name="テキスト ボックス 6"/>
          <p:cNvSpPr txBox="1"/>
          <p:nvPr/>
        </p:nvSpPr>
        <p:spPr>
          <a:xfrm>
            <a:off x="251521" y="4714892"/>
            <a:ext cx="4330416" cy="2031325"/>
          </a:xfrm>
          <a:prstGeom prst="rect">
            <a:avLst/>
          </a:prstGeom>
          <a:noFill/>
        </p:spPr>
        <p:txBody>
          <a:bodyPr wrap="square" rtlCol="0">
            <a:spAutoFit/>
          </a:bodyPr>
          <a:lstStyle/>
          <a:p>
            <a:pPr marL="285750" indent="-285750" algn="just">
              <a:buFont typeface="Arial"/>
              <a:buChar char="•"/>
            </a:pPr>
            <a:r>
              <a:rPr lang="en-US" altLang="ja-JP" dirty="0" smtClean="0"/>
              <a:t>There are two isomers in the Tc-100 levels, which decay to the ground state of Tc-100 through the 1</a:t>
            </a:r>
            <a:r>
              <a:rPr lang="en-US" altLang="ja-JP" baseline="30000" dirty="0" smtClean="0"/>
              <a:t>st</a:t>
            </a:r>
            <a:r>
              <a:rPr lang="en-US" altLang="ja-JP" dirty="0" smtClean="0"/>
              <a:t> excited state (172keV) of Tc-100.</a:t>
            </a:r>
          </a:p>
          <a:p>
            <a:pPr marL="285750" indent="-285750" algn="just">
              <a:buFont typeface="Arial"/>
              <a:buChar char="•"/>
            </a:pPr>
            <a:r>
              <a:rPr lang="en-US" altLang="ja-JP" dirty="0" smtClean="0"/>
              <a:t>We excluded the isomer effect from the TOF spectrum by rejecting the 172 </a:t>
            </a:r>
            <a:r>
              <a:rPr lang="en-US" altLang="ja-JP" dirty="0" err="1" smtClean="0"/>
              <a:t>keV</a:t>
            </a:r>
            <a:r>
              <a:rPr lang="en-US" altLang="ja-JP" dirty="0" smtClean="0"/>
              <a:t> gamma-rays.</a:t>
            </a:r>
            <a:endParaRPr kumimoji="1" lang="ja-JP" altLang="en-US" dirty="0"/>
          </a:p>
        </p:txBody>
      </p:sp>
      <p:pic>
        <p:nvPicPr>
          <p:cNvPr id="3" name="図 2" descr="AESJ_2.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283" y="1135648"/>
            <a:ext cx="4383852" cy="3155186"/>
          </a:xfrm>
          <a:prstGeom prst="rect">
            <a:avLst/>
          </a:prstGeom>
        </p:spPr>
      </p:pic>
      <p:sp>
        <p:nvSpPr>
          <p:cNvPr id="10" name="テキスト ボックス 9"/>
          <p:cNvSpPr txBox="1"/>
          <p:nvPr/>
        </p:nvSpPr>
        <p:spPr>
          <a:xfrm>
            <a:off x="1035131" y="715973"/>
            <a:ext cx="3369733" cy="461665"/>
          </a:xfrm>
          <a:prstGeom prst="rect">
            <a:avLst/>
          </a:prstGeom>
          <a:noFill/>
        </p:spPr>
        <p:txBody>
          <a:bodyPr wrap="none" rtlCol="0">
            <a:spAutoFit/>
          </a:bodyPr>
          <a:lstStyle/>
          <a:p>
            <a:r>
              <a:rPr kumimoji="1" lang="en-US" altLang="ja-JP" sz="2400" dirty="0" smtClean="0"/>
              <a:t>Neutron capture reaction</a:t>
            </a:r>
            <a:endParaRPr kumimoji="1" lang="ja-JP" altLang="en-US" sz="2400" dirty="0"/>
          </a:p>
        </p:txBody>
      </p:sp>
      <p:sp>
        <p:nvSpPr>
          <p:cNvPr id="11" name="テキスト ボックス 10"/>
          <p:cNvSpPr txBox="1"/>
          <p:nvPr/>
        </p:nvSpPr>
        <p:spPr>
          <a:xfrm>
            <a:off x="1307629" y="4290834"/>
            <a:ext cx="3097235" cy="369332"/>
          </a:xfrm>
          <a:prstGeom prst="rect">
            <a:avLst/>
          </a:prstGeom>
          <a:noFill/>
        </p:spPr>
        <p:txBody>
          <a:bodyPr wrap="none" rtlCol="0">
            <a:spAutoFit/>
          </a:bodyPr>
          <a:lstStyle/>
          <a:p>
            <a:r>
              <a:rPr kumimoji="1" lang="en-US" altLang="ja-JP" dirty="0" smtClean="0"/>
              <a:t>Fig. 1 Effect of isomer rejection</a:t>
            </a:r>
            <a:endParaRPr kumimoji="1" lang="ja-JP" altLang="en-US" dirty="0"/>
          </a:p>
        </p:txBody>
      </p:sp>
      <p:pic>
        <p:nvPicPr>
          <p:cNvPr id="12" name="図 11" descr="Tc_ene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7098" y="3065868"/>
            <a:ext cx="4043957" cy="1896996"/>
          </a:xfrm>
          <a:prstGeom prst="rect">
            <a:avLst/>
          </a:prstGeom>
        </p:spPr>
      </p:pic>
      <p:pic>
        <p:nvPicPr>
          <p:cNvPr id="13" name="図 12" descr="Tc_ene0.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0017" y="1174932"/>
            <a:ext cx="4031038" cy="1890936"/>
          </a:xfrm>
          <a:prstGeom prst="rect">
            <a:avLst/>
          </a:prstGeom>
        </p:spPr>
      </p:pic>
      <p:sp>
        <p:nvSpPr>
          <p:cNvPr id="14" name="テキスト ボックス 13"/>
          <p:cNvSpPr txBox="1"/>
          <p:nvPr/>
        </p:nvSpPr>
        <p:spPr>
          <a:xfrm>
            <a:off x="5919141" y="720561"/>
            <a:ext cx="1921169" cy="461665"/>
          </a:xfrm>
          <a:prstGeom prst="rect">
            <a:avLst/>
          </a:prstGeom>
          <a:noFill/>
        </p:spPr>
        <p:txBody>
          <a:bodyPr wrap="none" rtlCol="0">
            <a:spAutoFit/>
          </a:bodyPr>
          <a:lstStyle/>
          <a:p>
            <a:r>
              <a:rPr lang="en-US" altLang="ja-JP" sz="2400" dirty="0" smtClean="0"/>
              <a:t>Total reaction</a:t>
            </a:r>
            <a:endParaRPr kumimoji="1" lang="ja-JP" altLang="en-US" sz="2400" dirty="0"/>
          </a:p>
        </p:txBody>
      </p:sp>
      <p:sp>
        <p:nvSpPr>
          <p:cNvPr id="15" name="テキスト ボックス 14"/>
          <p:cNvSpPr txBox="1"/>
          <p:nvPr/>
        </p:nvSpPr>
        <p:spPr>
          <a:xfrm>
            <a:off x="4860017" y="4962864"/>
            <a:ext cx="4131249" cy="646331"/>
          </a:xfrm>
          <a:prstGeom prst="rect">
            <a:avLst/>
          </a:prstGeom>
          <a:noFill/>
        </p:spPr>
        <p:txBody>
          <a:bodyPr wrap="square" rtlCol="0">
            <a:spAutoFit/>
          </a:bodyPr>
          <a:lstStyle/>
          <a:p>
            <a:r>
              <a:rPr kumimoji="1" lang="en-US" altLang="ja-JP" dirty="0" smtClean="0"/>
              <a:t>Fig. 2 Transmission spectrum with the calculation based on the JENDL-4</a:t>
            </a:r>
            <a:endParaRPr kumimoji="1" lang="ja-JP" altLang="en-US" dirty="0"/>
          </a:p>
        </p:txBody>
      </p:sp>
      <p:sp>
        <p:nvSpPr>
          <p:cNvPr id="16" name="テキスト ボックス 15"/>
          <p:cNvSpPr txBox="1"/>
          <p:nvPr/>
        </p:nvSpPr>
        <p:spPr>
          <a:xfrm>
            <a:off x="4716017" y="5612634"/>
            <a:ext cx="4308940" cy="1200329"/>
          </a:xfrm>
          <a:prstGeom prst="rect">
            <a:avLst/>
          </a:prstGeom>
          <a:noFill/>
        </p:spPr>
        <p:txBody>
          <a:bodyPr wrap="square" rtlCol="0">
            <a:spAutoFit/>
          </a:bodyPr>
          <a:lstStyle/>
          <a:p>
            <a:pPr marL="285750" indent="-285750" algn="just">
              <a:buFont typeface="Arial"/>
              <a:buChar char="•"/>
            </a:pPr>
            <a:r>
              <a:rPr lang="en-US" altLang="ja-JP" dirty="0" smtClean="0"/>
              <a:t>Transmission spectrum obtained using a Li-glass neutron detector was in agreement with the calculation based on the JENDL-4.</a:t>
            </a:r>
          </a:p>
        </p:txBody>
      </p:sp>
      <p:sp>
        <p:nvSpPr>
          <p:cNvPr id="2" name="フッター プレースホルダー 1"/>
          <p:cNvSpPr>
            <a:spLocks noGrp="1"/>
          </p:cNvSpPr>
          <p:nvPr>
            <p:ph type="ftr" sz="quarter" idx="11"/>
          </p:nvPr>
        </p:nvSpPr>
        <p:spPr>
          <a:xfrm>
            <a:off x="2388427" y="6492875"/>
            <a:ext cx="2895600" cy="365125"/>
          </a:xfrm>
        </p:spPr>
        <p:txBody>
          <a:bodyPr/>
          <a:lstStyle/>
          <a:p>
            <a:r>
              <a:rPr kumimoji="1" lang="en-US" altLang="ja-JP" dirty="0" smtClean="0"/>
              <a:t>OECD/NEA WPEC 21-May-2015</a:t>
            </a:r>
            <a:endParaRPr kumimoji="1" lang="ja-JP" altLang="en-US" dirty="0"/>
          </a:p>
        </p:txBody>
      </p:sp>
      <p:sp>
        <p:nvSpPr>
          <p:cNvPr id="5" name="スライド番号プレースホルダー 4"/>
          <p:cNvSpPr>
            <a:spLocks noGrp="1"/>
          </p:cNvSpPr>
          <p:nvPr>
            <p:ph type="sldNum" sz="quarter" idx="12"/>
          </p:nvPr>
        </p:nvSpPr>
        <p:spPr/>
        <p:txBody>
          <a:bodyPr/>
          <a:lstStyle/>
          <a:p>
            <a:fld id="{4E79C504-9ED1-4FAF-B9CF-03884391F86F}" type="slidenum">
              <a:rPr kumimoji="1" lang="ja-JP" altLang="en-US" smtClean="0"/>
              <a:pPr/>
              <a:t>10</a:t>
            </a:fld>
            <a:endParaRPr kumimoji="1" lang="ja-JP" altLang="en-US"/>
          </a:p>
        </p:txBody>
      </p:sp>
    </p:spTree>
    <p:extLst>
      <p:ext uri="{BB962C8B-B14F-4D97-AF65-F5344CB8AC3E}">
        <p14:creationId xmlns:p14="http://schemas.microsoft.com/office/powerpoint/2010/main" val="4082590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9052" y="1124744"/>
            <a:ext cx="4313428" cy="3712533"/>
          </a:xfrm>
          <a:prstGeom prst="rect">
            <a:avLst/>
          </a:prstGeom>
        </p:spPr>
      </p:pic>
      <p:sp>
        <p:nvSpPr>
          <p:cNvPr id="2" name="タイトル 1"/>
          <p:cNvSpPr>
            <a:spLocks noGrp="1"/>
          </p:cNvSpPr>
          <p:nvPr>
            <p:ph type="title"/>
          </p:nvPr>
        </p:nvSpPr>
        <p:spPr>
          <a:xfrm>
            <a:off x="179512" y="44624"/>
            <a:ext cx="8784976" cy="1223863"/>
          </a:xfrm>
        </p:spPr>
        <p:txBody>
          <a:bodyPr/>
          <a:lstStyle/>
          <a:p>
            <a:r>
              <a:rPr kumimoji="1" lang="en-US" altLang="ja-JP" sz="3600" b="1" dirty="0" smtClean="0">
                <a:latin typeface="+mn-lt"/>
              </a:rPr>
              <a:t>Measurements </a:t>
            </a:r>
            <a:br>
              <a:rPr kumimoji="1" lang="en-US" altLang="ja-JP" sz="3600" b="1" dirty="0" smtClean="0">
                <a:latin typeface="+mn-lt"/>
              </a:rPr>
            </a:br>
            <a:r>
              <a:rPr kumimoji="1" lang="en-US" altLang="ja-JP" sz="3600" b="1" dirty="0" smtClean="0">
                <a:latin typeface="+mn-lt"/>
              </a:rPr>
              <a:t>using </a:t>
            </a:r>
            <a:r>
              <a:rPr kumimoji="1" lang="en-US" altLang="ja-JP" sz="3600" b="1" dirty="0" smtClean="0">
                <a:solidFill>
                  <a:srgbClr val="006600"/>
                </a:solidFill>
                <a:latin typeface="+mn-lt"/>
              </a:rPr>
              <a:t>NaI(Tl) Spectrometer</a:t>
            </a:r>
            <a:endParaRPr kumimoji="1" lang="ja-JP" altLang="en-US" sz="3600" b="1" dirty="0">
              <a:solidFill>
                <a:srgbClr val="006600"/>
              </a:solidFill>
              <a:latin typeface="+mn-lt"/>
            </a:endParaRPr>
          </a:p>
        </p:txBody>
      </p:sp>
      <p:sp>
        <p:nvSpPr>
          <p:cNvPr id="8" name="コンテンツ プレースホルダー 7"/>
          <p:cNvSpPr>
            <a:spLocks noGrp="1"/>
          </p:cNvSpPr>
          <p:nvPr>
            <p:ph idx="1"/>
          </p:nvPr>
        </p:nvSpPr>
        <p:spPr>
          <a:xfrm>
            <a:off x="251520" y="1196975"/>
            <a:ext cx="4536504" cy="4784725"/>
          </a:xfrm>
        </p:spPr>
        <p:txBody>
          <a:bodyPr>
            <a:normAutofit fontScale="92500" lnSpcReduction="10000"/>
          </a:bodyPr>
          <a:lstStyle/>
          <a:p>
            <a:r>
              <a:rPr lang="en-US" altLang="ja-JP" dirty="0" smtClean="0">
                <a:solidFill>
                  <a:srgbClr val="0000FF"/>
                </a:solidFill>
              </a:rPr>
              <a:t>Use for:</a:t>
            </a:r>
          </a:p>
          <a:p>
            <a:pPr lvl="1"/>
            <a:r>
              <a:rPr lang="en-US" altLang="ja-JP" sz="1800" dirty="0" smtClean="0"/>
              <a:t>Complementary use to Ge array</a:t>
            </a:r>
          </a:p>
          <a:p>
            <a:pPr lvl="1"/>
            <a:r>
              <a:rPr lang="en-US" altLang="ja-JP" sz="1800" dirty="0" smtClean="0"/>
              <a:t>Measurement in the high energy range</a:t>
            </a:r>
          </a:p>
          <a:p>
            <a:r>
              <a:rPr lang="en-US" altLang="ja-JP" dirty="0" smtClean="0">
                <a:solidFill>
                  <a:srgbClr val="0000FF"/>
                </a:solidFill>
              </a:rPr>
              <a:t>Detectors</a:t>
            </a:r>
          </a:p>
          <a:p>
            <a:pPr lvl="1"/>
            <a:r>
              <a:rPr kumimoji="1" lang="en-US" altLang="ja-JP" sz="1800" dirty="0" smtClean="0"/>
              <a:t>90°detector: 13” diam</a:t>
            </a:r>
            <a:r>
              <a:rPr lang="en-US" altLang="ja-JP" sz="1800" dirty="0" smtClean="0"/>
              <a:t>. × 8” long</a:t>
            </a:r>
          </a:p>
          <a:p>
            <a:pPr lvl="1"/>
            <a:r>
              <a:rPr lang="en-US" altLang="ja-JP" sz="1800" dirty="0" smtClean="0"/>
              <a:t>125°detector: 8” diam. × 8” long</a:t>
            </a:r>
            <a:endParaRPr kumimoji="1" lang="en-US" altLang="ja-JP" sz="1800" dirty="0" smtClean="0"/>
          </a:p>
          <a:p>
            <a:r>
              <a:rPr kumimoji="1" lang="en-US" altLang="ja-JP" dirty="0" smtClean="0">
                <a:solidFill>
                  <a:srgbClr val="0000FF"/>
                </a:solidFill>
              </a:rPr>
              <a:t>Shielding</a:t>
            </a:r>
          </a:p>
          <a:p>
            <a:pPr lvl="1"/>
            <a:r>
              <a:rPr lang="en-US" altLang="ja-JP" sz="1800" dirty="0" smtClean="0"/>
              <a:t>Borated polyethylene, </a:t>
            </a:r>
            <a:r>
              <a:rPr lang="en-US" altLang="ja-JP" sz="1800" dirty="0" err="1" smtClean="0"/>
              <a:t>Pb</a:t>
            </a:r>
            <a:r>
              <a:rPr lang="en-US" altLang="ja-JP" sz="1800" dirty="0" smtClean="0"/>
              <a:t>, </a:t>
            </a:r>
            <a:r>
              <a:rPr lang="en-US" altLang="ja-JP" sz="1800" baseline="30000" dirty="0" smtClean="0"/>
              <a:t>6</a:t>
            </a:r>
            <a:r>
              <a:rPr lang="en-US" altLang="ja-JP" sz="1800" dirty="0" smtClean="0"/>
              <a:t>LiH, </a:t>
            </a:r>
            <a:r>
              <a:rPr lang="en-US" altLang="ja-JP" sz="1800" dirty="0" err="1" smtClean="0"/>
              <a:t>Cd</a:t>
            </a:r>
            <a:endParaRPr lang="en-US" altLang="ja-JP" sz="1800" dirty="0" smtClean="0"/>
          </a:p>
          <a:p>
            <a:r>
              <a:rPr lang="en-US" altLang="ja-JP" dirty="0" smtClean="0">
                <a:solidFill>
                  <a:srgbClr val="0000FF"/>
                </a:solidFill>
              </a:rPr>
              <a:t>Data acquisition </a:t>
            </a:r>
          </a:p>
          <a:p>
            <a:pPr marL="0" indent="0">
              <a:buNone/>
            </a:pPr>
            <a:r>
              <a:rPr lang="en-US" altLang="ja-JP" sz="1600" dirty="0" smtClean="0"/>
              <a:t>       (T. Katabuchi)</a:t>
            </a:r>
          </a:p>
          <a:p>
            <a:pPr lvl="1"/>
            <a:r>
              <a:rPr lang="en-US" altLang="ja-JP" sz="1800" dirty="0" smtClean="0"/>
              <a:t>Multi-stop time digitizer</a:t>
            </a:r>
          </a:p>
          <a:p>
            <a:pPr lvl="1"/>
            <a:r>
              <a:rPr lang="en-US" altLang="ja-JP" sz="1800" dirty="0" smtClean="0"/>
              <a:t>TOF, pulse height, pulse width are recorded sequentially</a:t>
            </a:r>
            <a:endParaRPr lang="en-US" altLang="ja-JP" sz="1800" dirty="0"/>
          </a:p>
        </p:txBody>
      </p:sp>
      <p:sp>
        <p:nvSpPr>
          <p:cNvPr id="3" name="スライド番号プレースホルダー 2"/>
          <p:cNvSpPr>
            <a:spLocks noGrp="1"/>
          </p:cNvSpPr>
          <p:nvPr>
            <p:ph type="sldNum" sz="quarter" idx="12"/>
          </p:nvPr>
        </p:nvSpPr>
        <p:spPr/>
        <p:txBody>
          <a:bodyPr/>
          <a:lstStyle/>
          <a:p>
            <a:fld id="{3AE4921B-5D77-4315-9A56-0824D8794803}" type="slidenum">
              <a:rPr lang="en-US" altLang="ja-JP" smtClean="0">
                <a:solidFill>
                  <a:srgbClr val="000000"/>
                </a:solidFill>
              </a:rPr>
              <a:pPr/>
              <a:t>11</a:t>
            </a:fld>
            <a:endParaRPr lang="en-US" altLang="ja-JP">
              <a:solidFill>
                <a:srgbClr val="000000"/>
              </a:solidFill>
            </a:endParaRPr>
          </a:p>
        </p:txBody>
      </p:sp>
      <p:pic>
        <p:nvPicPr>
          <p:cNvPr id="5" name="コンテンツ プレースホルダー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4738786" y="4778225"/>
            <a:ext cx="2713534" cy="2035151"/>
          </a:xfrm>
          <a:prstGeom prst="rect">
            <a:avLst/>
          </a:prstGeom>
          <a:noFill/>
          <a:ln>
            <a:no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フッター プレースホルダー 5"/>
          <p:cNvSpPr>
            <a:spLocks noGrp="1"/>
          </p:cNvSpPr>
          <p:nvPr>
            <p:ph type="ftr" sz="quarter" idx="11"/>
          </p:nvPr>
        </p:nvSpPr>
        <p:spPr>
          <a:xfrm>
            <a:off x="1475656" y="6597352"/>
            <a:ext cx="2895600" cy="260648"/>
          </a:xfrm>
        </p:spPr>
        <p:txBody>
          <a:bodyPr/>
          <a:lstStyle/>
          <a:p>
            <a:r>
              <a:rPr kumimoji="1" lang="en-US" altLang="ja-JP" dirty="0" smtClean="0"/>
              <a:t>OECD/NEA WPEC 21-May-2015</a:t>
            </a:r>
            <a:endParaRPr kumimoji="1" lang="ja-JP" altLang="en-US" dirty="0"/>
          </a:p>
        </p:txBody>
      </p:sp>
    </p:spTree>
    <p:extLst>
      <p:ext uri="{BB962C8B-B14F-4D97-AF65-F5344CB8AC3E}">
        <p14:creationId xmlns:p14="http://schemas.microsoft.com/office/powerpoint/2010/main" val="23348071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0" y="1706975"/>
            <a:ext cx="3778760" cy="3306201"/>
            <a:chOff x="0" y="1706975"/>
            <a:chExt cx="3778760" cy="3306201"/>
          </a:xfrm>
        </p:grpSpPr>
        <p:pic>
          <p:nvPicPr>
            <p:cNvPr id="13" name="図 12"/>
            <p:cNvPicPr>
              <a:picLocks noChangeAspect="1"/>
            </p:cNvPicPr>
            <p:nvPr/>
          </p:nvPicPr>
          <p:blipFill rotWithShape="1">
            <a:blip r:embed="rId2" cstate="print">
              <a:extLst>
                <a:ext uri="{28A0092B-C50C-407E-A947-70E740481C1C}">
                  <a14:useLocalDpi xmlns:a14="http://schemas.microsoft.com/office/drawing/2010/main"/>
                </a:ext>
              </a:extLst>
            </a:blip>
            <a:srcRect l="6019" t="7455" r="10462"/>
            <a:stretch/>
          </p:blipFill>
          <p:spPr>
            <a:xfrm>
              <a:off x="0" y="1706975"/>
              <a:ext cx="3744416" cy="3162185"/>
            </a:xfrm>
            <a:prstGeom prst="rect">
              <a:avLst/>
            </a:prstGeom>
          </p:spPr>
        </p:pic>
        <p:pic>
          <p:nvPicPr>
            <p:cNvPr id="23" name="図 22"/>
            <p:cNvPicPr>
              <a:picLocks noChangeAspect="1"/>
            </p:cNvPicPr>
            <p:nvPr/>
          </p:nvPicPr>
          <p:blipFill rotWithShape="1">
            <a:blip r:embed="rId3" cstate="screen">
              <a:extLst>
                <a:ext uri="{28A0092B-C50C-407E-A947-70E740481C1C}">
                  <a14:useLocalDpi xmlns:a14="http://schemas.microsoft.com/office/drawing/2010/main"/>
                </a:ext>
              </a:extLst>
            </a:blip>
            <a:srcRect l="66706" t="69976"/>
            <a:stretch/>
          </p:blipFill>
          <p:spPr>
            <a:xfrm>
              <a:off x="2342625" y="3898536"/>
              <a:ext cx="1436135" cy="1114640"/>
            </a:xfrm>
            <a:prstGeom prst="rect">
              <a:avLst/>
            </a:prstGeom>
          </p:spPr>
        </p:pic>
      </p:grpSp>
      <p:sp>
        <p:nvSpPr>
          <p:cNvPr id="9218" name="Rectangle 4"/>
          <p:cNvSpPr>
            <a:spLocks noGrp="1" noChangeArrowheads="1"/>
          </p:cNvSpPr>
          <p:nvPr>
            <p:ph type="title"/>
          </p:nvPr>
        </p:nvSpPr>
        <p:spPr>
          <a:xfrm>
            <a:off x="457200" y="274638"/>
            <a:ext cx="8229600" cy="634082"/>
          </a:xfrm>
        </p:spPr>
        <p:txBody>
          <a:bodyPr>
            <a:normAutofit fontScale="90000"/>
          </a:bodyPr>
          <a:lstStyle/>
          <a:p>
            <a:pPr eaLnBrk="1" hangingPunct="1"/>
            <a:r>
              <a:rPr lang="en-US" altLang="ja-JP" dirty="0" err="1" smtClean="0">
                <a:solidFill>
                  <a:srgbClr val="FF0000"/>
                </a:solidFill>
              </a:rPr>
              <a:t>NaI</a:t>
            </a:r>
            <a:r>
              <a:rPr lang="en-US" altLang="ja-JP" dirty="0" smtClean="0">
                <a:solidFill>
                  <a:srgbClr val="FF0000"/>
                </a:solidFill>
              </a:rPr>
              <a:t>(</a:t>
            </a:r>
            <a:r>
              <a:rPr lang="en-US" altLang="ja-JP" dirty="0" err="1" smtClean="0">
                <a:solidFill>
                  <a:srgbClr val="FF0000"/>
                </a:solidFill>
              </a:rPr>
              <a:t>Tl</a:t>
            </a:r>
            <a:r>
              <a:rPr lang="en-US" altLang="ja-JP" dirty="0" smtClean="0">
                <a:solidFill>
                  <a:srgbClr val="FF0000"/>
                </a:solidFill>
              </a:rPr>
              <a:t>) Detectors at ANNRI</a:t>
            </a:r>
            <a:endParaRPr lang="ja-JP" altLang="en-US" dirty="0" smtClean="0">
              <a:solidFill>
                <a:srgbClr val="FF0000"/>
              </a:solidFill>
            </a:endParaRPr>
          </a:p>
        </p:txBody>
      </p:sp>
      <p:sp>
        <p:nvSpPr>
          <p:cNvPr id="2" name="スライド番号プレースホルダー 1"/>
          <p:cNvSpPr>
            <a:spLocks noGrp="1"/>
          </p:cNvSpPr>
          <p:nvPr>
            <p:ph type="sldNum" sz="quarter" idx="12"/>
          </p:nvPr>
        </p:nvSpPr>
        <p:spPr/>
        <p:txBody>
          <a:bodyPr/>
          <a:lstStyle/>
          <a:p>
            <a:pPr>
              <a:defRPr/>
            </a:pPr>
            <a:fld id="{66017D30-1F27-47B3-8916-64B8A9526BFE}" type="slidenum">
              <a:rPr lang="en-US" altLang="ja-JP" smtClean="0">
                <a:solidFill>
                  <a:srgbClr val="000000"/>
                </a:solidFill>
              </a:rPr>
              <a:pPr>
                <a:defRPr/>
              </a:pPr>
              <a:t>12</a:t>
            </a:fld>
            <a:endParaRPr lang="en-US" altLang="ja-JP">
              <a:solidFill>
                <a:srgbClr val="000000"/>
              </a:solidFill>
            </a:endParaRPr>
          </a:p>
        </p:txBody>
      </p:sp>
      <p:sp>
        <p:nvSpPr>
          <p:cNvPr id="16" name="Text Box 12"/>
          <p:cNvSpPr txBox="1">
            <a:spLocks noChangeArrowheads="1"/>
          </p:cNvSpPr>
          <p:nvPr/>
        </p:nvSpPr>
        <p:spPr bwMode="auto">
          <a:xfrm>
            <a:off x="3563888" y="1844825"/>
            <a:ext cx="1223305" cy="283166"/>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fontAlgn="base" hangingPunct="1">
              <a:spcBef>
                <a:spcPct val="50000"/>
              </a:spcBef>
              <a:spcAft>
                <a:spcPct val="0"/>
              </a:spcAft>
            </a:pPr>
            <a:r>
              <a:rPr lang="en-US" altLang="ja-JP" sz="1200" dirty="0" smtClean="0">
                <a:solidFill>
                  <a:schemeClr val="bg1"/>
                </a:solidFill>
                <a:ea typeface="ＭＳ ゴシック" pitchFamily="49" charset="-128"/>
              </a:rPr>
              <a:t>Lead shield</a:t>
            </a:r>
          </a:p>
        </p:txBody>
      </p:sp>
      <p:cxnSp>
        <p:nvCxnSpPr>
          <p:cNvPr id="18" name="直線コネクタ 17"/>
          <p:cNvCxnSpPr>
            <a:stCxn id="16" idx="1"/>
          </p:cNvCxnSpPr>
          <p:nvPr/>
        </p:nvCxnSpPr>
        <p:spPr>
          <a:xfrm flipH="1">
            <a:off x="2699792" y="1986408"/>
            <a:ext cx="864096" cy="22462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 Box 7"/>
          <p:cNvSpPr txBox="1">
            <a:spLocks noChangeArrowheads="1"/>
          </p:cNvSpPr>
          <p:nvPr/>
        </p:nvSpPr>
        <p:spPr bwMode="auto">
          <a:xfrm>
            <a:off x="467544" y="1340768"/>
            <a:ext cx="1188132" cy="276999"/>
          </a:xfrm>
          <a:prstGeom prst="rect">
            <a:avLst/>
          </a:prstGeom>
          <a:solidFill>
            <a:schemeClr val="tx1"/>
          </a:solidFill>
          <a:ln>
            <a:solidFill>
              <a:schemeClr val="tx1"/>
            </a:solidFill>
          </a:ln>
          <a:effectLs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fontAlgn="base" hangingPunct="1">
              <a:spcBef>
                <a:spcPct val="50000"/>
              </a:spcBef>
              <a:spcAft>
                <a:spcPct val="0"/>
              </a:spcAft>
            </a:pPr>
            <a:r>
              <a:rPr lang="en-US" altLang="ja-JP" sz="1200" dirty="0" smtClean="0">
                <a:solidFill>
                  <a:schemeClr val="bg1"/>
                </a:solidFill>
                <a:ea typeface="ＭＳ ゴシック" pitchFamily="49" charset="-128"/>
              </a:rPr>
              <a:t>Neutron shield</a:t>
            </a:r>
            <a:endParaRPr lang="ja-JP" altLang="en-US" sz="1200" dirty="0">
              <a:solidFill>
                <a:schemeClr val="bg1"/>
              </a:solidFill>
              <a:ea typeface="ＭＳ ゴシック" pitchFamily="49" charset="-128"/>
            </a:endParaRPr>
          </a:p>
        </p:txBody>
      </p:sp>
      <p:cxnSp>
        <p:nvCxnSpPr>
          <p:cNvPr id="21" name="直線コネクタ 20"/>
          <p:cNvCxnSpPr>
            <a:stCxn id="19" idx="2"/>
          </p:cNvCxnSpPr>
          <p:nvPr/>
        </p:nvCxnSpPr>
        <p:spPr>
          <a:xfrm>
            <a:off x="1061610" y="1617767"/>
            <a:ext cx="702078" cy="101914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 Box 7"/>
          <p:cNvSpPr txBox="1">
            <a:spLocks noChangeArrowheads="1"/>
          </p:cNvSpPr>
          <p:nvPr/>
        </p:nvSpPr>
        <p:spPr bwMode="auto">
          <a:xfrm>
            <a:off x="2627784" y="1120678"/>
            <a:ext cx="936104" cy="281066"/>
          </a:xfrm>
          <a:prstGeom prst="rect">
            <a:avLst/>
          </a:prstGeom>
          <a:solidFill>
            <a:schemeClr val="tx1"/>
          </a:solidFill>
          <a:ln>
            <a:solidFill>
              <a:schemeClr val="tx1"/>
            </a:solidFill>
          </a:ln>
          <a:effectLs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fontAlgn="base" hangingPunct="1">
              <a:spcBef>
                <a:spcPct val="50000"/>
              </a:spcBef>
              <a:spcAft>
                <a:spcPct val="0"/>
              </a:spcAft>
            </a:pPr>
            <a:r>
              <a:rPr lang="en-US" altLang="ja-JP" sz="1200" dirty="0" smtClean="0">
                <a:solidFill>
                  <a:schemeClr val="bg1"/>
                </a:solidFill>
                <a:ea typeface="ＭＳ ゴシック" pitchFamily="49" charset="-128"/>
              </a:rPr>
              <a:t>Collimator</a:t>
            </a:r>
            <a:endParaRPr lang="ja-JP" altLang="en-US" sz="1200" dirty="0">
              <a:solidFill>
                <a:schemeClr val="bg1"/>
              </a:solidFill>
              <a:ea typeface="ＭＳ ゴシック" pitchFamily="49" charset="-128"/>
            </a:endParaRPr>
          </a:p>
        </p:txBody>
      </p:sp>
      <p:cxnSp>
        <p:nvCxnSpPr>
          <p:cNvPr id="26" name="直線コネクタ 25"/>
          <p:cNvCxnSpPr>
            <a:stCxn id="24" idx="2"/>
          </p:cNvCxnSpPr>
          <p:nvPr/>
        </p:nvCxnSpPr>
        <p:spPr>
          <a:xfrm flipH="1">
            <a:off x="2195736" y="1401744"/>
            <a:ext cx="900100" cy="58709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 Box 12"/>
          <p:cNvSpPr txBox="1">
            <a:spLocks noChangeArrowheads="1"/>
          </p:cNvSpPr>
          <p:nvPr/>
        </p:nvSpPr>
        <p:spPr bwMode="auto">
          <a:xfrm>
            <a:off x="20223" y="2636912"/>
            <a:ext cx="1023385" cy="253916"/>
          </a:xfrm>
          <a:prstGeom prst="rect">
            <a:avLst/>
          </a:prstGeom>
          <a:solidFill>
            <a:schemeClr val="tx1"/>
          </a:solid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fontAlgn="base" hangingPunct="1">
              <a:spcBef>
                <a:spcPct val="50000"/>
              </a:spcBef>
              <a:spcAft>
                <a:spcPct val="0"/>
              </a:spcAft>
            </a:pPr>
            <a:r>
              <a:rPr lang="en-US" altLang="ja-JP" sz="1050" dirty="0" err="1" smtClean="0">
                <a:solidFill>
                  <a:schemeClr val="bg1"/>
                </a:solidFill>
                <a:ea typeface="ＭＳ ゴシック" pitchFamily="49" charset="-128"/>
              </a:rPr>
              <a:t>NaI</a:t>
            </a:r>
            <a:r>
              <a:rPr lang="en-US" altLang="ja-JP" sz="1050" dirty="0" smtClean="0">
                <a:solidFill>
                  <a:schemeClr val="bg1"/>
                </a:solidFill>
                <a:ea typeface="ＭＳ ゴシック" pitchFamily="49" charset="-128"/>
              </a:rPr>
              <a:t> Detectors</a:t>
            </a:r>
          </a:p>
        </p:txBody>
      </p:sp>
      <p:sp>
        <p:nvSpPr>
          <p:cNvPr id="27" name="Text Box 12"/>
          <p:cNvSpPr txBox="1">
            <a:spLocks noChangeArrowheads="1"/>
          </p:cNvSpPr>
          <p:nvPr/>
        </p:nvSpPr>
        <p:spPr bwMode="auto">
          <a:xfrm>
            <a:off x="18833" y="2276872"/>
            <a:ext cx="1240799" cy="253916"/>
          </a:xfrm>
          <a:prstGeom prst="rect">
            <a:avLst/>
          </a:prstGeom>
          <a:solidFill>
            <a:schemeClr val="tx1"/>
          </a:solid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fontAlgn="base" hangingPunct="1">
              <a:spcBef>
                <a:spcPct val="50000"/>
              </a:spcBef>
              <a:spcAft>
                <a:spcPct val="0"/>
              </a:spcAft>
            </a:pPr>
            <a:r>
              <a:rPr lang="en-US" altLang="ja-JP" sz="1050" dirty="0" smtClean="0">
                <a:solidFill>
                  <a:schemeClr val="bg1"/>
                </a:solidFill>
                <a:ea typeface="ＭＳ ゴシック" pitchFamily="49" charset="-128"/>
              </a:rPr>
              <a:t>Plastic Detectors</a:t>
            </a:r>
          </a:p>
        </p:txBody>
      </p:sp>
      <p:pic>
        <p:nvPicPr>
          <p:cNvPr id="32" name="図 31"/>
          <p:cNvPicPr>
            <a:picLocks noChangeAspect="1"/>
          </p:cNvPicPr>
          <p:nvPr/>
        </p:nvPicPr>
        <p:blipFill rotWithShape="1">
          <a:blip r:embed="rId4" cstate="print">
            <a:extLst>
              <a:ext uri="{28A0092B-C50C-407E-A947-70E740481C1C}">
                <a14:useLocalDpi xmlns:a14="http://schemas.microsoft.com/office/drawing/2010/main" val="0"/>
              </a:ext>
            </a:extLst>
          </a:blip>
          <a:srcRect t="11879"/>
          <a:stretch/>
        </p:blipFill>
        <p:spPr>
          <a:xfrm>
            <a:off x="3995936" y="3104102"/>
            <a:ext cx="4849688" cy="3205218"/>
          </a:xfrm>
          <a:prstGeom prst="rect">
            <a:avLst/>
          </a:prstGeom>
          <a:effectLst>
            <a:outerShdw blurRad="50800" dist="38100" dir="2700000" algn="tl" rotWithShape="0">
              <a:prstClr val="black">
                <a:alpha val="40000"/>
              </a:prstClr>
            </a:outerShdw>
          </a:effectLst>
        </p:spPr>
      </p:pic>
      <p:pic>
        <p:nvPicPr>
          <p:cNvPr id="33" name="図 32"/>
          <p:cNvPicPr>
            <a:picLocks noChangeAspect="1"/>
          </p:cNvPicPr>
          <p:nvPr/>
        </p:nvPicPr>
        <p:blipFill rotWithShape="1">
          <a:blip r:embed="rId5" cstate="print">
            <a:extLst>
              <a:ext uri="{28A0092B-C50C-407E-A947-70E740481C1C}">
                <a14:useLocalDpi xmlns:a14="http://schemas.microsoft.com/office/drawing/2010/main" val="0"/>
              </a:ext>
            </a:extLst>
          </a:blip>
          <a:srcRect l="17800" t="13250" r="17801" b="26901"/>
          <a:stretch/>
        </p:blipFill>
        <p:spPr>
          <a:xfrm>
            <a:off x="7308304" y="1187435"/>
            <a:ext cx="1652119" cy="2047191"/>
          </a:xfrm>
          <a:prstGeom prst="rect">
            <a:avLst/>
          </a:prstGeom>
          <a:effectLst>
            <a:outerShdw blurRad="50800" dist="38100" dir="2700000" algn="tl" rotWithShape="0">
              <a:prstClr val="black">
                <a:alpha val="40000"/>
              </a:prstClr>
            </a:outerShdw>
          </a:effectLst>
        </p:spPr>
      </p:pic>
      <p:sp>
        <p:nvSpPr>
          <p:cNvPr id="34" name="Text Box 12"/>
          <p:cNvSpPr txBox="1">
            <a:spLocks noChangeArrowheads="1"/>
          </p:cNvSpPr>
          <p:nvPr/>
        </p:nvSpPr>
        <p:spPr bwMode="auto">
          <a:xfrm>
            <a:off x="3874184" y="2192411"/>
            <a:ext cx="3274045" cy="830997"/>
          </a:xfrm>
          <a:prstGeom prst="rect">
            <a:avLst/>
          </a:prstGeom>
          <a:no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just" eaLnBrk="1" fontAlgn="base" hangingPunct="1">
              <a:spcBef>
                <a:spcPct val="50000"/>
              </a:spcBef>
              <a:spcAft>
                <a:spcPct val="0"/>
              </a:spcAft>
            </a:pPr>
            <a:r>
              <a:rPr lang="en-US" altLang="ja-JP" sz="1600" dirty="0" smtClean="0">
                <a:solidFill>
                  <a:srgbClr val="FF0000"/>
                </a:solidFill>
                <a:ea typeface="ＭＳ ゴシック" pitchFamily="49" charset="-128"/>
              </a:rPr>
              <a:t>A new neutron shield was added in fiscal year 2014. Scattered neutron background was reduced.</a:t>
            </a:r>
          </a:p>
        </p:txBody>
      </p:sp>
      <p:pic>
        <p:nvPicPr>
          <p:cNvPr id="35" name="図 34"/>
          <p:cNvPicPr>
            <a:picLocks noChangeAspect="1"/>
          </p:cNvPicPr>
          <p:nvPr/>
        </p:nvPicPr>
        <p:blipFill>
          <a:blip r:embed="rId6"/>
          <a:stretch>
            <a:fillRect/>
          </a:stretch>
        </p:blipFill>
        <p:spPr>
          <a:xfrm>
            <a:off x="531915" y="5089919"/>
            <a:ext cx="2985059" cy="1667352"/>
          </a:xfrm>
          <a:prstGeom prst="rect">
            <a:avLst/>
          </a:prstGeom>
          <a:ln>
            <a:solidFill>
              <a:schemeClr val="bg2"/>
            </a:solidFill>
          </a:ln>
          <a:effectLst>
            <a:outerShdw blurRad="50800" dist="38100" dir="2700000" algn="tl" rotWithShape="0">
              <a:prstClr val="black">
                <a:alpha val="40000"/>
              </a:prstClr>
            </a:outerShdw>
          </a:effectLst>
        </p:spPr>
      </p:pic>
      <p:sp>
        <p:nvSpPr>
          <p:cNvPr id="36" name="テキスト ボックス 35"/>
          <p:cNvSpPr txBox="1"/>
          <p:nvPr/>
        </p:nvSpPr>
        <p:spPr>
          <a:xfrm>
            <a:off x="332311" y="4955452"/>
            <a:ext cx="839002" cy="307777"/>
          </a:xfrm>
          <a:prstGeom prst="rect">
            <a:avLst/>
          </a:prstGeom>
          <a:solidFill>
            <a:schemeClr val="tx1"/>
          </a:solidFill>
        </p:spPr>
        <p:txBody>
          <a:bodyPr wrap="square" rtlCol="0">
            <a:spAutoFit/>
          </a:bodyPr>
          <a:lstStyle/>
          <a:p>
            <a:pPr algn="ctr"/>
            <a:r>
              <a:rPr lang="en-US" altLang="ja-JP" sz="1400" dirty="0" smtClean="0">
                <a:solidFill>
                  <a:schemeClr val="bg1"/>
                </a:solidFill>
              </a:rPr>
              <a:t>Pb-208</a:t>
            </a:r>
            <a:endParaRPr kumimoji="1" lang="ja-JP" altLang="en-US" sz="1400" dirty="0">
              <a:solidFill>
                <a:schemeClr val="bg1"/>
              </a:solidFill>
            </a:endParaRPr>
          </a:p>
        </p:txBody>
      </p:sp>
      <p:sp>
        <p:nvSpPr>
          <p:cNvPr id="37" name="Text Box 12"/>
          <p:cNvSpPr txBox="1">
            <a:spLocks noChangeArrowheads="1"/>
          </p:cNvSpPr>
          <p:nvPr/>
        </p:nvSpPr>
        <p:spPr bwMode="auto">
          <a:xfrm>
            <a:off x="6254667" y="1124745"/>
            <a:ext cx="1879696" cy="276999"/>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fontAlgn="base" hangingPunct="1">
              <a:spcBef>
                <a:spcPct val="50000"/>
              </a:spcBef>
              <a:spcAft>
                <a:spcPct val="0"/>
              </a:spcAft>
            </a:pPr>
            <a:r>
              <a:rPr lang="en-US" altLang="ja-JP" sz="1200" dirty="0" smtClean="0">
                <a:solidFill>
                  <a:schemeClr val="bg1"/>
                </a:solidFill>
                <a:ea typeface="ＭＳ ゴシック" pitchFamily="49" charset="-128"/>
              </a:rPr>
              <a:t>Neutron shield: </a:t>
            </a:r>
            <a:r>
              <a:rPr lang="en-US" altLang="ja-JP" sz="1200" baseline="30000" dirty="0" smtClean="0">
                <a:solidFill>
                  <a:schemeClr val="bg1"/>
                </a:solidFill>
                <a:ea typeface="ＭＳ ゴシック" pitchFamily="49" charset="-128"/>
              </a:rPr>
              <a:t>6</a:t>
            </a:r>
            <a:r>
              <a:rPr lang="en-US" altLang="ja-JP" sz="1200" dirty="0" smtClean="0">
                <a:solidFill>
                  <a:schemeClr val="bg1"/>
                </a:solidFill>
                <a:ea typeface="ＭＳ ゴシック" pitchFamily="49" charset="-128"/>
              </a:rPr>
              <a:t>LiCO</a:t>
            </a:r>
            <a:r>
              <a:rPr lang="en-US" altLang="ja-JP" sz="1200" baseline="-25000" dirty="0" smtClean="0">
                <a:solidFill>
                  <a:schemeClr val="bg1"/>
                </a:solidFill>
                <a:ea typeface="ＭＳ ゴシック" pitchFamily="49" charset="-128"/>
              </a:rPr>
              <a:t>3</a:t>
            </a:r>
          </a:p>
        </p:txBody>
      </p:sp>
      <p:sp>
        <p:nvSpPr>
          <p:cNvPr id="4" name="フッター プレースホルダー 3"/>
          <p:cNvSpPr>
            <a:spLocks noGrp="1"/>
          </p:cNvSpPr>
          <p:nvPr>
            <p:ph type="ftr" sz="quarter" idx="11"/>
          </p:nvPr>
        </p:nvSpPr>
        <p:spPr>
          <a:xfrm>
            <a:off x="3995936" y="6589861"/>
            <a:ext cx="2895600" cy="268139"/>
          </a:xfrm>
        </p:spPr>
        <p:txBody>
          <a:bodyPr/>
          <a:lstStyle/>
          <a:p>
            <a:r>
              <a:rPr kumimoji="1" lang="en-US" altLang="ja-JP" dirty="0" smtClean="0"/>
              <a:t>OECD/NEA WPEC 21-May-2015</a:t>
            </a:r>
            <a:endParaRPr kumimoji="1" lang="ja-JP" altLang="en-US" dirty="0"/>
          </a:p>
        </p:txBody>
      </p:sp>
    </p:spTree>
    <p:extLst>
      <p:ext uri="{BB962C8B-B14F-4D97-AF65-F5344CB8AC3E}">
        <p14:creationId xmlns:p14="http://schemas.microsoft.com/office/powerpoint/2010/main" val="18510757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51520" y="1268760"/>
            <a:ext cx="8494712" cy="1470025"/>
          </a:xfrm>
        </p:spPr>
        <p:txBody>
          <a:bodyPr>
            <a:normAutofit fontScale="90000"/>
          </a:bodyPr>
          <a:lstStyle/>
          <a:p>
            <a:r>
              <a:rPr lang="en-US" altLang="ja-JP" dirty="0" smtClean="0">
                <a:solidFill>
                  <a:srgbClr val="FF0000"/>
                </a:solidFill>
              </a:rPr>
              <a:t>Nuclear Data Activities</a:t>
            </a:r>
            <a:r>
              <a:rPr kumimoji="1" lang="en-US" altLang="ja-JP" dirty="0" smtClean="0">
                <a:solidFill>
                  <a:srgbClr val="FF0000"/>
                </a:solidFill>
              </a:rPr>
              <a:t> </a:t>
            </a:r>
            <a:br>
              <a:rPr kumimoji="1" lang="en-US" altLang="ja-JP" dirty="0" smtClean="0">
                <a:solidFill>
                  <a:srgbClr val="FF0000"/>
                </a:solidFill>
              </a:rPr>
            </a:br>
            <a:r>
              <a:rPr kumimoji="1" lang="en-US" altLang="ja-JP" dirty="0" smtClean="0">
                <a:solidFill>
                  <a:srgbClr val="FF0000"/>
                </a:solidFill>
              </a:rPr>
              <a:t>at Tandem Accelerator Facility of</a:t>
            </a:r>
            <a:br>
              <a:rPr kumimoji="1" lang="en-US" altLang="ja-JP" dirty="0" smtClean="0">
                <a:solidFill>
                  <a:srgbClr val="FF0000"/>
                </a:solidFill>
              </a:rPr>
            </a:br>
            <a:r>
              <a:rPr kumimoji="1" lang="en-US" altLang="ja-JP" dirty="0" smtClean="0">
                <a:solidFill>
                  <a:srgbClr val="FF0000"/>
                </a:solidFill>
              </a:rPr>
              <a:t> Japan Atomic Energy Agency</a:t>
            </a:r>
            <a:endParaRPr kumimoji="1" lang="ja-JP" altLang="en-US" dirty="0">
              <a:solidFill>
                <a:srgbClr val="FF0000"/>
              </a:solidFill>
            </a:endParaRPr>
          </a:p>
        </p:txBody>
      </p:sp>
      <p:sp>
        <p:nvSpPr>
          <p:cNvPr id="3" name="サブタイトル 2"/>
          <p:cNvSpPr>
            <a:spLocks noGrp="1"/>
          </p:cNvSpPr>
          <p:nvPr>
            <p:ph type="subTitle" idx="1"/>
          </p:nvPr>
        </p:nvSpPr>
        <p:spPr>
          <a:xfrm>
            <a:off x="1371600" y="3886200"/>
            <a:ext cx="6400800" cy="2639144"/>
          </a:xfrm>
        </p:spPr>
        <p:txBody>
          <a:bodyPr>
            <a:noAutofit/>
          </a:bodyPr>
          <a:lstStyle/>
          <a:p>
            <a:r>
              <a:rPr kumimoji="1" lang="en-US" altLang="ja-JP" sz="2800" dirty="0" smtClean="0">
                <a:solidFill>
                  <a:schemeClr val="tx1"/>
                </a:solidFill>
                <a:latin typeface="Arial" pitchFamily="34" charset="0"/>
                <a:cs typeface="Arial" pitchFamily="34" charset="0"/>
              </a:rPr>
              <a:t>Contact :</a:t>
            </a:r>
          </a:p>
          <a:p>
            <a:r>
              <a:rPr lang="en-US" altLang="ja-JP" sz="2800" dirty="0" err="1" smtClean="0">
                <a:solidFill>
                  <a:schemeClr val="tx1"/>
                </a:solidFill>
                <a:latin typeface="Arial" pitchFamily="34" charset="0"/>
                <a:cs typeface="Arial" pitchFamily="34" charset="0"/>
              </a:rPr>
              <a:t>Katsuhisa</a:t>
            </a:r>
            <a:r>
              <a:rPr lang="en-US" altLang="ja-JP" sz="2800" dirty="0" smtClean="0">
                <a:solidFill>
                  <a:schemeClr val="tx1"/>
                </a:solidFill>
                <a:latin typeface="Arial" pitchFamily="34" charset="0"/>
                <a:cs typeface="Arial" pitchFamily="34" charset="0"/>
              </a:rPr>
              <a:t> NISHIO</a:t>
            </a:r>
          </a:p>
          <a:p>
            <a:r>
              <a:rPr lang="en-US" altLang="ja-JP" sz="2800" dirty="0" smtClean="0">
                <a:solidFill>
                  <a:schemeClr val="tx1"/>
                </a:solidFill>
                <a:latin typeface="Arial" pitchFamily="34" charset="0"/>
                <a:cs typeface="Arial" pitchFamily="34" charset="0"/>
              </a:rPr>
              <a:t>Advanced Science Research Center</a:t>
            </a:r>
          </a:p>
          <a:p>
            <a:r>
              <a:rPr lang="en-US" altLang="ja-JP" sz="2800" dirty="0" smtClean="0">
                <a:solidFill>
                  <a:schemeClr val="tx1"/>
                </a:solidFill>
                <a:latin typeface="Arial" pitchFamily="34" charset="0"/>
                <a:cs typeface="Arial" pitchFamily="34" charset="0"/>
              </a:rPr>
              <a:t>Japan Atomic Energy Agency</a:t>
            </a:r>
          </a:p>
          <a:p>
            <a:r>
              <a:rPr lang="en-US" altLang="ja-JP" sz="2400" u="sng" dirty="0">
                <a:solidFill>
                  <a:srgbClr val="0033CC"/>
                </a:solidFill>
                <a:latin typeface="Arial" pitchFamily="34" charset="0"/>
                <a:cs typeface="Arial" pitchFamily="34" charset="0"/>
              </a:rPr>
              <a:t>n</a:t>
            </a:r>
            <a:r>
              <a:rPr lang="en-US" altLang="ja-JP" sz="2400" u="sng" dirty="0" smtClean="0">
                <a:solidFill>
                  <a:srgbClr val="0033CC"/>
                </a:solidFill>
                <a:latin typeface="Arial" pitchFamily="34" charset="0"/>
                <a:cs typeface="Arial" pitchFamily="34" charset="0"/>
              </a:rPr>
              <a:t>ishio.katsuhisa@jaea.go.jp</a:t>
            </a:r>
          </a:p>
        </p:txBody>
      </p:sp>
      <p:sp>
        <p:nvSpPr>
          <p:cNvPr id="4" name="フッター プレースホルダー 3"/>
          <p:cNvSpPr>
            <a:spLocks noGrp="1"/>
          </p:cNvSpPr>
          <p:nvPr>
            <p:ph type="ftr" sz="quarter" idx="11"/>
          </p:nvPr>
        </p:nvSpPr>
        <p:spPr>
          <a:xfrm>
            <a:off x="3124200" y="6525344"/>
            <a:ext cx="2895600" cy="196131"/>
          </a:xfrm>
        </p:spPr>
        <p:txBody>
          <a:bodyPr/>
          <a:lstStyle/>
          <a:p>
            <a:r>
              <a:rPr kumimoji="1" lang="en-US" altLang="ja-JP" dirty="0" smtClean="0"/>
              <a:t>OECD/NEA WPEC 21-May-2015</a:t>
            </a:r>
            <a:endParaRPr kumimoji="1" lang="ja-JP" altLang="en-US" dirty="0"/>
          </a:p>
        </p:txBody>
      </p:sp>
      <p:sp>
        <p:nvSpPr>
          <p:cNvPr id="5" name="スライド番号プレースホルダー 4"/>
          <p:cNvSpPr>
            <a:spLocks noGrp="1"/>
          </p:cNvSpPr>
          <p:nvPr>
            <p:ph type="sldNum" sz="quarter" idx="12"/>
          </p:nvPr>
        </p:nvSpPr>
        <p:spPr/>
        <p:txBody>
          <a:bodyPr/>
          <a:lstStyle/>
          <a:p>
            <a:fld id="{4E79C504-9ED1-4FAF-B9CF-03884391F86F}" type="slidenum">
              <a:rPr kumimoji="1" lang="ja-JP" altLang="en-US" smtClean="0"/>
              <a:pPr/>
              <a:t>13</a:t>
            </a:fld>
            <a:endParaRPr kumimoji="1" lang="ja-JP" altLang="en-US"/>
          </a:p>
        </p:txBody>
      </p:sp>
    </p:spTree>
    <p:extLst>
      <p:ext uri="{BB962C8B-B14F-4D97-AF65-F5344CB8AC3E}">
        <p14:creationId xmlns:p14="http://schemas.microsoft.com/office/powerpoint/2010/main" val="12401974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G:\DCIM\100MSDCF\DSC01036.JPG"/>
          <p:cNvPicPr>
            <a:picLocks noChangeAspect="1" noChangeArrowheads="1"/>
          </p:cNvPicPr>
          <p:nvPr/>
        </p:nvPicPr>
        <p:blipFill>
          <a:blip r:embed="rId3" cstate="print">
            <a:lum bright="20000" contrast="30000"/>
          </a:blip>
          <a:srcRect t="16587" r="5802"/>
          <a:stretch>
            <a:fillRect/>
          </a:stretch>
        </p:blipFill>
        <p:spPr bwMode="auto">
          <a:xfrm rot="5400000">
            <a:off x="5006218" y="2384768"/>
            <a:ext cx="4930262" cy="3274310"/>
          </a:xfrm>
          <a:prstGeom prst="rect">
            <a:avLst/>
          </a:prstGeom>
          <a:ln>
            <a:noFill/>
          </a:ln>
          <a:effectLst>
            <a:softEdge rad="112500"/>
          </a:effectLst>
        </p:spPr>
      </p:pic>
      <p:pic>
        <p:nvPicPr>
          <p:cNvPr id="218114" name="Picture 2"/>
          <p:cNvPicPr>
            <a:picLocks noChangeAspect="1" noChangeArrowheads="1"/>
          </p:cNvPicPr>
          <p:nvPr/>
        </p:nvPicPr>
        <p:blipFill>
          <a:blip r:embed="rId4"/>
          <a:srcRect/>
          <a:stretch>
            <a:fillRect/>
          </a:stretch>
        </p:blipFill>
        <p:spPr bwMode="auto">
          <a:xfrm>
            <a:off x="142274" y="2379508"/>
            <a:ext cx="6132269" cy="4353347"/>
          </a:xfrm>
          <a:prstGeom prst="rect">
            <a:avLst/>
          </a:prstGeom>
          <a:noFill/>
          <a:ln w="9525">
            <a:noFill/>
            <a:miter lim="800000"/>
            <a:headEnd/>
            <a:tailEnd/>
          </a:ln>
          <a:effectLst/>
        </p:spPr>
      </p:pic>
      <p:sp>
        <p:nvSpPr>
          <p:cNvPr id="23" name="正方形/長方形 22"/>
          <p:cNvSpPr/>
          <p:nvPr/>
        </p:nvSpPr>
        <p:spPr>
          <a:xfrm>
            <a:off x="0" y="0"/>
            <a:ext cx="9144000" cy="1071546"/>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000" dirty="0" smtClean="0">
                <a:latin typeface="Arial" pitchFamily="34" charset="0"/>
                <a:cs typeface="Arial" pitchFamily="34" charset="0"/>
              </a:rPr>
              <a:t>JAEA Tandem facility in Tokai</a:t>
            </a:r>
          </a:p>
        </p:txBody>
      </p:sp>
      <p:sp>
        <p:nvSpPr>
          <p:cNvPr id="24" name="テキスト ボックス 23"/>
          <p:cNvSpPr txBox="1"/>
          <p:nvPr/>
        </p:nvSpPr>
        <p:spPr>
          <a:xfrm>
            <a:off x="292084" y="1196752"/>
            <a:ext cx="5832648" cy="1054135"/>
          </a:xfrm>
          <a:prstGeom prst="rect">
            <a:avLst/>
          </a:prstGeom>
          <a:noFill/>
        </p:spPr>
        <p:txBody>
          <a:bodyPr wrap="square" rtlCol="0">
            <a:spAutoFit/>
          </a:bodyPr>
          <a:lstStyle/>
          <a:p>
            <a:pPr marL="514350" indent="-514350">
              <a:lnSpc>
                <a:spcPts val="2500"/>
              </a:lnSpc>
            </a:pPr>
            <a:r>
              <a:rPr lang="en-US" altLang="ja-JP" sz="2200" dirty="0" smtClean="0">
                <a:latin typeface="Arial" pitchFamily="34" charset="0"/>
                <a:cs typeface="Arial" pitchFamily="34" charset="0"/>
              </a:rPr>
              <a:t>20 MV Tandem accelerator (20UR)</a:t>
            </a:r>
          </a:p>
          <a:p>
            <a:pPr marL="514350" indent="-514350">
              <a:lnSpc>
                <a:spcPts val="2500"/>
              </a:lnSpc>
            </a:pPr>
            <a:r>
              <a:rPr lang="en-US" altLang="ja-JP" sz="2200" dirty="0" smtClean="0">
                <a:latin typeface="Arial" pitchFamily="34" charset="0"/>
                <a:cs typeface="Arial" pitchFamily="34" charset="0"/>
              </a:rPr>
              <a:t>Super-conducting Booster </a:t>
            </a:r>
            <a:r>
              <a:rPr lang="en-US" altLang="ja-JP" sz="2200" dirty="0" err="1" smtClean="0">
                <a:latin typeface="Arial" pitchFamily="34" charset="0"/>
                <a:cs typeface="Arial" pitchFamily="34" charset="0"/>
              </a:rPr>
              <a:t>Linac</a:t>
            </a:r>
            <a:endParaRPr lang="en-US" altLang="ja-JP" sz="2200" dirty="0" smtClean="0">
              <a:latin typeface="Arial" pitchFamily="34" charset="0"/>
              <a:cs typeface="Arial" pitchFamily="34" charset="0"/>
            </a:endParaRPr>
          </a:p>
          <a:p>
            <a:pPr marL="514350" indent="-514350">
              <a:lnSpc>
                <a:spcPts val="2500"/>
              </a:lnSpc>
            </a:pPr>
            <a:r>
              <a:rPr lang="en-US" altLang="ja-JP" sz="2200" dirty="0" smtClean="0">
                <a:latin typeface="Arial" pitchFamily="34" charset="0"/>
                <a:cs typeface="Arial" pitchFamily="34" charset="0"/>
              </a:rPr>
              <a:t>ECR Ion Source on the terminal</a:t>
            </a:r>
          </a:p>
        </p:txBody>
      </p:sp>
      <p:sp>
        <p:nvSpPr>
          <p:cNvPr id="2" name="テキスト ボックス 1"/>
          <p:cNvSpPr txBox="1"/>
          <p:nvPr/>
        </p:nvSpPr>
        <p:spPr>
          <a:xfrm>
            <a:off x="539552" y="6309320"/>
            <a:ext cx="2791430" cy="400110"/>
          </a:xfrm>
          <a:prstGeom prst="rect">
            <a:avLst/>
          </a:prstGeom>
          <a:solidFill>
            <a:schemeClr val="bg1"/>
          </a:solidFill>
        </p:spPr>
        <p:txBody>
          <a:bodyPr wrap="square" rtlCol="0">
            <a:spAutoFit/>
          </a:bodyPr>
          <a:lstStyle/>
          <a:p>
            <a:r>
              <a:rPr kumimoji="1" lang="en-US" altLang="ja-JP" sz="2000" dirty="0" smtClean="0">
                <a:solidFill>
                  <a:srgbClr val="0000CC"/>
                </a:solidFill>
                <a:latin typeface="Arial" panose="020B0604020202020204" pitchFamily="34" charset="0"/>
                <a:cs typeface="Arial" panose="020B0604020202020204" pitchFamily="34" charset="0"/>
              </a:rPr>
              <a:t>Negative Ion Source</a:t>
            </a:r>
            <a:endParaRPr kumimoji="1" lang="ja-JP" altLang="en-US" sz="2000" dirty="0">
              <a:solidFill>
                <a:srgbClr val="0000CC"/>
              </a:solidFill>
              <a:latin typeface="Arial" panose="020B0604020202020204" pitchFamily="34" charset="0"/>
              <a:cs typeface="Arial" panose="020B0604020202020204" pitchFamily="34" charset="0"/>
            </a:endParaRPr>
          </a:p>
        </p:txBody>
      </p:sp>
      <p:sp>
        <p:nvSpPr>
          <p:cNvPr id="8" name="テキスト ボックス 7"/>
          <p:cNvSpPr txBox="1"/>
          <p:nvPr/>
        </p:nvSpPr>
        <p:spPr>
          <a:xfrm>
            <a:off x="3707904" y="4797152"/>
            <a:ext cx="2548775" cy="400110"/>
          </a:xfrm>
          <a:prstGeom prst="rect">
            <a:avLst/>
          </a:prstGeom>
          <a:solidFill>
            <a:schemeClr val="bg1"/>
          </a:solidFill>
        </p:spPr>
        <p:txBody>
          <a:bodyPr wrap="square" rtlCol="0">
            <a:spAutoFit/>
          </a:bodyPr>
          <a:lstStyle/>
          <a:p>
            <a:r>
              <a:rPr kumimoji="1" lang="en-US" altLang="ja-JP" sz="2000" dirty="0" smtClean="0">
                <a:latin typeface="Arial" panose="020B0604020202020204" pitchFamily="34" charset="0"/>
                <a:cs typeface="Arial" panose="020B0604020202020204" pitchFamily="34" charset="0"/>
              </a:rPr>
              <a:t>Booster </a:t>
            </a:r>
            <a:r>
              <a:rPr kumimoji="1" lang="en-US" altLang="ja-JP" sz="2000" dirty="0" err="1" smtClean="0">
                <a:latin typeface="Arial" panose="020B0604020202020204" pitchFamily="34" charset="0"/>
                <a:cs typeface="Arial" panose="020B0604020202020204" pitchFamily="34" charset="0"/>
              </a:rPr>
              <a:t>linac</a:t>
            </a:r>
            <a:endParaRPr kumimoji="1" lang="ja-JP" altLang="en-US" sz="2000" dirty="0">
              <a:latin typeface="Arial" panose="020B0604020202020204" pitchFamily="34" charset="0"/>
              <a:cs typeface="Arial" panose="020B0604020202020204" pitchFamily="34" charset="0"/>
            </a:endParaRPr>
          </a:p>
        </p:txBody>
      </p:sp>
      <p:sp>
        <p:nvSpPr>
          <p:cNvPr id="3" name="フッター プレースホルダー 2"/>
          <p:cNvSpPr>
            <a:spLocks noGrp="1"/>
          </p:cNvSpPr>
          <p:nvPr>
            <p:ph type="ftr" sz="quarter" idx="11"/>
          </p:nvPr>
        </p:nvSpPr>
        <p:spPr>
          <a:xfrm>
            <a:off x="3201450" y="6597352"/>
            <a:ext cx="2895600" cy="254827"/>
          </a:xfrm>
        </p:spPr>
        <p:txBody>
          <a:bodyPr/>
          <a:lstStyle/>
          <a:p>
            <a:r>
              <a:rPr kumimoji="1" lang="en-US" altLang="ja-JP" dirty="0" smtClean="0"/>
              <a:t>OECD/NEA WPEC 21-May-2015</a:t>
            </a:r>
            <a:endParaRPr kumimoji="1" lang="ja-JP" altLang="en-US" dirty="0"/>
          </a:p>
        </p:txBody>
      </p:sp>
      <p:sp>
        <p:nvSpPr>
          <p:cNvPr id="4" name="スライド番号プレースホルダー 3"/>
          <p:cNvSpPr>
            <a:spLocks noGrp="1"/>
          </p:cNvSpPr>
          <p:nvPr>
            <p:ph type="sldNum" sz="quarter" idx="12"/>
          </p:nvPr>
        </p:nvSpPr>
        <p:spPr/>
        <p:txBody>
          <a:bodyPr/>
          <a:lstStyle/>
          <a:p>
            <a:fld id="{4E79C504-9ED1-4FAF-B9CF-03884391F86F}" type="slidenum">
              <a:rPr kumimoji="1" lang="ja-JP" altLang="en-US" smtClean="0"/>
              <a:pPr/>
              <a:t>14</a:t>
            </a:fld>
            <a:endParaRPr kumimoji="1" lang="ja-JP" altLang="en-US"/>
          </a:p>
        </p:txBody>
      </p:sp>
    </p:spTree>
    <p:extLst>
      <p:ext uri="{BB962C8B-B14F-4D97-AF65-F5344CB8AC3E}">
        <p14:creationId xmlns:p14="http://schemas.microsoft.com/office/powerpoint/2010/main" val="40770603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8" name="Picture 6" descr="http://rrsys.tokai-sc.jaea.go.jp/rrsys/html/tandem/japanese/koumoku-05/images/haiti-zu.jpg"/>
          <p:cNvPicPr>
            <a:picLocks noChangeAspect="1" noChangeArrowheads="1"/>
          </p:cNvPicPr>
          <p:nvPr/>
        </p:nvPicPr>
        <p:blipFill>
          <a:blip r:embed="rId3"/>
          <a:srcRect/>
          <a:stretch>
            <a:fillRect/>
          </a:stretch>
        </p:blipFill>
        <p:spPr bwMode="auto">
          <a:xfrm>
            <a:off x="2714612" y="2231068"/>
            <a:ext cx="3941165" cy="2786082"/>
          </a:xfrm>
          <a:prstGeom prst="rect">
            <a:avLst/>
          </a:prstGeom>
          <a:noFill/>
        </p:spPr>
      </p:pic>
      <p:grpSp>
        <p:nvGrpSpPr>
          <p:cNvPr id="39" name="グループ化 38"/>
          <p:cNvGrpSpPr/>
          <p:nvPr/>
        </p:nvGrpSpPr>
        <p:grpSpPr>
          <a:xfrm>
            <a:off x="357115" y="276791"/>
            <a:ext cx="3665491" cy="2360120"/>
            <a:chOff x="77457" y="938475"/>
            <a:chExt cx="3665491" cy="2360120"/>
          </a:xfrm>
        </p:grpSpPr>
        <p:pic>
          <p:nvPicPr>
            <p:cNvPr id="182276" name="Picture 4" descr="http://rrsys.tokai-sc.jaea.go.jp/rrsys/html/tandem/japanese/koumoku-05/images/HISPECL3.jpg"/>
            <p:cNvPicPr>
              <a:picLocks noChangeAspect="1" noChangeArrowheads="1"/>
            </p:cNvPicPr>
            <p:nvPr/>
          </p:nvPicPr>
          <p:blipFill>
            <a:blip r:embed="rId4"/>
            <a:srcRect/>
            <a:stretch>
              <a:fillRect/>
            </a:stretch>
          </p:blipFill>
          <p:spPr bwMode="auto">
            <a:xfrm>
              <a:off x="77457" y="1325761"/>
              <a:ext cx="2257692" cy="1804138"/>
            </a:xfrm>
            <a:prstGeom prst="rect">
              <a:avLst/>
            </a:prstGeom>
            <a:noFill/>
          </p:spPr>
        </p:pic>
        <p:sp>
          <p:nvSpPr>
            <p:cNvPr id="16407" name="Line 23"/>
            <p:cNvSpPr>
              <a:spLocks noChangeShapeType="1"/>
            </p:cNvSpPr>
            <p:nvPr/>
          </p:nvSpPr>
          <p:spPr bwMode="auto">
            <a:xfrm>
              <a:off x="2335148" y="2805940"/>
              <a:ext cx="1407800" cy="492655"/>
            </a:xfrm>
            <a:prstGeom prst="line">
              <a:avLst/>
            </a:prstGeom>
            <a:noFill/>
            <a:ln w="19050">
              <a:solidFill>
                <a:srgbClr val="0033CC"/>
              </a:solidFill>
              <a:round/>
              <a:headEnd/>
              <a:tailEnd type="triangle" w="med" len="med"/>
            </a:ln>
            <a:effectLst/>
          </p:spPr>
          <p:txBody>
            <a:bodyPr/>
            <a:lstStyle/>
            <a:p>
              <a:endParaRPr lang="ja-JP" altLang="en-US" sz="1600">
                <a:latin typeface="Arial" panose="020B0604020202020204" pitchFamily="34" charset="0"/>
                <a:cs typeface="Arial" panose="020B0604020202020204" pitchFamily="34" charset="0"/>
              </a:endParaRPr>
            </a:p>
          </p:txBody>
        </p:sp>
        <p:sp>
          <p:nvSpPr>
            <p:cNvPr id="28" name="Text Box 14"/>
            <p:cNvSpPr txBox="1">
              <a:spLocks noChangeArrowheads="1"/>
            </p:cNvSpPr>
            <p:nvPr/>
          </p:nvSpPr>
          <p:spPr bwMode="auto">
            <a:xfrm>
              <a:off x="117446" y="938475"/>
              <a:ext cx="2411398" cy="387286"/>
            </a:xfrm>
            <a:prstGeom prst="rect">
              <a:avLst/>
            </a:prstGeom>
            <a:noFill/>
            <a:ln w="9525">
              <a:noFill/>
              <a:miter lim="800000"/>
              <a:headEnd/>
              <a:tailEnd/>
            </a:ln>
            <a:effectLst/>
          </p:spPr>
          <p:txBody>
            <a:bodyPr wrap="square">
              <a:spAutoFit/>
            </a:bodyPr>
            <a:lstStyle/>
            <a:p>
              <a:pPr>
                <a:lnSpc>
                  <a:spcPts val="2300"/>
                </a:lnSpc>
              </a:pPr>
              <a:r>
                <a:rPr lang="en-US" altLang="ja-JP" sz="1600" dirty="0" smtClean="0">
                  <a:latin typeface="Arial" panose="020B0604020202020204" pitchFamily="34" charset="0"/>
                  <a:cs typeface="Arial" panose="020B0604020202020204" pitchFamily="34" charset="0"/>
                </a:rPr>
                <a:t>Magnetic Spectrometer</a:t>
              </a:r>
              <a:endParaRPr lang="en-US" altLang="ja-JP" sz="1600" dirty="0">
                <a:latin typeface="Arial" panose="020B0604020202020204" pitchFamily="34" charset="0"/>
                <a:cs typeface="Arial" panose="020B0604020202020204" pitchFamily="34" charset="0"/>
              </a:endParaRPr>
            </a:p>
          </p:txBody>
        </p:sp>
      </p:grpSp>
      <p:grpSp>
        <p:nvGrpSpPr>
          <p:cNvPr id="40" name="グループ化 39"/>
          <p:cNvGrpSpPr/>
          <p:nvPr/>
        </p:nvGrpSpPr>
        <p:grpSpPr>
          <a:xfrm>
            <a:off x="3131840" y="44624"/>
            <a:ext cx="2507933" cy="3479765"/>
            <a:chOff x="3131840" y="46485"/>
            <a:chExt cx="2507933" cy="3479765"/>
          </a:xfrm>
        </p:grpSpPr>
        <p:pic>
          <p:nvPicPr>
            <p:cNvPr id="16392" name="Picture 8"/>
            <p:cNvPicPr>
              <a:picLocks noChangeAspect="1" noChangeArrowheads="1"/>
            </p:cNvPicPr>
            <p:nvPr/>
          </p:nvPicPr>
          <p:blipFill>
            <a:blip r:embed="rId5" cstate="print"/>
            <a:srcRect/>
            <a:stretch>
              <a:fillRect/>
            </a:stretch>
          </p:blipFill>
          <p:spPr bwMode="auto">
            <a:xfrm>
              <a:off x="3203848" y="381918"/>
              <a:ext cx="2232248" cy="1674759"/>
            </a:xfrm>
            <a:prstGeom prst="rect">
              <a:avLst/>
            </a:prstGeom>
            <a:noFill/>
          </p:spPr>
        </p:pic>
        <p:sp>
          <p:nvSpPr>
            <p:cNvPr id="16398" name="Text Box 14"/>
            <p:cNvSpPr txBox="1">
              <a:spLocks noChangeArrowheads="1"/>
            </p:cNvSpPr>
            <p:nvPr/>
          </p:nvSpPr>
          <p:spPr bwMode="auto">
            <a:xfrm>
              <a:off x="3131840" y="46485"/>
              <a:ext cx="2304256" cy="338554"/>
            </a:xfrm>
            <a:prstGeom prst="rect">
              <a:avLst/>
            </a:prstGeom>
            <a:noFill/>
            <a:ln w="9525">
              <a:noFill/>
              <a:miter lim="800000"/>
              <a:headEnd/>
              <a:tailEnd/>
            </a:ln>
            <a:effectLst/>
          </p:spPr>
          <p:txBody>
            <a:bodyPr wrap="square">
              <a:spAutoFit/>
            </a:bodyPr>
            <a:lstStyle/>
            <a:p>
              <a:pPr>
                <a:spcBef>
                  <a:spcPct val="50000"/>
                </a:spcBef>
              </a:pPr>
              <a:r>
                <a:rPr lang="en-US" altLang="ja-JP" sz="1600" dirty="0" smtClean="0">
                  <a:latin typeface="Arial" panose="020B0604020202020204" pitchFamily="34" charset="0"/>
                  <a:cs typeface="Arial" panose="020B0604020202020204" pitchFamily="34" charset="0"/>
                </a:rPr>
                <a:t>Booster</a:t>
              </a:r>
              <a:r>
                <a:rPr lang="ja-JP" altLang="en-US" sz="1600" dirty="0">
                  <a:latin typeface="Arial" panose="020B0604020202020204" pitchFamily="34" charset="0"/>
                  <a:cs typeface="Arial" panose="020B0604020202020204" pitchFamily="34" charset="0"/>
                </a:rPr>
                <a:t> </a:t>
              </a:r>
              <a:r>
                <a:rPr lang="en-US" altLang="ja-JP" sz="1600" dirty="0" err="1" smtClean="0">
                  <a:latin typeface="Arial" panose="020B0604020202020204" pitchFamily="34" charset="0"/>
                  <a:cs typeface="Arial" panose="020B0604020202020204" pitchFamily="34" charset="0"/>
                </a:rPr>
                <a:t>Linac</a:t>
              </a:r>
              <a:endParaRPr lang="en-US" altLang="ja-JP" sz="1600" dirty="0">
                <a:latin typeface="Arial" panose="020B0604020202020204" pitchFamily="34" charset="0"/>
                <a:cs typeface="Arial" panose="020B0604020202020204" pitchFamily="34" charset="0"/>
              </a:endParaRPr>
            </a:p>
          </p:txBody>
        </p:sp>
        <p:sp>
          <p:nvSpPr>
            <p:cNvPr id="29" name="Line 23"/>
            <p:cNvSpPr>
              <a:spLocks noChangeShapeType="1"/>
            </p:cNvSpPr>
            <p:nvPr/>
          </p:nvSpPr>
          <p:spPr bwMode="auto">
            <a:xfrm>
              <a:off x="5096465" y="2056677"/>
              <a:ext cx="543308" cy="1469573"/>
            </a:xfrm>
            <a:prstGeom prst="line">
              <a:avLst/>
            </a:prstGeom>
            <a:noFill/>
            <a:ln w="19050">
              <a:solidFill>
                <a:srgbClr val="0033CC"/>
              </a:solidFill>
              <a:round/>
              <a:headEnd/>
              <a:tailEnd type="triangle" w="med" len="med"/>
            </a:ln>
            <a:effectLst/>
          </p:spPr>
          <p:txBody>
            <a:bodyPr/>
            <a:lstStyle/>
            <a:p>
              <a:endParaRPr lang="ja-JP" altLang="en-US" sz="1600">
                <a:latin typeface="Arial" panose="020B0604020202020204" pitchFamily="34" charset="0"/>
                <a:cs typeface="Arial" panose="020B0604020202020204" pitchFamily="34" charset="0"/>
              </a:endParaRPr>
            </a:p>
          </p:txBody>
        </p:sp>
      </p:grpSp>
      <p:grpSp>
        <p:nvGrpSpPr>
          <p:cNvPr id="42" name="グループ化 41"/>
          <p:cNvGrpSpPr/>
          <p:nvPr/>
        </p:nvGrpSpPr>
        <p:grpSpPr>
          <a:xfrm>
            <a:off x="6192433" y="3283517"/>
            <a:ext cx="2918249" cy="2401713"/>
            <a:chOff x="6085545" y="4251250"/>
            <a:chExt cx="2918249" cy="2401713"/>
          </a:xfrm>
        </p:grpSpPr>
        <p:pic>
          <p:nvPicPr>
            <p:cNvPr id="16416" name="Picture 32" descr="GEMINI-II"/>
            <p:cNvPicPr>
              <a:picLocks noChangeAspect="1" noChangeArrowheads="1"/>
            </p:cNvPicPr>
            <p:nvPr/>
          </p:nvPicPr>
          <p:blipFill>
            <a:blip r:embed="rId6" cstate="print"/>
            <a:srcRect/>
            <a:stretch>
              <a:fillRect/>
            </a:stretch>
          </p:blipFill>
          <p:spPr bwMode="auto">
            <a:xfrm>
              <a:off x="6967160" y="4589805"/>
              <a:ext cx="2036634" cy="2063158"/>
            </a:xfrm>
            <a:prstGeom prst="rect">
              <a:avLst/>
            </a:prstGeom>
            <a:noFill/>
            <a:ln w="9525">
              <a:noFill/>
              <a:miter lim="800000"/>
              <a:headEnd/>
              <a:tailEnd/>
            </a:ln>
          </p:spPr>
        </p:pic>
        <p:sp>
          <p:nvSpPr>
            <p:cNvPr id="16419" name="Text Box 35"/>
            <p:cNvSpPr txBox="1">
              <a:spLocks noChangeArrowheads="1"/>
            </p:cNvSpPr>
            <p:nvPr/>
          </p:nvSpPr>
          <p:spPr bwMode="auto">
            <a:xfrm>
              <a:off x="6965171" y="4251250"/>
              <a:ext cx="1872131" cy="338554"/>
            </a:xfrm>
            <a:prstGeom prst="rect">
              <a:avLst/>
            </a:prstGeom>
            <a:noFill/>
            <a:ln w="9525">
              <a:noFill/>
              <a:miter lim="800000"/>
              <a:headEnd/>
              <a:tailEnd/>
            </a:ln>
            <a:effectLst/>
          </p:spPr>
          <p:txBody>
            <a:bodyPr wrap="square">
              <a:spAutoFit/>
            </a:bodyPr>
            <a:lstStyle/>
            <a:p>
              <a:pPr>
                <a:spcBef>
                  <a:spcPct val="50000"/>
                </a:spcBef>
              </a:pPr>
              <a:r>
                <a:rPr lang="en-US" altLang="ja-JP" sz="1600" dirty="0" err="1" smtClean="0">
                  <a:latin typeface="Arial" panose="020B0604020202020204" pitchFamily="34" charset="0"/>
                  <a:cs typeface="Arial" panose="020B0604020202020204" pitchFamily="34" charset="0"/>
                </a:rPr>
                <a:t>Ge</a:t>
              </a:r>
              <a:r>
                <a:rPr lang="en-US" altLang="ja-JP" sz="1600" dirty="0" smtClean="0">
                  <a:latin typeface="Arial" panose="020B0604020202020204" pitchFamily="34" charset="0"/>
                  <a:cs typeface="Arial" panose="020B0604020202020204" pitchFamily="34" charset="0"/>
                </a:rPr>
                <a:t>-detector array</a:t>
              </a:r>
              <a:endParaRPr lang="en-US" altLang="ja-JP" sz="1600" dirty="0">
                <a:latin typeface="Arial" panose="020B0604020202020204" pitchFamily="34" charset="0"/>
                <a:cs typeface="Arial" panose="020B0604020202020204" pitchFamily="34" charset="0"/>
              </a:endParaRPr>
            </a:p>
          </p:txBody>
        </p:sp>
        <p:sp>
          <p:nvSpPr>
            <p:cNvPr id="34" name="Line 23"/>
            <p:cNvSpPr>
              <a:spLocks noChangeShapeType="1"/>
            </p:cNvSpPr>
            <p:nvPr/>
          </p:nvSpPr>
          <p:spPr bwMode="auto">
            <a:xfrm flipH="1" flipV="1">
              <a:off x="6085545" y="5116812"/>
              <a:ext cx="879626" cy="616440"/>
            </a:xfrm>
            <a:prstGeom prst="line">
              <a:avLst/>
            </a:prstGeom>
            <a:noFill/>
            <a:ln w="19050">
              <a:solidFill>
                <a:srgbClr val="0033CC"/>
              </a:solidFill>
              <a:round/>
              <a:headEnd/>
              <a:tailEnd type="triangle" w="med" len="med"/>
            </a:ln>
            <a:effectLst/>
          </p:spPr>
          <p:txBody>
            <a:bodyPr/>
            <a:lstStyle/>
            <a:p>
              <a:endParaRPr lang="ja-JP" altLang="en-US" sz="1600">
                <a:latin typeface="Arial" panose="020B0604020202020204" pitchFamily="34" charset="0"/>
                <a:cs typeface="Arial" panose="020B0604020202020204" pitchFamily="34" charset="0"/>
              </a:endParaRPr>
            </a:p>
          </p:txBody>
        </p:sp>
      </p:grpSp>
      <p:grpSp>
        <p:nvGrpSpPr>
          <p:cNvPr id="43" name="グループ化 42"/>
          <p:cNvGrpSpPr/>
          <p:nvPr/>
        </p:nvGrpSpPr>
        <p:grpSpPr>
          <a:xfrm>
            <a:off x="3321737" y="4223030"/>
            <a:ext cx="2870696" cy="2547366"/>
            <a:chOff x="86693" y="3691469"/>
            <a:chExt cx="2870696" cy="2547366"/>
          </a:xfrm>
        </p:grpSpPr>
        <p:pic>
          <p:nvPicPr>
            <p:cNvPr id="182280" name="Picture 8" descr="http://rrsys.tokai-sc.jaea.go.jp/rrsys/html/tandem/japanese/koumoku-05/images/ISOL-R1.jpg"/>
            <p:cNvPicPr>
              <a:picLocks noChangeAspect="1" noChangeArrowheads="1"/>
            </p:cNvPicPr>
            <p:nvPr/>
          </p:nvPicPr>
          <p:blipFill>
            <a:blip r:embed="rId7"/>
            <a:srcRect/>
            <a:stretch>
              <a:fillRect/>
            </a:stretch>
          </p:blipFill>
          <p:spPr bwMode="auto">
            <a:xfrm>
              <a:off x="184828" y="4594882"/>
              <a:ext cx="2191937" cy="1643953"/>
            </a:xfrm>
            <a:prstGeom prst="rect">
              <a:avLst/>
            </a:prstGeom>
            <a:noFill/>
          </p:spPr>
        </p:pic>
        <p:sp>
          <p:nvSpPr>
            <p:cNvPr id="32" name="Line 23"/>
            <p:cNvSpPr>
              <a:spLocks noChangeShapeType="1"/>
            </p:cNvSpPr>
            <p:nvPr/>
          </p:nvSpPr>
          <p:spPr bwMode="auto">
            <a:xfrm flipH="1" flipV="1">
              <a:off x="1084449" y="3691469"/>
              <a:ext cx="401111" cy="367205"/>
            </a:xfrm>
            <a:prstGeom prst="line">
              <a:avLst/>
            </a:prstGeom>
            <a:noFill/>
            <a:ln w="19050">
              <a:solidFill>
                <a:srgbClr val="0033CC"/>
              </a:solidFill>
              <a:round/>
              <a:headEnd/>
              <a:tailEnd type="triangle" w="med" len="med"/>
            </a:ln>
            <a:effectLst/>
          </p:spPr>
          <p:txBody>
            <a:bodyPr/>
            <a:lstStyle/>
            <a:p>
              <a:endParaRPr lang="ja-JP" altLang="en-US" sz="1600">
                <a:latin typeface="Arial" panose="020B0604020202020204" pitchFamily="34" charset="0"/>
                <a:cs typeface="Arial" panose="020B0604020202020204" pitchFamily="34" charset="0"/>
              </a:endParaRPr>
            </a:p>
          </p:txBody>
        </p:sp>
        <p:sp>
          <p:nvSpPr>
            <p:cNvPr id="35" name="テキスト ボックス 34"/>
            <p:cNvSpPr txBox="1"/>
            <p:nvPr/>
          </p:nvSpPr>
          <p:spPr>
            <a:xfrm>
              <a:off x="86693" y="4058674"/>
              <a:ext cx="2870696" cy="553998"/>
            </a:xfrm>
            <a:prstGeom prst="rect">
              <a:avLst/>
            </a:prstGeom>
            <a:noFill/>
          </p:spPr>
          <p:txBody>
            <a:bodyPr wrap="square" rtlCol="0">
              <a:spAutoFit/>
            </a:bodyPr>
            <a:lstStyle/>
            <a:p>
              <a:pPr>
                <a:lnSpc>
                  <a:spcPts val="1800"/>
                </a:lnSpc>
              </a:pPr>
              <a:r>
                <a:rPr kumimoji="1" lang="en-US" altLang="ja-JP" sz="1600" dirty="0" smtClean="0">
                  <a:latin typeface="Arial" panose="020B0604020202020204" pitchFamily="34" charset="0"/>
                  <a:cs typeface="Arial" panose="020B0604020202020204" pitchFamily="34" charset="0"/>
                </a:rPr>
                <a:t>                    ISOL </a:t>
              </a:r>
            </a:p>
            <a:p>
              <a:pPr>
                <a:lnSpc>
                  <a:spcPts val="1800"/>
                </a:lnSpc>
              </a:pPr>
              <a:r>
                <a:rPr kumimoji="1" lang="en-US" altLang="ja-JP" sz="1600" dirty="0" smtClean="0">
                  <a:latin typeface="Arial" panose="020B0604020202020204" pitchFamily="34" charset="0"/>
                  <a:cs typeface="Arial" panose="020B0604020202020204" pitchFamily="34" charset="0"/>
                </a:rPr>
                <a:t> p</a:t>
              </a:r>
              <a:r>
                <a:rPr lang="ja-JP" altLang="en-US" sz="1600" dirty="0">
                  <a:latin typeface="Arial" panose="020B0604020202020204" pitchFamily="34" charset="0"/>
                  <a:cs typeface="Arial" panose="020B0604020202020204" pitchFamily="34" charset="0"/>
                </a:rPr>
                <a:t> </a:t>
              </a:r>
              <a:r>
                <a:rPr kumimoji="1" lang="en-US" altLang="ja-JP" sz="1600" dirty="0" smtClean="0">
                  <a:latin typeface="Arial" panose="020B0604020202020204" pitchFamily="34" charset="0"/>
                  <a:cs typeface="Arial" panose="020B0604020202020204" pitchFamily="34" charset="0"/>
                </a:rPr>
                <a:t>+ </a:t>
              </a:r>
              <a:r>
                <a:rPr kumimoji="1" lang="en-US" altLang="ja-JP" sz="1600" baseline="30000" dirty="0" smtClean="0">
                  <a:latin typeface="Arial" panose="020B0604020202020204" pitchFamily="34" charset="0"/>
                  <a:cs typeface="Arial" panose="020B0604020202020204" pitchFamily="34" charset="0"/>
                </a:rPr>
                <a:t>238</a:t>
              </a:r>
              <a:r>
                <a:rPr kumimoji="1" lang="en-US" altLang="ja-JP" sz="1600" dirty="0" smtClean="0">
                  <a:latin typeface="Arial" panose="020B0604020202020204" pitchFamily="34" charset="0"/>
                  <a:cs typeface="Arial" panose="020B0604020202020204" pitchFamily="34" charset="0"/>
                </a:rPr>
                <a:t>U</a:t>
              </a:r>
              <a:r>
                <a:rPr lang="en-US" altLang="ja-JP" sz="1600" dirty="0">
                  <a:latin typeface="Arial" panose="020B0604020202020204" pitchFamily="34" charset="0"/>
                  <a:cs typeface="Arial" panose="020B0604020202020204" pitchFamily="34" charset="0"/>
                </a:rPr>
                <a:t> </a:t>
              </a:r>
              <a:r>
                <a:rPr lang="en-US" altLang="ja-JP" sz="1600" dirty="0" smtClean="0">
                  <a:latin typeface="Arial" panose="020B0604020202020204" pitchFamily="34" charset="0"/>
                  <a:cs typeface="Arial" panose="020B0604020202020204" pitchFamily="34" charset="0"/>
                </a:rPr>
                <a:t>&amp; Gas-jet coupled</a:t>
              </a:r>
              <a:endParaRPr kumimoji="1" lang="ja-JP" altLang="en-US" sz="1600" dirty="0">
                <a:latin typeface="Arial" panose="020B0604020202020204" pitchFamily="34" charset="0"/>
                <a:cs typeface="Arial" panose="020B0604020202020204" pitchFamily="34" charset="0"/>
              </a:endParaRPr>
            </a:p>
          </p:txBody>
        </p:sp>
      </p:grpSp>
      <p:grpSp>
        <p:nvGrpSpPr>
          <p:cNvPr id="7" name="グループ化 6"/>
          <p:cNvGrpSpPr/>
          <p:nvPr/>
        </p:nvGrpSpPr>
        <p:grpSpPr>
          <a:xfrm>
            <a:off x="161364" y="3899865"/>
            <a:ext cx="3474531" cy="1782571"/>
            <a:chOff x="161364" y="3899865"/>
            <a:chExt cx="3474531" cy="1782571"/>
          </a:xfrm>
        </p:grpSpPr>
        <p:grpSp>
          <p:nvGrpSpPr>
            <p:cNvPr id="6" name="グループ化 5"/>
            <p:cNvGrpSpPr/>
            <p:nvPr/>
          </p:nvGrpSpPr>
          <p:grpSpPr>
            <a:xfrm>
              <a:off x="161364" y="3899865"/>
              <a:ext cx="3064338" cy="1782571"/>
              <a:chOff x="161364" y="3899865"/>
              <a:chExt cx="3064338" cy="1782571"/>
            </a:xfrm>
          </p:grpSpPr>
          <p:pic>
            <p:nvPicPr>
              <p:cNvPr id="173058"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6218" y="4242465"/>
                <a:ext cx="1919962" cy="1439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テキスト ボックス 35"/>
              <p:cNvSpPr txBox="1"/>
              <p:nvPr/>
            </p:nvSpPr>
            <p:spPr>
              <a:xfrm>
                <a:off x="161364" y="3899865"/>
                <a:ext cx="3064338" cy="323165"/>
              </a:xfrm>
              <a:prstGeom prst="rect">
                <a:avLst/>
              </a:prstGeom>
              <a:noFill/>
            </p:spPr>
            <p:txBody>
              <a:bodyPr wrap="square" rtlCol="0">
                <a:spAutoFit/>
              </a:bodyPr>
              <a:lstStyle/>
              <a:p>
                <a:pPr>
                  <a:lnSpc>
                    <a:spcPts val="1800"/>
                  </a:lnSpc>
                </a:pPr>
                <a:r>
                  <a:rPr kumimoji="1" lang="en-US" altLang="ja-JP" sz="1600" dirty="0" smtClean="0">
                    <a:latin typeface="Arial" panose="020B0604020202020204" pitchFamily="34" charset="0"/>
                    <a:cs typeface="Arial" panose="020B0604020202020204" pitchFamily="34" charset="0"/>
                  </a:rPr>
                  <a:t>Surrogate/  fission / Reaction</a:t>
                </a:r>
                <a:endParaRPr kumimoji="1" lang="ja-JP" altLang="en-US" sz="1600" dirty="0">
                  <a:latin typeface="Arial" panose="020B0604020202020204" pitchFamily="34" charset="0"/>
                  <a:cs typeface="Arial" panose="020B0604020202020204" pitchFamily="34" charset="0"/>
                </a:endParaRPr>
              </a:p>
            </p:txBody>
          </p:sp>
        </p:grpSp>
        <p:sp>
          <p:nvSpPr>
            <p:cNvPr id="37" name="Line 23"/>
            <p:cNvSpPr>
              <a:spLocks noChangeShapeType="1"/>
            </p:cNvSpPr>
            <p:nvPr/>
          </p:nvSpPr>
          <p:spPr bwMode="auto">
            <a:xfrm flipV="1">
              <a:off x="2631518" y="4061447"/>
              <a:ext cx="1004377" cy="350295"/>
            </a:xfrm>
            <a:prstGeom prst="line">
              <a:avLst/>
            </a:prstGeom>
            <a:noFill/>
            <a:ln w="19050">
              <a:solidFill>
                <a:srgbClr val="0033CC"/>
              </a:solidFill>
              <a:round/>
              <a:headEnd/>
              <a:tailEnd type="triangle" w="med" len="med"/>
            </a:ln>
            <a:effectLst/>
          </p:spPr>
          <p:txBody>
            <a:bodyPr/>
            <a:lstStyle/>
            <a:p>
              <a:endParaRPr lang="ja-JP" altLang="en-US" sz="1600">
                <a:latin typeface="Arial" panose="020B0604020202020204" pitchFamily="34" charset="0"/>
                <a:cs typeface="Arial" panose="020B0604020202020204" pitchFamily="34" charset="0"/>
              </a:endParaRPr>
            </a:p>
          </p:txBody>
        </p:sp>
      </p:grpSp>
      <p:grpSp>
        <p:nvGrpSpPr>
          <p:cNvPr id="4" name="グループ化 3"/>
          <p:cNvGrpSpPr/>
          <p:nvPr/>
        </p:nvGrpSpPr>
        <p:grpSpPr>
          <a:xfrm>
            <a:off x="5637294" y="61161"/>
            <a:ext cx="3257240" cy="4087919"/>
            <a:chOff x="5637294" y="61161"/>
            <a:chExt cx="3257240" cy="4087919"/>
          </a:xfrm>
        </p:grpSpPr>
        <p:grpSp>
          <p:nvGrpSpPr>
            <p:cNvPr id="2" name="グループ化 1"/>
            <p:cNvGrpSpPr/>
            <p:nvPr/>
          </p:nvGrpSpPr>
          <p:grpSpPr>
            <a:xfrm>
              <a:off x="5637294" y="61161"/>
              <a:ext cx="3257240" cy="1903277"/>
              <a:chOff x="5637294" y="61161"/>
              <a:chExt cx="3257240" cy="1903277"/>
            </a:xfrm>
          </p:grpSpPr>
          <p:pic>
            <p:nvPicPr>
              <p:cNvPr id="16415" name="Picture 31"/>
              <p:cNvPicPr>
                <a:picLocks noChangeAspect="1" noChangeArrowheads="1"/>
              </p:cNvPicPr>
              <p:nvPr/>
            </p:nvPicPr>
            <p:blipFill>
              <a:blip r:embed="rId9" cstate="print"/>
              <a:srcRect/>
              <a:stretch>
                <a:fillRect/>
              </a:stretch>
            </p:blipFill>
            <p:spPr bwMode="auto">
              <a:xfrm>
                <a:off x="5737174" y="470434"/>
                <a:ext cx="3157360" cy="1494004"/>
              </a:xfrm>
              <a:prstGeom prst="rect">
                <a:avLst/>
              </a:prstGeom>
              <a:noFill/>
            </p:spPr>
          </p:pic>
          <p:sp>
            <p:nvSpPr>
              <p:cNvPr id="16420" name="Text Box 36"/>
              <p:cNvSpPr txBox="1">
                <a:spLocks noChangeArrowheads="1"/>
              </p:cNvSpPr>
              <p:nvPr/>
            </p:nvSpPr>
            <p:spPr bwMode="auto">
              <a:xfrm>
                <a:off x="5637294" y="61161"/>
                <a:ext cx="2471772" cy="338554"/>
              </a:xfrm>
              <a:prstGeom prst="rect">
                <a:avLst/>
              </a:prstGeom>
              <a:noFill/>
              <a:ln w="9525">
                <a:noFill/>
                <a:miter lim="800000"/>
                <a:headEnd/>
                <a:tailEnd/>
              </a:ln>
              <a:effectLst/>
            </p:spPr>
            <p:txBody>
              <a:bodyPr wrap="square">
                <a:spAutoFit/>
              </a:bodyPr>
              <a:lstStyle/>
              <a:p>
                <a:pPr>
                  <a:spcBef>
                    <a:spcPct val="50000"/>
                  </a:spcBef>
                </a:pPr>
                <a:r>
                  <a:rPr lang="en-US" altLang="ja-JP" sz="1600" dirty="0" smtClean="0">
                    <a:latin typeface="Arial" panose="020B0604020202020204" pitchFamily="34" charset="0"/>
                    <a:cs typeface="Arial" panose="020B0604020202020204" pitchFamily="34" charset="0"/>
                  </a:rPr>
                  <a:t>Recoil Mass Separator</a:t>
                </a:r>
                <a:endParaRPr lang="en-US" altLang="ja-JP" sz="1600" dirty="0">
                  <a:latin typeface="Arial" panose="020B0604020202020204" pitchFamily="34" charset="0"/>
                  <a:cs typeface="Arial" panose="020B0604020202020204" pitchFamily="34" charset="0"/>
                </a:endParaRPr>
              </a:p>
            </p:txBody>
          </p:sp>
        </p:grpSp>
        <p:sp>
          <p:nvSpPr>
            <p:cNvPr id="33" name="Line 23"/>
            <p:cNvSpPr>
              <a:spLocks noChangeShapeType="1"/>
            </p:cNvSpPr>
            <p:nvPr/>
          </p:nvSpPr>
          <p:spPr bwMode="auto">
            <a:xfrm>
              <a:off x="5737174" y="1964438"/>
              <a:ext cx="606450" cy="2184642"/>
            </a:xfrm>
            <a:prstGeom prst="line">
              <a:avLst/>
            </a:prstGeom>
            <a:noFill/>
            <a:ln w="19050">
              <a:solidFill>
                <a:srgbClr val="0033CC"/>
              </a:solidFill>
              <a:round/>
              <a:headEnd/>
              <a:tailEnd type="triangle" w="med" len="med"/>
            </a:ln>
            <a:effectLst/>
          </p:spPr>
          <p:txBody>
            <a:bodyPr/>
            <a:lstStyle/>
            <a:p>
              <a:endParaRPr lang="ja-JP" altLang="en-US" sz="1600">
                <a:latin typeface="Arial" panose="020B0604020202020204" pitchFamily="34" charset="0"/>
                <a:cs typeface="Arial" panose="020B0604020202020204" pitchFamily="34" charset="0"/>
              </a:endParaRPr>
            </a:p>
          </p:txBody>
        </p:sp>
      </p:grpSp>
      <p:sp>
        <p:nvSpPr>
          <p:cNvPr id="41" name="Text Box 36"/>
          <p:cNvSpPr txBox="1">
            <a:spLocks noChangeArrowheads="1"/>
          </p:cNvSpPr>
          <p:nvPr/>
        </p:nvSpPr>
        <p:spPr bwMode="auto">
          <a:xfrm>
            <a:off x="161364" y="5758170"/>
            <a:ext cx="3474531" cy="584775"/>
          </a:xfrm>
          <a:prstGeom prst="rect">
            <a:avLst/>
          </a:prstGeom>
          <a:noFill/>
          <a:ln w="9525">
            <a:noFill/>
            <a:miter lim="800000"/>
            <a:headEnd/>
            <a:tailEnd/>
          </a:ln>
          <a:effectLst/>
        </p:spPr>
        <p:txBody>
          <a:bodyPr wrap="square">
            <a:spAutoFit/>
          </a:bodyPr>
          <a:lstStyle/>
          <a:p>
            <a:r>
              <a:rPr lang="en-US" altLang="ja-JP" sz="1600" dirty="0" smtClean="0">
                <a:solidFill>
                  <a:srgbClr val="FF0000"/>
                </a:solidFill>
                <a:latin typeface="Arial" pitchFamily="34" charset="0"/>
                <a:cs typeface="Arial" pitchFamily="34" charset="0"/>
              </a:rPr>
              <a:t>Radioactive materials can be used  </a:t>
            </a:r>
          </a:p>
          <a:p>
            <a:r>
              <a:rPr lang="en-US" altLang="ja-JP" sz="1600" dirty="0" smtClean="0">
                <a:solidFill>
                  <a:srgbClr val="FF0000"/>
                </a:solidFill>
                <a:latin typeface="Arial" pitchFamily="34" charset="0"/>
                <a:cs typeface="Arial" pitchFamily="34" charset="0"/>
              </a:rPr>
              <a:t> </a:t>
            </a:r>
            <a:r>
              <a:rPr lang="en-US" altLang="ja-JP" sz="1600" dirty="0" err="1" smtClean="0">
                <a:solidFill>
                  <a:srgbClr val="FF0000"/>
                </a:solidFill>
                <a:latin typeface="Arial" pitchFamily="34" charset="0"/>
                <a:cs typeface="Arial" pitchFamily="34" charset="0"/>
              </a:rPr>
              <a:t>Th</a:t>
            </a:r>
            <a:r>
              <a:rPr lang="en-US" altLang="ja-JP" sz="1600" dirty="0" smtClean="0">
                <a:solidFill>
                  <a:srgbClr val="FF0000"/>
                </a:solidFill>
                <a:latin typeface="Arial" pitchFamily="34" charset="0"/>
                <a:cs typeface="Arial" pitchFamily="34" charset="0"/>
              </a:rPr>
              <a:t>, U, Np, Pu, Np, Am, Cm, </a:t>
            </a:r>
            <a:r>
              <a:rPr lang="en-US" altLang="ja-JP" sz="1600" dirty="0" err="1" smtClean="0">
                <a:solidFill>
                  <a:srgbClr val="FF0000"/>
                </a:solidFill>
                <a:latin typeface="Arial" pitchFamily="34" charset="0"/>
                <a:cs typeface="Arial" pitchFamily="34" charset="0"/>
              </a:rPr>
              <a:t>Cf</a:t>
            </a:r>
            <a:endParaRPr lang="en-US" altLang="ja-JP" sz="1600" dirty="0" smtClean="0">
              <a:solidFill>
                <a:srgbClr val="FF0000"/>
              </a:solidFill>
              <a:latin typeface="Arial" pitchFamily="34" charset="0"/>
              <a:cs typeface="Arial" pitchFamily="34" charset="0"/>
            </a:endParaRPr>
          </a:p>
        </p:txBody>
      </p:sp>
      <p:cxnSp>
        <p:nvCxnSpPr>
          <p:cNvPr id="5" name="直線コネクタ 4"/>
          <p:cNvCxnSpPr/>
          <p:nvPr/>
        </p:nvCxnSpPr>
        <p:spPr>
          <a:xfrm>
            <a:off x="3667979" y="3622071"/>
            <a:ext cx="0" cy="43937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フッター プレースホルダー 2"/>
          <p:cNvSpPr>
            <a:spLocks noGrp="1"/>
          </p:cNvSpPr>
          <p:nvPr>
            <p:ph type="ftr" sz="quarter" idx="11"/>
          </p:nvPr>
        </p:nvSpPr>
        <p:spPr>
          <a:xfrm>
            <a:off x="5472038" y="6672330"/>
            <a:ext cx="2895600" cy="196131"/>
          </a:xfrm>
        </p:spPr>
        <p:txBody>
          <a:bodyPr/>
          <a:lstStyle/>
          <a:p>
            <a:r>
              <a:rPr kumimoji="1" lang="en-US" altLang="ja-JP" dirty="0" smtClean="0"/>
              <a:t>OECD/NEA WPEC 21-May-2015</a:t>
            </a:r>
            <a:endParaRPr kumimoji="1" lang="ja-JP" altLang="en-US" dirty="0"/>
          </a:p>
        </p:txBody>
      </p:sp>
      <p:sp>
        <p:nvSpPr>
          <p:cNvPr id="8" name="スライド番号プレースホルダー 7"/>
          <p:cNvSpPr>
            <a:spLocks noGrp="1"/>
          </p:cNvSpPr>
          <p:nvPr>
            <p:ph type="sldNum" sz="quarter" idx="12"/>
          </p:nvPr>
        </p:nvSpPr>
        <p:spPr/>
        <p:txBody>
          <a:bodyPr/>
          <a:lstStyle/>
          <a:p>
            <a:fld id="{4E79C504-9ED1-4FAF-B9CF-03884391F86F}" type="slidenum">
              <a:rPr kumimoji="1" lang="ja-JP" altLang="en-US" smtClean="0"/>
              <a:pPr/>
              <a:t>15</a:t>
            </a:fld>
            <a:endParaRPr kumimoji="1" lang="ja-JP" altLang="en-US"/>
          </a:p>
        </p:txBody>
      </p:sp>
    </p:spTree>
    <p:extLst>
      <p:ext uri="{BB962C8B-B14F-4D97-AF65-F5344CB8AC3E}">
        <p14:creationId xmlns:p14="http://schemas.microsoft.com/office/powerpoint/2010/main" val="14810936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角丸四角形 61"/>
          <p:cNvSpPr/>
          <p:nvPr/>
        </p:nvSpPr>
        <p:spPr>
          <a:xfrm>
            <a:off x="897136" y="4927859"/>
            <a:ext cx="2090688" cy="1084306"/>
          </a:xfrm>
          <a:prstGeom prst="roundRect">
            <a:avLst/>
          </a:prstGeom>
          <a:solidFill>
            <a:srgbClr val="3366FF">
              <a:alpha val="10000"/>
            </a:srgbClr>
          </a:solidFill>
          <a:ln w="3175">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solidFill>
                <a:schemeClr val="tx1"/>
              </a:solidFill>
            </a:endParaRPr>
          </a:p>
        </p:txBody>
      </p:sp>
      <p:sp>
        <p:nvSpPr>
          <p:cNvPr id="8" name="角丸四角形 7"/>
          <p:cNvSpPr/>
          <p:nvPr/>
        </p:nvSpPr>
        <p:spPr>
          <a:xfrm>
            <a:off x="825128" y="3602055"/>
            <a:ext cx="2090688" cy="1084306"/>
          </a:xfrm>
          <a:prstGeom prst="roundRect">
            <a:avLst/>
          </a:prstGeom>
          <a:solidFill>
            <a:srgbClr val="FF00FF">
              <a:alpha val="10000"/>
            </a:srgbClr>
          </a:solidFill>
          <a:ln w="31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solidFill>
                <a:schemeClr val="tx1"/>
              </a:solidFill>
            </a:endParaRPr>
          </a:p>
        </p:txBody>
      </p:sp>
      <p:sp>
        <p:nvSpPr>
          <p:cNvPr id="93" name="Rectangle 2"/>
          <p:cNvSpPr>
            <a:spLocks noChangeArrowheads="1"/>
          </p:cNvSpPr>
          <p:nvPr/>
        </p:nvSpPr>
        <p:spPr bwMode="auto">
          <a:xfrm>
            <a:off x="3062288" y="823913"/>
            <a:ext cx="9144000" cy="0"/>
          </a:xfrm>
          <a:prstGeom prst="rect">
            <a:avLst/>
          </a:prstGeom>
          <a:noFill/>
          <a:ln w="9525">
            <a:noFill/>
            <a:miter lim="800000"/>
            <a:headEnd/>
            <a:tailEnd/>
          </a:ln>
        </p:spPr>
        <p:txBody>
          <a:bodyPr>
            <a:spAutoFit/>
          </a:bodyPr>
          <a:lstStyle/>
          <a:p>
            <a:endParaRPr lang="ja-JP" altLang="en-US"/>
          </a:p>
        </p:txBody>
      </p:sp>
      <p:grpSp>
        <p:nvGrpSpPr>
          <p:cNvPr id="36" name="グループ化 35"/>
          <p:cNvGrpSpPr/>
          <p:nvPr/>
        </p:nvGrpSpPr>
        <p:grpSpPr>
          <a:xfrm>
            <a:off x="-5690" y="-27384"/>
            <a:ext cx="9149690" cy="1296144"/>
            <a:chOff x="22725" y="-27384"/>
            <a:chExt cx="8967075" cy="1296144"/>
          </a:xfrm>
        </p:grpSpPr>
        <p:sp>
          <p:nvSpPr>
            <p:cNvPr id="94" name="Rectangle 4"/>
            <p:cNvSpPr>
              <a:spLocks noChangeArrowheads="1"/>
            </p:cNvSpPr>
            <p:nvPr/>
          </p:nvSpPr>
          <p:spPr bwMode="auto">
            <a:xfrm>
              <a:off x="22725" y="-27384"/>
              <a:ext cx="8967075" cy="1296144"/>
            </a:xfrm>
            <a:prstGeom prst="rect">
              <a:avLst/>
            </a:prstGeom>
            <a:solidFill>
              <a:srgbClr val="000066"/>
            </a:solidFill>
            <a:ln w="9525">
              <a:noFill/>
              <a:miter lim="800000"/>
              <a:headEnd/>
              <a:tailEnd/>
            </a:ln>
          </p:spPr>
          <p:txBody>
            <a:bodyPr wrap="none" anchor="ctr"/>
            <a:lstStyle/>
            <a:p>
              <a:endParaRPr lang="ja-JP" altLang="en-US" sz="1600" dirty="0"/>
            </a:p>
          </p:txBody>
        </p:sp>
        <p:sp>
          <p:nvSpPr>
            <p:cNvPr id="95" name="Rectangle 2"/>
            <p:cNvSpPr txBox="1">
              <a:spLocks noChangeArrowheads="1"/>
            </p:cNvSpPr>
            <p:nvPr/>
          </p:nvSpPr>
          <p:spPr>
            <a:xfrm>
              <a:off x="180490" y="290736"/>
              <a:ext cx="8568952" cy="762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2800" dirty="0" smtClean="0">
                  <a:solidFill>
                    <a:schemeClr val="bg1"/>
                  </a:solidFill>
                  <a:latin typeface="Arial" pitchFamily="34" charset="0"/>
                </a:rPr>
                <a:t>Nuclear Data by Surrogate Reaction</a:t>
              </a:r>
            </a:p>
          </p:txBody>
        </p:sp>
      </p:grpSp>
      <p:cxnSp>
        <p:nvCxnSpPr>
          <p:cNvPr id="66" name="直線矢印コネクタ 65"/>
          <p:cNvCxnSpPr/>
          <p:nvPr/>
        </p:nvCxnSpPr>
        <p:spPr>
          <a:xfrm flipH="1">
            <a:off x="6186923" y="4721693"/>
            <a:ext cx="164739" cy="21985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9" name="テキスト ボックス 68"/>
          <p:cNvSpPr txBox="1"/>
          <p:nvPr/>
        </p:nvSpPr>
        <p:spPr>
          <a:xfrm>
            <a:off x="5974575" y="4945336"/>
            <a:ext cx="1364476" cy="369332"/>
          </a:xfrm>
          <a:prstGeom prst="rect">
            <a:avLst/>
          </a:prstGeom>
          <a:noFill/>
        </p:spPr>
        <p:txBody>
          <a:bodyPr wrap="none" rtlCol="0">
            <a:spAutoFit/>
          </a:bodyPr>
          <a:lstStyle/>
          <a:p>
            <a:r>
              <a:rPr lang="en-US" altLang="ja-JP" dirty="0" smtClean="0">
                <a:latin typeface="Arial" pitchFamily="34" charset="0"/>
                <a:cs typeface="Arial" pitchFamily="34" charset="0"/>
              </a:rPr>
              <a:t>Fragment 1</a:t>
            </a:r>
            <a:endParaRPr kumimoji="1" lang="ja-JP" altLang="en-US" dirty="0">
              <a:latin typeface="Arial" pitchFamily="34" charset="0"/>
              <a:cs typeface="Arial" pitchFamily="34" charset="0"/>
            </a:endParaRPr>
          </a:p>
        </p:txBody>
      </p:sp>
      <p:sp>
        <p:nvSpPr>
          <p:cNvPr id="70" name="円/楕円 69"/>
          <p:cNvSpPr/>
          <p:nvPr/>
        </p:nvSpPr>
        <p:spPr>
          <a:xfrm rot="18528595">
            <a:off x="6489724" y="4012099"/>
            <a:ext cx="469152" cy="348391"/>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71" name="円/楕円 70"/>
          <p:cNvSpPr/>
          <p:nvPr/>
        </p:nvSpPr>
        <p:spPr>
          <a:xfrm rot="18308273">
            <a:off x="6250506" y="4390551"/>
            <a:ext cx="403085" cy="342061"/>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72" name="テキスト ボックス 71"/>
          <p:cNvSpPr txBox="1"/>
          <p:nvPr/>
        </p:nvSpPr>
        <p:spPr>
          <a:xfrm>
            <a:off x="6818093" y="3477776"/>
            <a:ext cx="1364476" cy="369332"/>
          </a:xfrm>
          <a:prstGeom prst="rect">
            <a:avLst/>
          </a:prstGeom>
          <a:noFill/>
        </p:spPr>
        <p:txBody>
          <a:bodyPr wrap="none" rtlCol="0">
            <a:spAutoFit/>
          </a:bodyPr>
          <a:lstStyle/>
          <a:p>
            <a:r>
              <a:rPr lang="en-US" altLang="ja-JP" dirty="0" smtClean="0">
                <a:latin typeface="Arial" pitchFamily="34" charset="0"/>
                <a:cs typeface="Arial" pitchFamily="34" charset="0"/>
              </a:rPr>
              <a:t>Fragment 2</a:t>
            </a:r>
            <a:endParaRPr kumimoji="1" lang="ja-JP" altLang="en-US" dirty="0">
              <a:latin typeface="Arial" pitchFamily="34" charset="0"/>
              <a:cs typeface="Arial" pitchFamily="34" charset="0"/>
            </a:endParaRPr>
          </a:p>
        </p:txBody>
      </p:sp>
      <p:cxnSp>
        <p:nvCxnSpPr>
          <p:cNvPr id="73" name="直線矢印コネクタ 72"/>
          <p:cNvCxnSpPr/>
          <p:nvPr/>
        </p:nvCxnSpPr>
        <p:spPr>
          <a:xfrm flipV="1">
            <a:off x="6870509" y="3820637"/>
            <a:ext cx="127070" cy="1758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74" name="グループ化 73"/>
          <p:cNvGrpSpPr/>
          <p:nvPr/>
        </p:nvGrpSpPr>
        <p:grpSpPr>
          <a:xfrm>
            <a:off x="971600" y="3602055"/>
            <a:ext cx="1802862" cy="874357"/>
            <a:chOff x="-858522" y="2184720"/>
            <a:chExt cx="3064922" cy="1431871"/>
          </a:xfrm>
        </p:grpSpPr>
        <p:sp>
          <p:nvSpPr>
            <p:cNvPr id="87" name="円/楕円 86"/>
            <p:cNvSpPr/>
            <p:nvPr/>
          </p:nvSpPr>
          <p:spPr>
            <a:xfrm rot="19187859">
              <a:off x="1318332" y="2951654"/>
              <a:ext cx="888068" cy="664937"/>
            </a:xfrm>
            <a:prstGeom prst="ellipse">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88" name="円/楕円 87"/>
            <p:cNvSpPr/>
            <p:nvPr/>
          </p:nvSpPr>
          <p:spPr>
            <a:xfrm>
              <a:off x="-124026" y="3128532"/>
              <a:ext cx="360041" cy="360041"/>
            </a:xfrm>
            <a:prstGeom prst="ellipse">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89" name="テキスト ボックス 88"/>
            <p:cNvSpPr txBox="1"/>
            <p:nvPr/>
          </p:nvSpPr>
          <p:spPr>
            <a:xfrm>
              <a:off x="732884" y="2184720"/>
              <a:ext cx="1273191" cy="756035"/>
            </a:xfrm>
            <a:prstGeom prst="rect">
              <a:avLst/>
            </a:prstGeom>
            <a:noFill/>
          </p:spPr>
          <p:txBody>
            <a:bodyPr wrap="none" rtlCol="0">
              <a:spAutoFit/>
            </a:bodyPr>
            <a:lstStyle/>
            <a:p>
              <a:r>
                <a:rPr lang="en-US" altLang="ja-JP" sz="2400" baseline="30000" dirty="0" smtClean="0">
                  <a:latin typeface="Arial" pitchFamily="34" charset="0"/>
                  <a:cs typeface="Arial" pitchFamily="34" charset="0"/>
                </a:rPr>
                <a:t>238</a:t>
              </a:r>
              <a:r>
                <a:rPr lang="en-US" altLang="ja-JP" sz="2400" dirty="0" smtClean="0">
                  <a:latin typeface="Arial" pitchFamily="34" charset="0"/>
                  <a:cs typeface="Arial" pitchFamily="34" charset="0"/>
                </a:rPr>
                <a:t>U</a:t>
              </a:r>
              <a:endParaRPr kumimoji="1" lang="ja-JP" altLang="en-US" sz="2400" dirty="0">
                <a:latin typeface="Arial" pitchFamily="34" charset="0"/>
                <a:cs typeface="Arial" pitchFamily="34" charset="0"/>
              </a:endParaRPr>
            </a:p>
          </p:txBody>
        </p:sp>
        <p:sp>
          <p:nvSpPr>
            <p:cNvPr id="90" name="テキスト ボックス 89"/>
            <p:cNvSpPr txBox="1"/>
            <p:nvPr/>
          </p:nvSpPr>
          <p:spPr>
            <a:xfrm>
              <a:off x="-858522" y="2240147"/>
              <a:ext cx="1106958" cy="756035"/>
            </a:xfrm>
            <a:prstGeom prst="rect">
              <a:avLst/>
            </a:prstGeom>
            <a:noFill/>
          </p:spPr>
          <p:txBody>
            <a:bodyPr wrap="none" rtlCol="0">
              <a:spAutoFit/>
            </a:bodyPr>
            <a:lstStyle/>
            <a:p>
              <a:r>
                <a:rPr kumimoji="1" lang="en-US" altLang="ja-JP" sz="2400" baseline="30000" dirty="0" smtClean="0">
                  <a:latin typeface="Arial" pitchFamily="34" charset="0"/>
                  <a:cs typeface="Arial" pitchFamily="34" charset="0"/>
                </a:rPr>
                <a:t>18</a:t>
              </a:r>
              <a:r>
                <a:rPr kumimoji="1" lang="en-US" altLang="ja-JP" sz="2400" dirty="0" smtClean="0">
                  <a:latin typeface="Arial" pitchFamily="34" charset="0"/>
                  <a:cs typeface="Arial" pitchFamily="34" charset="0"/>
                </a:rPr>
                <a:t>O</a:t>
              </a:r>
              <a:endParaRPr kumimoji="1" lang="ja-JP" altLang="en-US" sz="2400" dirty="0">
                <a:latin typeface="Arial" pitchFamily="34" charset="0"/>
                <a:cs typeface="Arial" pitchFamily="34" charset="0"/>
              </a:endParaRPr>
            </a:p>
          </p:txBody>
        </p:sp>
        <p:cxnSp>
          <p:nvCxnSpPr>
            <p:cNvPr id="91" name="直線矢印コネクタ 90"/>
            <p:cNvCxnSpPr/>
            <p:nvPr/>
          </p:nvCxnSpPr>
          <p:spPr>
            <a:xfrm>
              <a:off x="488053" y="3284985"/>
              <a:ext cx="576064"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81" name="円/楕円 80"/>
          <p:cNvSpPr/>
          <p:nvPr/>
        </p:nvSpPr>
        <p:spPr>
          <a:xfrm rot="18637489">
            <a:off x="4056586" y="4049451"/>
            <a:ext cx="559414" cy="404968"/>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82" name="円/楕円 81"/>
          <p:cNvSpPr/>
          <p:nvPr/>
        </p:nvSpPr>
        <p:spPr>
          <a:xfrm>
            <a:off x="4433296" y="3207349"/>
            <a:ext cx="211784" cy="219855"/>
          </a:xfrm>
          <a:prstGeom prst="ellipse">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83" name="テキスト ボックス 82"/>
          <p:cNvSpPr txBox="1"/>
          <p:nvPr/>
        </p:nvSpPr>
        <p:spPr>
          <a:xfrm>
            <a:off x="4055508" y="2596501"/>
            <a:ext cx="578516" cy="461665"/>
          </a:xfrm>
          <a:prstGeom prst="rect">
            <a:avLst/>
          </a:prstGeom>
          <a:noFill/>
        </p:spPr>
        <p:txBody>
          <a:bodyPr wrap="square" rtlCol="0">
            <a:spAutoFit/>
          </a:bodyPr>
          <a:lstStyle/>
          <a:p>
            <a:endParaRPr kumimoji="1" lang="ja-JP" altLang="en-US" sz="2400" dirty="0">
              <a:latin typeface="Arial" pitchFamily="34" charset="0"/>
              <a:cs typeface="Arial" pitchFamily="34" charset="0"/>
            </a:endParaRPr>
          </a:p>
        </p:txBody>
      </p:sp>
      <p:sp>
        <p:nvSpPr>
          <p:cNvPr id="84" name="テキスト ボックス 83"/>
          <p:cNvSpPr txBox="1"/>
          <p:nvPr/>
        </p:nvSpPr>
        <p:spPr>
          <a:xfrm>
            <a:off x="4063641" y="4824833"/>
            <a:ext cx="1306768" cy="461665"/>
          </a:xfrm>
          <a:prstGeom prst="rect">
            <a:avLst/>
          </a:prstGeom>
          <a:noFill/>
        </p:spPr>
        <p:txBody>
          <a:bodyPr wrap="none" rtlCol="0">
            <a:spAutoFit/>
          </a:bodyPr>
          <a:lstStyle/>
          <a:p>
            <a:r>
              <a:rPr lang="en-US" altLang="ja-JP" sz="2400" baseline="30000" dirty="0" smtClean="0">
                <a:latin typeface="Arial" pitchFamily="34" charset="0"/>
                <a:cs typeface="Arial" pitchFamily="34" charset="0"/>
              </a:rPr>
              <a:t>240</a:t>
            </a:r>
            <a:r>
              <a:rPr kumimoji="1" lang="en-US" altLang="ja-JP" sz="2400" dirty="0" smtClean="0">
                <a:latin typeface="Arial" pitchFamily="34" charset="0"/>
                <a:cs typeface="Arial" pitchFamily="34" charset="0"/>
              </a:rPr>
              <a:t>U</a:t>
            </a:r>
            <a:r>
              <a:rPr kumimoji="1" lang="en-US" altLang="ja-JP" sz="2400" baseline="30000" dirty="0" smtClean="0">
                <a:latin typeface="Arial" pitchFamily="34" charset="0"/>
                <a:cs typeface="Arial" pitchFamily="34" charset="0"/>
              </a:rPr>
              <a:t>*</a:t>
            </a:r>
            <a:r>
              <a:rPr kumimoji="1" lang="en-US" altLang="ja-JP" sz="2400" dirty="0" smtClean="0">
                <a:latin typeface="Arial" pitchFamily="34" charset="0"/>
                <a:cs typeface="Arial" pitchFamily="34" charset="0"/>
              </a:rPr>
              <a:t>, …</a:t>
            </a:r>
          </a:p>
        </p:txBody>
      </p:sp>
      <p:cxnSp>
        <p:nvCxnSpPr>
          <p:cNvPr id="85" name="直線矢印コネクタ 84"/>
          <p:cNvCxnSpPr/>
          <p:nvPr/>
        </p:nvCxnSpPr>
        <p:spPr>
          <a:xfrm flipV="1">
            <a:off x="4687437" y="2987494"/>
            <a:ext cx="381212" cy="26382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6" name="直線矢印コネクタ 85"/>
          <p:cNvCxnSpPr/>
          <p:nvPr/>
        </p:nvCxnSpPr>
        <p:spPr>
          <a:xfrm>
            <a:off x="4542917" y="4475262"/>
            <a:ext cx="486785" cy="31324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6" name="右矢印 75"/>
          <p:cNvSpPr/>
          <p:nvPr/>
        </p:nvSpPr>
        <p:spPr>
          <a:xfrm>
            <a:off x="3203848" y="4110353"/>
            <a:ext cx="541271" cy="287885"/>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78" name="円/楕円 77"/>
          <p:cNvSpPr/>
          <p:nvPr/>
        </p:nvSpPr>
        <p:spPr>
          <a:xfrm>
            <a:off x="6997091" y="2825971"/>
            <a:ext cx="211784" cy="219855"/>
          </a:xfrm>
          <a:prstGeom prst="ellipse">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cxnSp>
        <p:nvCxnSpPr>
          <p:cNvPr id="79" name="直線矢印コネクタ 78"/>
          <p:cNvCxnSpPr/>
          <p:nvPr/>
        </p:nvCxnSpPr>
        <p:spPr>
          <a:xfrm flipV="1">
            <a:off x="7471695" y="2564234"/>
            <a:ext cx="294151" cy="26173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0" name="テキスト ボックス 79"/>
          <p:cNvSpPr txBox="1"/>
          <p:nvPr/>
        </p:nvSpPr>
        <p:spPr>
          <a:xfrm>
            <a:off x="6348883" y="2276872"/>
            <a:ext cx="958917" cy="461665"/>
          </a:xfrm>
          <a:prstGeom prst="rect">
            <a:avLst/>
          </a:prstGeom>
          <a:noFill/>
        </p:spPr>
        <p:txBody>
          <a:bodyPr wrap="none" rtlCol="0">
            <a:spAutoFit/>
          </a:bodyPr>
          <a:lstStyle/>
          <a:p>
            <a:r>
              <a:rPr kumimoji="1" lang="en-US" altLang="ja-JP" sz="2400" baseline="30000" dirty="0" smtClean="0">
                <a:latin typeface="Arial" pitchFamily="34" charset="0"/>
                <a:cs typeface="Arial" pitchFamily="34" charset="0"/>
              </a:rPr>
              <a:t>16</a:t>
            </a:r>
            <a:r>
              <a:rPr kumimoji="1" lang="en-US" altLang="ja-JP" sz="2400" dirty="0" smtClean="0">
                <a:latin typeface="Arial" pitchFamily="34" charset="0"/>
                <a:cs typeface="Arial" pitchFamily="34" charset="0"/>
              </a:rPr>
              <a:t>O…</a:t>
            </a:r>
            <a:endParaRPr kumimoji="1" lang="ja-JP" altLang="en-US" sz="2400" dirty="0">
              <a:latin typeface="Arial" pitchFamily="34" charset="0"/>
              <a:cs typeface="Arial" pitchFamily="34" charset="0"/>
            </a:endParaRPr>
          </a:p>
        </p:txBody>
      </p:sp>
      <p:sp>
        <p:nvSpPr>
          <p:cNvPr id="63" name="テキスト ボックス 62"/>
          <p:cNvSpPr txBox="1"/>
          <p:nvPr/>
        </p:nvSpPr>
        <p:spPr>
          <a:xfrm>
            <a:off x="4299524" y="2492896"/>
            <a:ext cx="973570" cy="461665"/>
          </a:xfrm>
          <a:prstGeom prst="rect">
            <a:avLst/>
          </a:prstGeom>
          <a:noFill/>
        </p:spPr>
        <p:txBody>
          <a:bodyPr wrap="square" rtlCol="0">
            <a:spAutoFit/>
          </a:bodyPr>
          <a:lstStyle/>
          <a:p>
            <a:r>
              <a:rPr kumimoji="1" lang="en-US" altLang="ja-JP" sz="2400" baseline="30000" dirty="0" smtClean="0">
                <a:latin typeface="Arial" pitchFamily="34" charset="0"/>
                <a:cs typeface="Arial" pitchFamily="34" charset="0"/>
              </a:rPr>
              <a:t>16</a:t>
            </a:r>
            <a:r>
              <a:rPr kumimoji="1" lang="en-US" altLang="ja-JP" sz="2400" dirty="0" smtClean="0">
                <a:latin typeface="Arial" pitchFamily="34" charset="0"/>
                <a:cs typeface="Arial" pitchFamily="34" charset="0"/>
              </a:rPr>
              <a:t>O…</a:t>
            </a:r>
            <a:endParaRPr kumimoji="1" lang="ja-JP" altLang="en-US" sz="2400" dirty="0">
              <a:latin typeface="Arial" pitchFamily="34" charset="0"/>
              <a:cs typeface="Arial" pitchFamily="34" charset="0"/>
            </a:endParaRPr>
          </a:p>
        </p:txBody>
      </p:sp>
      <p:sp>
        <p:nvSpPr>
          <p:cNvPr id="2" name="テキスト ボックス 1"/>
          <p:cNvSpPr txBox="1"/>
          <p:nvPr/>
        </p:nvSpPr>
        <p:spPr>
          <a:xfrm>
            <a:off x="4554007" y="3787056"/>
            <a:ext cx="648072" cy="430887"/>
          </a:xfrm>
          <a:prstGeom prst="rect">
            <a:avLst/>
          </a:prstGeom>
          <a:noFill/>
        </p:spPr>
        <p:txBody>
          <a:bodyPr wrap="square" rtlCol="0">
            <a:spAutoFit/>
          </a:bodyPr>
          <a:lstStyle/>
          <a:p>
            <a:r>
              <a:rPr lang="en-US" sz="2200" dirty="0" smtClean="0">
                <a:solidFill>
                  <a:srgbClr val="FF0000"/>
                </a:solidFill>
                <a:latin typeface="Arial" panose="020B0604020202020204" pitchFamily="34" charset="0"/>
                <a:cs typeface="Arial" panose="020B0604020202020204" pitchFamily="34" charset="0"/>
              </a:rPr>
              <a:t>CN</a:t>
            </a:r>
            <a:endParaRPr lang="en-US" sz="2200" dirty="0">
              <a:solidFill>
                <a:srgbClr val="FF0000"/>
              </a:solidFill>
              <a:latin typeface="Arial" panose="020B0604020202020204" pitchFamily="34" charset="0"/>
              <a:cs typeface="Arial" panose="020B0604020202020204" pitchFamily="34" charset="0"/>
            </a:endParaRPr>
          </a:p>
        </p:txBody>
      </p:sp>
      <p:sp>
        <p:nvSpPr>
          <p:cNvPr id="47" name="円/楕円 46"/>
          <p:cNvSpPr/>
          <p:nvPr/>
        </p:nvSpPr>
        <p:spPr>
          <a:xfrm rot="18528595">
            <a:off x="7174049" y="4280527"/>
            <a:ext cx="137160" cy="137160"/>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48" name="テキスト ボックス 47"/>
          <p:cNvSpPr txBox="1"/>
          <p:nvPr/>
        </p:nvSpPr>
        <p:spPr>
          <a:xfrm>
            <a:off x="7290251" y="4425385"/>
            <a:ext cx="1890261" cy="369332"/>
          </a:xfrm>
          <a:prstGeom prst="rect">
            <a:avLst/>
          </a:prstGeom>
          <a:noFill/>
        </p:spPr>
        <p:txBody>
          <a:bodyPr wrap="none" rtlCol="0">
            <a:spAutoFit/>
          </a:bodyPr>
          <a:lstStyle/>
          <a:p>
            <a:r>
              <a:rPr lang="en-US" altLang="ja-JP" dirty="0" smtClean="0">
                <a:latin typeface="Arial" pitchFamily="34" charset="0"/>
                <a:cs typeface="Arial" pitchFamily="34" charset="0"/>
              </a:rPr>
              <a:t>Prompt neutrons</a:t>
            </a:r>
            <a:endParaRPr kumimoji="1" lang="ja-JP" altLang="en-US" dirty="0">
              <a:latin typeface="Arial" pitchFamily="34" charset="0"/>
              <a:cs typeface="Arial" pitchFamily="34" charset="0"/>
            </a:endParaRPr>
          </a:p>
        </p:txBody>
      </p:sp>
      <p:grpSp>
        <p:nvGrpSpPr>
          <p:cNvPr id="5" name="グループ化 4"/>
          <p:cNvGrpSpPr/>
          <p:nvPr/>
        </p:nvGrpSpPr>
        <p:grpSpPr>
          <a:xfrm>
            <a:off x="33806" y="1309811"/>
            <a:ext cx="4394864" cy="1501895"/>
            <a:chOff x="33806" y="1593067"/>
            <a:chExt cx="4394864" cy="1501895"/>
          </a:xfrm>
        </p:grpSpPr>
        <p:sp>
          <p:nvSpPr>
            <p:cNvPr id="97" name="テキスト ボックス 96"/>
            <p:cNvSpPr txBox="1"/>
            <p:nvPr/>
          </p:nvSpPr>
          <p:spPr>
            <a:xfrm>
              <a:off x="107504" y="2023954"/>
              <a:ext cx="3902030" cy="400110"/>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 </a:t>
              </a:r>
              <a:r>
                <a:rPr lang="en-US" altLang="ja-JP" sz="2000" dirty="0" smtClean="0">
                  <a:latin typeface="Arial" panose="020B0604020202020204" pitchFamily="34" charset="0"/>
                  <a:cs typeface="Arial" panose="020B0604020202020204" pitchFamily="34" charset="0"/>
                </a:rPr>
                <a:t>- Fission/Capture cross sections</a:t>
              </a:r>
            </a:p>
          </p:txBody>
        </p:sp>
        <p:sp>
          <p:nvSpPr>
            <p:cNvPr id="45" name="テキスト ボックス 44"/>
            <p:cNvSpPr txBox="1"/>
            <p:nvPr/>
          </p:nvSpPr>
          <p:spPr>
            <a:xfrm>
              <a:off x="199627" y="2350041"/>
              <a:ext cx="4229043" cy="400110"/>
            </a:xfrm>
            <a:prstGeom prst="rect">
              <a:avLst/>
            </a:prstGeom>
            <a:noFill/>
          </p:spPr>
          <p:txBody>
            <a:bodyPr wrap="none" rtlCol="0">
              <a:spAutoFit/>
            </a:bodyPr>
            <a:lstStyle/>
            <a:p>
              <a:r>
                <a:rPr lang="en-US" altLang="ja-JP" sz="2000" dirty="0" smtClean="0">
                  <a:latin typeface="Arial" panose="020B0604020202020204" pitchFamily="34" charset="0"/>
                  <a:cs typeface="Arial" panose="020B0604020202020204" pitchFamily="34" charset="0"/>
                </a:rPr>
                <a:t>- Fission fragment mass distribution</a:t>
              </a:r>
            </a:p>
          </p:txBody>
        </p:sp>
        <p:sp>
          <p:nvSpPr>
            <p:cNvPr id="46" name="テキスト ボックス 45"/>
            <p:cNvSpPr txBox="1"/>
            <p:nvPr/>
          </p:nvSpPr>
          <p:spPr>
            <a:xfrm>
              <a:off x="33806" y="1593067"/>
              <a:ext cx="2292615" cy="400110"/>
            </a:xfrm>
            <a:prstGeom prst="rect">
              <a:avLst/>
            </a:prstGeom>
            <a:noFill/>
          </p:spPr>
          <p:txBody>
            <a:bodyPr wrap="none" rtlCol="0">
              <a:spAutoFit/>
            </a:bodyPr>
            <a:lstStyle/>
            <a:p>
              <a:r>
                <a:rPr lang="en-US" altLang="ja-JP" sz="2000" dirty="0" smtClean="0">
                  <a:latin typeface="Arial" panose="020B0604020202020204" pitchFamily="34" charset="0"/>
                  <a:cs typeface="Arial" panose="020B0604020202020204" pitchFamily="34" charset="0"/>
                </a:rPr>
                <a:t>Surrogate reaction</a:t>
              </a:r>
            </a:p>
          </p:txBody>
        </p:sp>
        <p:sp>
          <p:nvSpPr>
            <p:cNvPr id="49" name="テキスト ボックス 48"/>
            <p:cNvSpPr txBox="1"/>
            <p:nvPr/>
          </p:nvSpPr>
          <p:spPr>
            <a:xfrm>
              <a:off x="193580" y="2694852"/>
              <a:ext cx="3360215" cy="400110"/>
            </a:xfrm>
            <a:prstGeom prst="rect">
              <a:avLst/>
            </a:prstGeom>
            <a:noFill/>
          </p:spPr>
          <p:txBody>
            <a:bodyPr wrap="none" rtlCol="0">
              <a:spAutoFit/>
            </a:bodyPr>
            <a:lstStyle/>
            <a:p>
              <a:r>
                <a:rPr lang="en-US" altLang="ja-JP" sz="2000" dirty="0" smtClean="0">
                  <a:latin typeface="Arial" panose="020B0604020202020204" pitchFamily="34" charset="0"/>
                  <a:cs typeface="Arial" panose="020B0604020202020204" pitchFamily="34" charset="0"/>
                </a:rPr>
                <a:t>- Prompt neutron multiplicity</a:t>
              </a:r>
            </a:p>
          </p:txBody>
        </p:sp>
      </p:grpSp>
      <p:sp>
        <p:nvSpPr>
          <p:cNvPr id="50" name="円/楕円 49"/>
          <p:cNvSpPr/>
          <p:nvPr/>
        </p:nvSpPr>
        <p:spPr>
          <a:xfrm rot="18637489">
            <a:off x="2202371" y="5177516"/>
            <a:ext cx="559414" cy="404968"/>
          </a:xfrm>
          <a:prstGeom prst="ellipse">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52" name="円/楕円 51"/>
          <p:cNvSpPr/>
          <p:nvPr/>
        </p:nvSpPr>
        <p:spPr>
          <a:xfrm rot="18528595">
            <a:off x="1359482" y="5314453"/>
            <a:ext cx="137160" cy="137160"/>
          </a:xfrm>
          <a:prstGeom prst="ellipse">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cxnSp>
        <p:nvCxnSpPr>
          <p:cNvPr id="53" name="直線矢印コネクタ 52"/>
          <p:cNvCxnSpPr/>
          <p:nvPr/>
        </p:nvCxnSpPr>
        <p:spPr>
          <a:xfrm flipV="1">
            <a:off x="6762987" y="4391227"/>
            <a:ext cx="327899" cy="8295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直線矢印コネクタ 55"/>
          <p:cNvCxnSpPr/>
          <p:nvPr/>
        </p:nvCxnSpPr>
        <p:spPr>
          <a:xfrm>
            <a:off x="1781741" y="5364093"/>
            <a:ext cx="338855"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8" name="テキスト ボックス 57"/>
          <p:cNvSpPr txBox="1"/>
          <p:nvPr/>
        </p:nvSpPr>
        <p:spPr>
          <a:xfrm>
            <a:off x="7419799" y="4083926"/>
            <a:ext cx="312906" cy="369332"/>
          </a:xfrm>
          <a:prstGeom prst="rect">
            <a:avLst/>
          </a:prstGeom>
          <a:noFill/>
        </p:spPr>
        <p:txBody>
          <a:bodyPr wrap="none" rtlCol="0">
            <a:spAutoFit/>
          </a:bodyPr>
          <a:lstStyle/>
          <a:p>
            <a:r>
              <a:rPr lang="en-US" altLang="ja-JP" dirty="0" smtClean="0">
                <a:latin typeface="Arial" pitchFamily="34" charset="0"/>
                <a:cs typeface="Arial" pitchFamily="34" charset="0"/>
              </a:rPr>
              <a:t>n</a:t>
            </a:r>
            <a:endParaRPr kumimoji="1" lang="ja-JP" altLang="en-US" dirty="0">
              <a:latin typeface="Arial" pitchFamily="34" charset="0"/>
              <a:cs typeface="Arial" pitchFamily="34" charset="0"/>
            </a:endParaRPr>
          </a:p>
        </p:txBody>
      </p:sp>
      <p:sp>
        <p:nvSpPr>
          <p:cNvPr id="59" name="テキスト ボックス 58"/>
          <p:cNvSpPr txBox="1"/>
          <p:nvPr/>
        </p:nvSpPr>
        <p:spPr>
          <a:xfrm>
            <a:off x="1302527" y="5611887"/>
            <a:ext cx="312906" cy="369332"/>
          </a:xfrm>
          <a:prstGeom prst="rect">
            <a:avLst/>
          </a:prstGeom>
          <a:noFill/>
        </p:spPr>
        <p:txBody>
          <a:bodyPr wrap="none" rtlCol="0">
            <a:spAutoFit/>
          </a:bodyPr>
          <a:lstStyle/>
          <a:p>
            <a:r>
              <a:rPr lang="en-US" altLang="ja-JP" dirty="0" smtClean="0">
                <a:latin typeface="Arial" pitchFamily="34" charset="0"/>
                <a:cs typeface="Arial" pitchFamily="34" charset="0"/>
              </a:rPr>
              <a:t>n</a:t>
            </a:r>
            <a:endParaRPr kumimoji="1" lang="ja-JP" altLang="en-US" dirty="0">
              <a:latin typeface="Arial" pitchFamily="34" charset="0"/>
              <a:cs typeface="Arial" pitchFamily="34" charset="0"/>
            </a:endParaRPr>
          </a:p>
        </p:txBody>
      </p:sp>
      <p:sp>
        <p:nvSpPr>
          <p:cNvPr id="60" name="テキスト ボックス 59"/>
          <p:cNvSpPr txBox="1"/>
          <p:nvPr/>
        </p:nvSpPr>
        <p:spPr>
          <a:xfrm>
            <a:off x="1853749" y="5611887"/>
            <a:ext cx="979755" cy="461665"/>
          </a:xfrm>
          <a:prstGeom prst="rect">
            <a:avLst/>
          </a:prstGeom>
          <a:noFill/>
        </p:spPr>
        <p:txBody>
          <a:bodyPr wrap="none" rtlCol="0">
            <a:spAutoFit/>
          </a:bodyPr>
          <a:lstStyle/>
          <a:p>
            <a:r>
              <a:rPr lang="en-US" altLang="ja-JP" sz="2400" baseline="30000" dirty="0" smtClean="0">
                <a:latin typeface="Arial" pitchFamily="34" charset="0"/>
                <a:cs typeface="Arial" pitchFamily="34" charset="0"/>
              </a:rPr>
              <a:t>    239</a:t>
            </a:r>
            <a:r>
              <a:rPr lang="en-US" altLang="ja-JP" sz="2400" dirty="0" smtClean="0">
                <a:latin typeface="Arial" pitchFamily="34" charset="0"/>
                <a:cs typeface="Arial" pitchFamily="34" charset="0"/>
              </a:rPr>
              <a:t>U</a:t>
            </a:r>
            <a:endParaRPr kumimoji="1" lang="ja-JP" altLang="en-US" sz="2000" dirty="0">
              <a:latin typeface="Arial" pitchFamily="34" charset="0"/>
              <a:cs typeface="Arial" pitchFamily="34" charset="0"/>
            </a:endParaRPr>
          </a:p>
        </p:txBody>
      </p:sp>
      <p:sp>
        <p:nvSpPr>
          <p:cNvPr id="9" name="テキスト ボックス 8"/>
          <p:cNvSpPr txBox="1"/>
          <p:nvPr/>
        </p:nvSpPr>
        <p:spPr>
          <a:xfrm>
            <a:off x="467544" y="3140968"/>
            <a:ext cx="2357184" cy="430887"/>
          </a:xfrm>
          <a:prstGeom prst="rect">
            <a:avLst/>
          </a:prstGeom>
          <a:noFill/>
        </p:spPr>
        <p:txBody>
          <a:bodyPr wrap="none" rtlCol="0">
            <a:spAutoFit/>
          </a:bodyPr>
          <a:lstStyle/>
          <a:p>
            <a:r>
              <a:rPr lang="en-US" sz="2200" dirty="0" smtClean="0">
                <a:solidFill>
                  <a:srgbClr val="FF00FF"/>
                </a:solidFill>
              </a:rPr>
              <a:t>Surrogate Reaction</a:t>
            </a:r>
            <a:endParaRPr lang="en-US" sz="2200" dirty="0">
              <a:solidFill>
                <a:srgbClr val="FF00FF"/>
              </a:solidFill>
            </a:endParaRPr>
          </a:p>
        </p:txBody>
      </p:sp>
      <p:sp>
        <p:nvSpPr>
          <p:cNvPr id="64" name="テキスト ボックス 63"/>
          <p:cNvSpPr txBox="1"/>
          <p:nvPr/>
        </p:nvSpPr>
        <p:spPr>
          <a:xfrm>
            <a:off x="395536" y="6022449"/>
            <a:ext cx="2118850" cy="430887"/>
          </a:xfrm>
          <a:prstGeom prst="rect">
            <a:avLst/>
          </a:prstGeom>
          <a:noFill/>
        </p:spPr>
        <p:txBody>
          <a:bodyPr wrap="none" rtlCol="0">
            <a:spAutoFit/>
          </a:bodyPr>
          <a:lstStyle/>
          <a:p>
            <a:r>
              <a:rPr lang="en-US" sz="2200" dirty="0" smtClean="0">
                <a:solidFill>
                  <a:srgbClr val="3366FF"/>
                </a:solidFill>
              </a:rPr>
              <a:t>Desired Reaction</a:t>
            </a:r>
            <a:endParaRPr lang="en-US" sz="2200" dirty="0">
              <a:solidFill>
                <a:srgbClr val="3366FF"/>
              </a:solidFill>
            </a:endParaRPr>
          </a:p>
        </p:txBody>
      </p:sp>
      <p:sp>
        <p:nvSpPr>
          <p:cNvPr id="65" name="テキスト ボックス 64"/>
          <p:cNvSpPr txBox="1"/>
          <p:nvPr/>
        </p:nvSpPr>
        <p:spPr>
          <a:xfrm>
            <a:off x="2699792" y="5877272"/>
            <a:ext cx="1314784" cy="307777"/>
          </a:xfrm>
          <a:prstGeom prst="rect">
            <a:avLst/>
          </a:prstGeom>
          <a:solidFill>
            <a:schemeClr val="bg1"/>
          </a:solidFill>
        </p:spPr>
        <p:txBody>
          <a:bodyPr wrap="none" rtlCol="0">
            <a:spAutoFit/>
          </a:bodyPr>
          <a:lstStyle/>
          <a:p>
            <a:r>
              <a:rPr kumimoji="1" lang="en-US" altLang="ja-JP" sz="1400" dirty="0" smtClean="0">
                <a:latin typeface="Arial" pitchFamily="34" charset="0"/>
                <a:cs typeface="Arial" pitchFamily="34" charset="0"/>
              </a:rPr>
              <a:t>(</a:t>
            </a:r>
            <a:r>
              <a:rPr kumimoji="1" lang="en-US" altLang="ja-JP" sz="1400" i="1" dirty="0" smtClean="0">
                <a:latin typeface="Arial" pitchFamily="34" charset="0"/>
                <a:cs typeface="Arial" pitchFamily="34" charset="0"/>
              </a:rPr>
              <a:t>T</a:t>
            </a:r>
            <a:r>
              <a:rPr kumimoji="1" lang="en-US" altLang="ja-JP" sz="1400" baseline="-25000" dirty="0" smtClean="0">
                <a:latin typeface="Arial" pitchFamily="34" charset="0"/>
                <a:cs typeface="Arial" pitchFamily="34" charset="0"/>
              </a:rPr>
              <a:t>1/2 </a:t>
            </a:r>
            <a:r>
              <a:rPr kumimoji="1" lang="en-US" altLang="ja-JP" sz="1400" dirty="0" smtClean="0">
                <a:latin typeface="Arial" pitchFamily="34" charset="0"/>
                <a:cs typeface="Arial" pitchFamily="34" charset="0"/>
              </a:rPr>
              <a:t>= 23.5 m)</a:t>
            </a:r>
            <a:endParaRPr kumimoji="1" lang="ja-JP" altLang="en-US" sz="1400" dirty="0">
              <a:latin typeface="Arial" pitchFamily="34" charset="0"/>
              <a:cs typeface="Arial" pitchFamily="34" charset="0"/>
            </a:endParaRPr>
          </a:p>
        </p:txBody>
      </p:sp>
      <p:sp>
        <p:nvSpPr>
          <p:cNvPr id="67" name="右矢印 66"/>
          <p:cNvSpPr/>
          <p:nvPr/>
        </p:nvSpPr>
        <p:spPr>
          <a:xfrm>
            <a:off x="5508104" y="4086744"/>
            <a:ext cx="381212" cy="307796"/>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51" name="右矢印 50"/>
          <p:cNvSpPr/>
          <p:nvPr/>
        </p:nvSpPr>
        <p:spPr>
          <a:xfrm rot="20037518">
            <a:off x="3216889" y="4941652"/>
            <a:ext cx="513277" cy="270277"/>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3" name="フッター プレースホルダー 2"/>
          <p:cNvSpPr>
            <a:spLocks noGrp="1"/>
          </p:cNvSpPr>
          <p:nvPr>
            <p:ph type="ftr" sz="quarter" idx="11"/>
          </p:nvPr>
        </p:nvSpPr>
        <p:spPr>
          <a:xfrm>
            <a:off x="3121355" y="6661869"/>
            <a:ext cx="2895600" cy="196131"/>
          </a:xfrm>
        </p:spPr>
        <p:txBody>
          <a:bodyPr/>
          <a:lstStyle/>
          <a:p>
            <a:r>
              <a:rPr kumimoji="1" lang="en-US" altLang="ja-JP" dirty="0" smtClean="0"/>
              <a:t>OECD/NEA WPEC 21-May-2015</a:t>
            </a:r>
            <a:endParaRPr kumimoji="1" lang="ja-JP" altLang="en-US" dirty="0"/>
          </a:p>
        </p:txBody>
      </p:sp>
      <p:sp>
        <p:nvSpPr>
          <p:cNvPr id="4" name="スライド番号プレースホルダー 3"/>
          <p:cNvSpPr>
            <a:spLocks noGrp="1"/>
          </p:cNvSpPr>
          <p:nvPr>
            <p:ph type="sldNum" sz="quarter" idx="12"/>
          </p:nvPr>
        </p:nvSpPr>
        <p:spPr/>
        <p:txBody>
          <a:bodyPr/>
          <a:lstStyle/>
          <a:p>
            <a:fld id="{4E79C504-9ED1-4FAF-B9CF-03884391F86F}" type="slidenum">
              <a:rPr kumimoji="1" lang="ja-JP" altLang="en-US" smtClean="0"/>
              <a:pPr/>
              <a:t>16</a:t>
            </a:fld>
            <a:endParaRPr kumimoji="1" lang="ja-JP" altLang="en-US"/>
          </a:p>
        </p:txBody>
      </p:sp>
    </p:spTree>
    <p:extLst>
      <p:ext uri="{BB962C8B-B14F-4D97-AF65-F5344CB8AC3E}">
        <p14:creationId xmlns:p14="http://schemas.microsoft.com/office/powerpoint/2010/main" val="23219960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ChangeArrowheads="1"/>
          </p:cNvSpPr>
          <p:nvPr/>
        </p:nvSpPr>
        <p:spPr bwMode="auto">
          <a:xfrm>
            <a:off x="3062288" y="823913"/>
            <a:ext cx="9144000" cy="0"/>
          </a:xfrm>
          <a:prstGeom prst="rect">
            <a:avLst/>
          </a:prstGeom>
          <a:noFill/>
          <a:ln w="9525">
            <a:noFill/>
            <a:miter lim="800000"/>
            <a:headEnd/>
            <a:tailEnd/>
          </a:ln>
        </p:spPr>
        <p:txBody>
          <a:bodyPr>
            <a:spAutoFit/>
          </a:bodyPr>
          <a:lstStyle/>
          <a:p>
            <a:endParaRPr lang="ja-JP" altLang="en-US"/>
          </a:p>
        </p:txBody>
      </p:sp>
      <p:sp>
        <p:nvSpPr>
          <p:cNvPr id="7" name="Rectangle 4"/>
          <p:cNvSpPr>
            <a:spLocks noChangeArrowheads="1"/>
          </p:cNvSpPr>
          <p:nvPr/>
        </p:nvSpPr>
        <p:spPr bwMode="auto">
          <a:xfrm>
            <a:off x="1588" y="-27384"/>
            <a:ext cx="9144000" cy="1296144"/>
          </a:xfrm>
          <a:prstGeom prst="rect">
            <a:avLst/>
          </a:prstGeom>
          <a:solidFill>
            <a:srgbClr val="000066"/>
          </a:solidFill>
          <a:ln w="9525">
            <a:noFill/>
            <a:miter lim="800000"/>
            <a:headEnd/>
            <a:tailEnd/>
          </a:ln>
        </p:spPr>
        <p:txBody>
          <a:bodyPr wrap="none" anchor="ctr"/>
          <a:lstStyle/>
          <a:p>
            <a:endParaRPr lang="ja-JP" altLang="en-US" sz="1600" dirty="0"/>
          </a:p>
        </p:txBody>
      </p:sp>
      <p:sp>
        <p:nvSpPr>
          <p:cNvPr id="8" name="Rectangle 2"/>
          <p:cNvSpPr>
            <a:spLocks noGrp="1" noChangeArrowheads="1"/>
          </p:cNvSpPr>
          <p:nvPr>
            <p:ph type="title"/>
          </p:nvPr>
        </p:nvSpPr>
        <p:spPr>
          <a:xfrm>
            <a:off x="179512" y="146720"/>
            <a:ext cx="8568952" cy="762000"/>
          </a:xfrm>
        </p:spPr>
        <p:txBody>
          <a:bodyPr>
            <a:normAutofit/>
          </a:bodyPr>
          <a:lstStyle/>
          <a:p>
            <a:pPr eaLnBrk="1" hangingPunct="1"/>
            <a:r>
              <a:rPr lang="en-US" altLang="ja-JP" sz="2600" dirty="0" smtClean="0">
                <a:solidFill>
                  <a:schemeClr val="bg1"/>
                </a:solidFill>
                <a:latin typeface="Arial" pitchFamily="34" charset="0"/>
              </a:rPr>
              <a:t>Beam Line for Surrogate/Fission Experiment</a:t>
            </a:r>
          </a:p>
        </p:txBody>
      </p:sp>
      <p:pic>
        <p:nvPicPr>
          <p:cNvPr id="2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722" y="2875290"/>
            <a:ext cx="3413166" cy="2439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テキスト ボックス 23"/>
          <p:cNvSpPr txBox="1"/>
          <p:nvPr/>
        </p:nvSpPr>
        <p:spPr>
          <a:xfrm>
            <a:off x="181209" y="1534753"/>
            <a:ext cx="6006773" cy="923330"/>
          </a:xfrm>
          <a:prstGeom prst="rect">
            <a:avLst/>
          </a:prstGeom>
          <a:noFill/>
        </p:spPr>
        <p:txBody>
          <a:bodyPr wrap="none" rtlCol="0">
            <a:spAutoFit/>
          </a:bodyPr>
          <a:lstStyle/>
          <a:p>
            <a:r>
              <a:rPr lang="en-US" altLang="ja-JP" dirty="0" smtClean="0">
                <a:latin typeface="Arial" panose="020B0604020202020204" pitchFamily="34" charset="0"/>
                <a:cs typeface="Arial" panose="020B0604020202020204" pitchFamily="34" charset="0"/>
              </a:rPr>
              <a:t>- Identification of transfer channels (Si </a:t>
            </a:r>
            <a:r>
              <a:rPr lang="en-US" altLang="ja-JP" dirty="0">
                <a:latin typeface="Arial" panose="020B0604020202020204" pitchFamily="34" charset="0"/>
                <a:cs typeface="Arial" panose="020B0604020202020204" pitchFamily="34" charset="0"/>
              </a:rPr>
              <a:t>Δ</a:t>
            </a:r>
            <a:r>
              <a:rPr lang="en-US" altLang="ja-JP" dirty="0" smtClean="0">
                <a:latin typeface="Arial" panose="020B0604020202020204" pitchFamily="34" charset="0"/>
                <a:cs typeface="Arial" panose="020B0604020202020204" pitchFamily="34" charset="0"/>
              </a:rPr>
              <a:t>E-E)</a:t>
            </a:r>
          </a:p>
          <a:p>
            <a:r>
              <a:rPr lang="en-US" altLang="ja-JP" dirty="0" smtClean="0">
                <a:latin typeface="Arial" panose="020B0604020202020204" pitchFamily="34" charset="0"/>
                <a:cs typeface="Arial" panose="020B0604020202020204" pitchFamily="34" charset="0"/>
              </a:rPr>
              <a:t>- Fission fragments mass &amp; angular </a:t>
            </a:r>
            <a:r>
              <a:rPr lang="en-US" altLang="ja-JP" dirty="0">
                <a:latin typeface="Arial" panose="020B0604020202020204" pitchFamily="34" charset="0"/>
                <a:cs typeface="Arial" panose="020B0604020202020204" pitchFamily="34" charset="0"/>
              </a:rPr>
              <a:t>d</a:t>
            </a:r>
            <a:r>
              <a:rPr lang="en-US" altLang="ja-JP" dirty="0" smtClean="0">
                <a:latin typeface="Arial" panose="020B0604020202020204" pitchFamily="34" charset="0"/>
                <a:cs typeface="Arial" panose="020B0604020202020204" pitchFamily="34" charset="0"/>
              </a:rPr>
              <a:t>istribution (MWPC) </a:t>
            </a:r>
          </a:p>
          <a:p>
            <a:r>
              <a:rPr lang="en-US" altLang="ja-JP" dirty="0" smtClean="0">
                <a:latin typeface="Arial" panose="020B0604020202020204" pitchFamily="34" charset="0"/>
                <a:cs typeface="Arial" panose="020B0604020202020204" pitchFamily="34" charset="0"/>
              </a:rPr>
              <a:t>- Prompt neutrons accompanied by fission (18 Liq. </a:t>
            </a:r>
            <a:r>
              <a:rPr lang="en-US" altLang="ja-JP" dirty="0" err="1" smtClean="0">
                <a:latin typeface="Arial" panose="020B0604020202020204" pitchFamily="34" charset="0"/>
                <a:cs typeface="Arial" panose="020B0604020202020204" pitchFamily="34" charset="0"/>
              </a:rPr>
              <a:t>Scint</a:t>
            </a:r>
            <a:r>
              <a:rPr lang="en-US" altLang="ja-JP" dirty="0" smtClean="0">
                <a:latin typeface="Arial" panose="020B0604020202020204" pitchFamily="34" charset="0"/>
                <a:cs typeface="Arial" panose="020B0604020202020204" pitchFamily="34" charset="0"/>
              </a:rPr>
              <a:t>.)</a:t>
            </a:r>
          </a:p>
        </p:txBody>
      </p:sp>
      <p:pic>
        <p:nvPicPr>
          <p:cNvPr id="174083"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aturation sat="33000"/>
                    </a14:imgEffect>
                    <a14:imgEffect>
                      <a14:brightnessContrast bright="20000"/>
                    </a14:imgEffect>
                  </a14:imgLayer>
                </a14:imgProps>
              </a:ext>
              <a:ext uri="{28A0092B-C50C-407E-A947-70E740481C1C}">
                <a14:useLocalDpi xmlns:a14="http://schemas.microsoft.com/office/drawing/2010/main" val="0"/>
              </a:ext>
            </a:extLst>
          </a:blip>
          <a:srcRect l="24310" t="-3590" r="8365" b="3590"/>
          <a:stretch/>
        </p:blipFill>
        <p:spPr bwMode="auto">
          <a:xfrm>
            <a:off x="7148254" y="3116665"/>
            <a:ext cx="1675129" cy="1866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グループ化 11"/>
          <p:cNvGrpSpPr/>
          <p:nvPr/>
        </p:nvGrpSpPr>
        <p:grpSpPr>
          <a:xfrm>
            <a:off x="3781930" y="2839262"/>
            <a:ext cx="3109464" cy="2511915"/>
            <a:chOff x="4573588" y="1378167"/>
            <a:chExt cx="4716545" cy="3403795"/>
          </a:xfrm>
        </p:grpSpPr>
        <p:grpSp>
          <p:nvGrpSpPr>
            <p:cNvPr id="28" name="グループ化 27"/>
            <p:cNvGrpSpPr/>
            <p:nvPr/>
          </p:nvGrpSpPr>
          <p:grpSpPr>
            <a:xfrm>
              <a:off x="4573588" y="1378167"/>
              <a:ext cx="4538087" cy="3403795"/>
              <a:chOff x="326533" y="3129858"/>
              <a:chExt cx="4538087" cy="3403795"/>
            </a:xfrm>
          </p:grpSpPr>
          <p:pic>
            <p:nvPicPr>
              <p:cNvPr id="29" name="Picture 3" descr="D:\document\JST_特別会計事業\H24_公募\H24中間フォロー\写真\IMG_093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6533" y="3129858"/>
                <a:ext cx="4538087" cy="3403795"/>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直線矢印コネクタ 29"/>
              <p:cNvCxnSpPr/>
              <p:nvPr/>
            </p:nvCxnSpPr>
            <p:spPr>
              <a:xfrm flipV="1">
                <a:off x="3858208" y="4604169"/>
                <a:ext cx="625414" cy="12097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p:nvPr/>
            </p:nvCxnSpPr>
            <p:spPr>
              <a:xfrm flipH="1">
                <a:off x="1420234" y="4959616"/>
                <a:ext cx="1377462" cy="46959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flipV="1">
                <a:off x="3007247" y="4831755"/>
                <a:ext cx="304800" cy="84999"/>
              </a:xfrm>
              <a:prstGeom prst="straightConnector1">
                <a:avLst/>
              </a:prstGeom>
              <a:ln w="190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785188" y="5429210"/>
                <a:ext cx="2021729" cy="458761"/>
              </a:xfrm>
              <a:prstGeom prst="rect">
                <a:avLst/>
              </a:prstGeom>
              <a:noFill/>
            </p:spPr>
            <p:txBody>
              <a:bodyPr wrap="square" rtlCol="0">
                <a:spAutoFit/>
              </a:bodyPr>
              <a:lstStyle/>
              <a:p>
                <a:r>
                  <a:rPr lang="en-US" altLang="ja-JP" sz="1600" dirty="0" smtClean="0">
                    <a:solidFill>
                      <a:srgbClr val="FF0000"/>
                    </a:solidFill>
                    <a:latin typeface="Arial" panose="020B0604020202020204" pitchFamily="34" charset="0"/>
                    <a:cs typeface="Arial" panose="020B0604020202020204" pitchFamily="34" charset="0"/>
                  </a:rPr>
                  <a:t>Fragment</a:t>
                </a:r>
                <a:r>
                  <a:rPr lang="ja-JP" altLang="en-US" sz="1600" dirty="0">
                    <a:solidFill>
                      <a:srgbClr val="FF0000"/>
                    </a:solidFill>
                    <a:latin typeface="Arial" panose="020B0604020202020204" pitchFamily="34" charset="0"/>
                    <a:cs typeface="Arial" panose="020B0604020202020204" pitchFamily="34" charset="0"/>
                  </a:rPr>
                  <a:t> </a:t>
                </a:r>
                <a:r>
                  <a:rPr lang="en-US" altLang="ja-JP" sz="1600" dirty="0" smtClean="0">
                    <a:solidFill>
                      <a:srgbClr val="FF0000"/>
                    </a:solidFill>
                    <a:latin typeface="Arial" panose="020B0604020202020204" pitchFamily="34" charset="0"/>
                    <a:cs typeface="Arial" panose="020B0604020202020204" pitchFamily="34" charset="0"/>
                  </a:rPr>
                  <a:t>1</a:t>
                </a:r>
                <a:endParaRPr kumimoji="1" lang="ja-JP" altLang="en-US" sz="1600" dirty="0">
                  <a:solidFill>
                    <a:srgbClr val="FF0000"/>
                  </a:solidFill>
                  <a:latin typeface="Arial" panose="020B0604020202020204" pitchFamily="34" charset="0"/>
                  <a:cs typeface="Arial" panose="020B0604020202020204" pitchFamily="34" charset="0"/>
                </a:endParaRPr>
              </a:p>
            </p:txBody>
          </p:sp>
        </p:grpSp>
        <p:sp>
          <p:nvSpPr>
            <p:cNvPr id="36" name="テキスト ボックス 35"/>
            <p:cNvSpPr txBox="1"/>
            <p:nvPr/>
          </p:nvSpPr>
          <p:spPr>
            <a:xfrm>
              <a:off x="7359587" y="2203317"/>
              <a:ext cx="1930546" cy="458761"/>
            </a:xfrm>
            <a:prstGeom prst="rect">
              <a:avLst/>
            </a:prstGeom>
            <a:noFill/>
          </p:spPr>
          <p:txBody>
            <a:bodyPr wrap="square" rtlCol="0">
              <a:spAutoFit/>
            </a:bodyPr>
            <a:lstStyle/>
            <a:p>
              <a:r>
                <a:rPr lang="en-US" altLang="ja-JP" sz="1600" dirty="0" smtClean="0">
                  <a:solidFill>
                    <a:srgbClr val="FF0000"/>
                  </a:solidFill>
                  <a:latin typeface="Arial" panose="020B0604020202020204" pitchFamily="34" charset="0"/>
                  <a:cs typeface="Arial" panose="020B0604020202020204" pitchFamily="34" charset="0"/>
                </a:rPr>
                <a:t>Fragment</a:t>
              </a:r>
              <a:r>
                <a:rPr lang="ja-JP" altLang="en-US" sz="1600" dirty="0" smtClean="0">
                  <a:solidFill>
                    <a:srgbClr val="FF0000"/>
                  </a:solidFill>
                  <a:latin typeface="Arial" panose="020B0604020202020204" pitchFamily="34" charset="0"/>
                  <a:cs typeface="Arial" panose="020B0604020202020204" pitchFamily="34" charset="0"/>
                </a:rPr>
                <a:t> </a:t>
              </a:r>
              <a:r>
                <a:rPr lang="en-US" altLang="ja-JP" sz="1600" dirty="0" smtClean="0">
                  <a:solidFill>
                    <a:srgbClr val="FF0000"/>
                  </a:solidFill>
                  <a:latin typeface="Arial" panose="020B0604020202020204" pitchFamily="34" charset="0"/>
                  <a:cs typeface="Arial" panose="020B0604020202020204" pitchFamily="34" charset="0"/>
                </a:rPr>
                <a:t>2</a:t>
              </a:r>
              <a:endParaRPr kumimoji="1" lang="ja-JP" altLang="en-US" sz="1600" dirty="0">
                <a:solidFill>
                  <a:srgbClr val="FF0000"/>
                </a:solidFill>
                <a:latin typeface="Arial" panose="020B0604020202020204" pitchFamily="34" charset="0"/>
                <a:cs typeface="Arial" panose="020B0604020202020204" pitchFamily="34" charset="0"/>
              </a:endParaRPr>
            </a:p>
          </p:txBody>
        </p:sp>
        <p:sp>
          <p:nvSpPr>
            <p:cNvPr id="37" name="テキスト ボックス 36"/>
            <p:cNvSpPr txBox="1"/>
            <p:nvPr/>
          </p:nvSpPr>
          <p:spPr>
            <a:xfrm>
              <a:off x="6378211" y="2420487"/>
              <a:ext cx="1145233" cy="458761"/>
            </a:xfrm>
            <a:prstGeom prst="rect">
              <a:avLst/>
            </a:prstGeom>
            <a:noFill/>
          </p:spPr>
          <p:txBody>
            <a:bodyPr wrap="none" rtlCol="0">
              <a:spAutoFit/>
            </a:bodyPr>
            <a:lstStyle/>
            <a:p>
              <a:r>
                <a:rPr kumimoji="1" lang="en-US" altLang="ja-JP" sz="1600" dirty="0" smtClean="0">
                  <a:solidFill>
                    <a:srgbClr val="FF33CC"/>
                  </a:solidFill>
                  <a:latin typeface="Arial" panose="020B0604020202020204" pitchFamily="34" charset="0"/>
                  <a:cs typeface="Arial" panose="020B0604020202020204" pitchFamily="34" charset="0"/>
                </a:rPr>
                <a:t>Target</a:t>
              </a:r>
              <a:endParaRPr kumimoji="1" lang="ja-JP" altLang="en-US" sz="1600" dirty="0">
                <a:solidFill>
                  <a:srgbClr val="FF33CC"/>
                </a:solidFill>
                <a:latin typeface="Arial" panose="020B0604020202020204" pitchFamily="34" charset="0"/>
                <a:cs typeface="Arial" panose="020B0604020202020204" pitchFamily="34" charset="0"/>
              </a:endParaRPr>
            </a:p>
          </p:txBody>
        </p:sp>
        <p:cxnSp>
          <p:nvCxnSpPr>
            <p:cNvPr id="38" name="直線矢印コネクタ 37"/>
            <p:cNvCxnSpPr/>
            <p:nvPr/>
          </p:nvCxnSpPr>
          <p:spPr>
            <a:xfrm>
              <a:off x="5707648" y="2450612"/>
              <a:ext cx="1273757" cy="645153"/>
            </a:xfrm>
            <a:prstGeom prst="straightConnector1">
              <a:avLst/>
            </a:prstGeom>
            <a:ln w="19050">
              <a:solidFill>
                <a:srgbClr val="00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5138500" y="1901662"/>
              <a:ext cx="1092226" cy="458761"/>
            </a:xfrm>
            <a:prstGeom prst="rect">
              <a:avLst/>
            </a:prstGeom>
            <a:noFill/>
          </p:spPr>
          <p:txBody>
            <a:bodyPr wrap="none" rtlCol="0">
              <a:spAutoFit/>
            </a:bodyPr>
            <a:lstStyle/>
            <a:p>
              <a:r>
                <a:rPr lang="en-US" altLang="ja-JP" sz="1600" dirty="0" smtClean="0">
                  <a:solidFill>
                    <a:srgbClr val="00FF00"/>
                  </a:solidFill>
                  <a:latin typeface="Arial" panose="020B0604020202020204" pitchFamily="34" charset="0"/>
                  <a:cs typeface="Arial" panose="020B0604020202020204" pitchFamily="34" charset="0"/>
                </a:rPr>
                <a:t>Beam</a:t>
              </a:r>
              <a:endParaRPr kumimoji="1" lang="ja-JP" altLang="en-US" sz="1600" dirty="0">
                <a:solidFill>
                  <a:srgbClr val="00FF00"/>
                </a:solidFill>
                <a:latin typeface="Arial" panose="020B0604020202020204" pitchFamily="34" charset="0"/>
                <a:cs typeface="Arial" panose="020B0604020202020204" pitchFamily="34" charset="0"/>
              </a:endParaRPr>
            </a:p>
          </p:txBody>
        </p:sp>
        <p:cxnSp>
          <p:nvCxnSpPr>
            <p:cNvPr id="40" name="直線矢印コネクタ 39"/>
            <p:cNvCxnSpPr/>
            <p:nvPr/>
          </p:nvCxnSpPr>
          <p:spPr>
            <a:xfrm>
              <a:off x="7759072" y="3508689"/>
              <a:ext cx="1169575" cy="669297"/>
            </a:xfrm>
            <a:prstGeom prst="straightConnector1">
              <a:avLst/>
            </a:prstGeom>
            <a:ln w="1905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p:nvPr/>
          </p:nvCxnSpPr>
          <p:spPr>
            <a:xfrm>
              <a:off x="7254774" y="3207925"/>
              <a:ext cx="504298" cy="300764"/>
            </a:xfrm>
            <a:prstGeom prst="straightConnector1">
              <a:avLst/>
            </a:prstGeom>
            <a:ln w="28575">
              <a:solidFill>
                <a:srgbClr val="00FF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44" name="直線矢印コネクタ 43"/>
          <p:cNvCxnSpPr/>
          <p:nvPr/>
        </p:nvCxnSpPr>
        <p:spPr>
          <a:xfrm>
            <a:off x="5487113" y="4233264"/>
            <a:ext cx="263070" cy="423001"/>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48" name="テキスト ボックス 47"/>
          <p:cNvSpPr txBox="1"/>
          <p:nvPr/>
        </p:nvSpPr>
        <p:spPr>
          <a:xfrm>
            <a:off x="5482217" y="4584203"/>
            <a:ext cx="864096" cy="338554"/>
          </a:xfrm>
          <a:prstGeom prst="rect">
            <a:avLst/>
          </a:prstGeom>
          <a:noFill/>
        </p:spPr>
        <p:txBody>
          <a:bodyPr wrap="square" rtlCol="0">
            <a:spAutoFit/>
          </a:bodyPr>
          <a:lstStyle/>
          <a:p>
            <a:r>
              <a:rPr lang="en-US" altLang="ja-JP" sz="1600" dirty="0" err="1" smtClean="0">
                <a:solidFill>
                  <a:srgbClr val="FFFF00"/>
                </a:solidFill>
                <a:latin typeface="Arial" panose="020B0604020202020204" pitchFamily="34" charset="0"/>
                <a:cs typeface="Arial" panose="020B0604020202020204" pitchFamily="34" charset="0"/>
              </a:rPr>
              <a:t>Ejectile</a:t>
            </a:r>
            <a:endParaRPr kumimoji="1" lang="ja-JP" altLang="en-US" sz="1600" dirty="0">
              <a:solidFill>
                <a:srgbClr val="FFFF00"/>
              </a:solidFill>
              <a:latin typeface="Arial" panose="020B0604020202020204" pitchFamily="34" charset="0"/>
              <a:cs typeface="Arial" panose="020B0604020202020204" pitchFamily="34" charset="0"/>
            </a:endParaRPr>
          </a:p>
        </p:txBody>
      </p:sp>
      <p:grpSp>
        <p:nvGrpSpPr>
          <p:cNvPr id="49" name="グループ化 48"/>
          <p:cNvGrpSpPr/>
          <p:nvPr/>
        </p:nvGrpSpPr>
        <p:grpSpPr>
          <a:xfrm>
            <a:off x="7084262" y="5114168"/>
            <a:ext cx="1803111" cy="1555192"/>
            <a:chOff x="427133" y="460312"/>
            <a:chExt cx="3462256" cy="2614226"/>
          </a:xfrm>
        </p:grpSpPr>
        <p:pic>
          <p:nvPicPr>
            <p:cNvPr id="50" name="Picture 5" descr="H:\DCIM\106___02\IMG_1435.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5565"/>
            <a:stretch/>
          </p:blipFill>
          <p:spPr bwMode="auto">
            <a:xfrm>
              <a:off x="427133" y="460312"/>
              <a:ext cx="3462256" cy="2614226"/>
            </a:xfrm>
            <a:prstGeom prst="rect">
              <a:avLst/>
            </a:prstGeom>
            <a:noFill/>
            <a:extLst>
              <a:ext uri="{909E8E84-426E-40DD-AFC4-6F175D3DCCD1}">
                <a14:hiddenFill xmlns:a14="http://schemas.microsoft.com/office/drawing/2010/main">
                  <a:solidFill>
                    <a:srgbClr val="FFFFFF"/>
                  </a:solidFill>
                </a14:hiddenFill>
              </a:ext>
            </a:extLst>
          </p:spPr>
        </p:pic>
        <p:sp>
          <p:nvSpPr>
            <p:cNvPr id="51" name="テキスト ボックス 50"/>
            <p:cNvSpPr txBox="1"/>
            <p:nvPr/>
          </p:nvSpPr>
          <p:spPr>
            <a:xfrm>
              <a:off x="766204" y="630450"/>
              <a:ext cx="2998606" cy="982987"/>
            </a:xfrm>
            <a:prstGeom prst="rect">
              <a:avLst/>
            </a:prstGeom>
            <a:noFill/>
          </p:spPr>
          <p:txBody>
            <a:bodyPr wrap="none" rtlCol="0">
              <a:spAutoFit/>
            </a:bodyPr>
            <a:lstStyle/>
            <a:p>
              <a:r>
                <a:rPr kumimoji="1" lang="en-US" altLang="ja-JP" sz="16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MWPC</a:t>
              </a:r>
            </a:p>
            <a:p>
              <a:r>
                <a:rPr kumimoji="1" lang="en-US" altLang="ja-JP" sz="16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200 x 200 mm</a:t>
              </a:r>
              <a:r>
                <a:rPr kumimoji="1" lang="en-US" altLang="ja-JP" sz="1600" baseline="30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endParaRPr kumimoji="1" lang="ja-JP" altLang="en-US" sz="1600" baseline="30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
        <p:nvSpPr>
          <p:cNvPr id="172033" name="テキスト ボックス 172032"/>
          <p:cNvSpPr txBox="1"/>
          <p:nvPr/>
        </p:nvSpPr>
        <p:spPr>
          <a:xfrm>
            <a:off x="7164288" y="3182226"/>
            <a:ext cx="1749197" cy="584775"/>
          </a:xfrm>
          <a:prstGeom prst="rect">
            <a:avLst/>
          </a:prstGeom>
          <a:noFill/>
        </p:spPr>
        <p:txBody>
          <a:bodyPr wrap="none" rtlCol="0">
            <a:spAutoFit/>
          </a:bodyPr>
          <a:lstStyle/>
          <a:p>
            <a:r>
              <a:rPr kumimoji="1" lang="en-US" altLang="ja-JP" sz="1600" dirty="0" err="1"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Silion</a:t>
            </a:r>
            <a:r>
              <a:rPr kumimoji="1" lang="en-US" altLang="ja-JP" sz="16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ΔE-E</a:t>
            </a:r>
          </a:p>
          <a:p>
            <a:r>
              <a:rPr lang="en-US" altLang="ja-JP" sz="16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(75</a:t>
            </a:r>
            <a:r>
              <a:rPr lang="el-GR" altLang="ja-JP" sz="1600" dirty="0">
                <a:solidFill>
                  <a:schemeClr val="bg1"/>
                </a:solidFill>
                <a:effectLst>
                  <a:outerShdw blurRad="38100" dist="38100" dir="2700000" algn="tl">
                    <a:srgbClr val="000000">
                      <a:alpha val="43137"/>
                    </a:srgbClr>
                  </a:outerShdw>
                </a:effectLst>
                <a:latin typeface="Times New Roman"/>
                <a:cs typeface="Times New Roman"/>
              </a:rPr>
              <a:t>μ</a:t>
            </a:r>
            <a:r>
              <a:rPr lang="en-US" altLang="ja-JP" sz="16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 + 300 </a:t>
            </a:r>
            <a:r>
              <a:rPr lang="el-GR" altLang="ja-JP" sz="1600" dirty="0" smtClean="0">
                <a:solidFill>
                  <a:schemeClr val="bg1"/>
                </a:solidFill>
                <a:effectLst>
                  <a:outerShdw blurRad="38100" dist="38100" dir="2700000" algn="tl">
                    <a:srgbClr val="000000">
                      <a:alpha val="43137"/>
                    </a:srgbClr>
                  </a:outerShdw>
                </a:effectLst>
                <a:latin typeface="Times New Roman"/>
                <a:cs typeface="Times New Roman"/>
              </a:rPr>
              <a:t>μ</a:t>
            </a:r>
            <a:r>
              <a:rPr lang="en-US" altLang="ja-JP" sz="16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t>
            </a:r>
            <a:endParaRPr kumimoji="1" lang="ja-JP" altLang="en-US" sz="1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172042" name="グループ化 172041"/>
          <p:cNvGrpSpPr/>
          <p:nvPr/>
        </p:nvGrpSpPr>
        <p:grpSpPr>
          <a:xfrm>
            <a:off x="7148254" y="1388368"/>
            <a:ext cx="1739119" cy="1680606"/>
            <a:chOff x="7164037" y="4809764"/>
            <a:chExt cx="1739119" cy="1680606"/>
          </a:xfrm>
        </p:grpSpPr>
        <p:pic>
          <p:nvPicPr>
            <p:cNvPr id="174082"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28561" t="23167" r="11807"/>
            <a:stretch/>
          </p:blipFill>
          <p:spPr bwMode="auto">
            <a:xfrm>
              <a:off x="7164037" y="4809764"/>
              <a:ext cx="1739119" cy="1680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テキスト ボックス 55"/>
            <p:cNvSpPr txBox="1"/>
            <p:nvPr/>
          </p:nvSpPr>
          <p:spPr>
            <a:xfrm>
              <a:off x="7236296" y="4869160"/>
              <a:ext cx="867545" cy="400110"/>
            </a:xfrm>
            <a:prstGeom prst="rect">
              <a:avLst/>
            </a:prstGeom>
            <a:noFill/>
          </p:spPr>
          <p:txBody>
            <a:bodyPr wrap="none" rtlCol="0">
              <a:spAutoFit/>
            </a:bodyPr>
            <a:lstStyle/>
            <a:p>
              <a:r>
                <a:rPr kumimoji="1" lang="en-US" altLang="ja-JP" sz="2000" baseline="30000" dirty="0" smtClean="0">
                  <a:solidFill>
                    <a:srgbClr val="FF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248</a:t>
              </a:r>
              <a:r>
                <a:rPr kumimoji="1" lang="en-US" altLang="ja-JP" sz="2000" dirty="0" smtClean="0">
                  <a:solidFill>
                    <a:srgbClr val="FF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Cm</a:t>
              </a:r>
              <a:endParaRPr kumimoji="1" lang="ja-JP" altLang="en-US" sz="2000" dirty="0">
                <a:solidFill>
                  <a:srgbClr val="FF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
        <p:nvSpPr>
          <p:cNvPr id="33" name="テキスト ボックス 32"/>
          <p:cNvSpPr txBox="1"/>
          <p:nvPr/>
        </p:nvSpPr>
        <p:spPr>
          <a:xfrm>
            <a:off x="181209" y="4644625"/>
            <a:ext cx="2383986" cy="605359"/>
          </a:xfrm>
          <a:prstGeom prst="rect">
            <a:avLst/>
          </a:prstGeom>
          <a:noFill/>
        </p:spPr>
        <p:txBody>
          <a:bodyPr wrap="none" rtlCol="0">
            <a:spAutoFit/>
          </a:bodyPr>
          <a:lstStyle/>
          <a:p>
            <a:pPr>
              <a:lnSpc>
                <a:spcPts val="2000"/>
              </a:lnSpc>
            </a:pPr>
            <a:r>
              <a:rPr lang="en-US" altLang="ja-JP" sz="22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Surrounded by </a:t>
            </a:r>
          </a:p>
          <a:p>
            <a:pPr>
              <a:lnSpc>
                <a:spcPts val="2000"/>
              </a:lnSpc>
            </a:pPr>
            <a:r>
              <a:rPr lang="en-US" altLang="ja-JP" sz="22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neutron detectors</a:t>
            </a:r>
          </a:p>
        </p:txBody>
      </p:sp>
      <p:sp>
        <p:nvSpPr>
          <p:cNvPr id="2" name="テキスト ボックス 1"/>
          <p:cNvSpPr txBox="1"/>
          <p:nvPr/>
        </p:nvSpPr>
        <p:spPr>
          <a:xfrm>
            <a:off x="7020272" y="2686881"/>
            <a:ext cx="1895071" cy="400110"/>
          </a:xfrm>
          <a:prstGeom prst="rect">
            <a:avLst/>
          </a:prstGeom>
          <a:noFill/>
        </p:spPr>
        <p:txBody>
          <a:bodyPr wrap="none" rtlCol="0">
            <a:spAutoFit/>
          </a:bodyPr>
          <a:lstStyle/>
          <a:p>
            <a:r>
              <a:rPr lang="en-US" sz="1600" dirty="0" smtClean="0">
                <a:solidFill>
                  <a:srgbClr val="FF00FF"/>
                </a:solidFill>
                <a:effectLst>
                  <a:outerShdw blurRad="38100" dist="38100" dir="2700000" algn="tl">
                    <a:srgbClr val="000000">
                      <a:alpha val="43137"/>
                    </a:srgbClr>
                  </a:outerShdw>
                </a:effectLst>
                <a:latin typeface="Times New Roman"/>
                <a:cs typeface="Times New Roman"/>
              </a:rPr>
              <a:t>Ø</a:t>
            </a:r>
            <a:r>
              <a:rPr lang="en-US" sz="2000" dirty="0" smtClean="0">
                <a:solidFill>
                  <a:srgbClr val="FF00FF"/>
                </a:solidFill>
                <a:effectLst>
                  <a:outerShdw blurRad="38100" dist="38100" dir="2700000" algn="tl">
                    <a:srgbClr val="000000">
                      <a:alpha val="43137"/>
                    </a:srgbClr>
                  </a:outerShdw>
                </a:effectLst>
                <a:latin typeface="Times New Roman"/>
                <a:cs typeface="Times New Roman"/>
              </a:rPr>
              <a:t> </a:t>
            </a:r>
            <a:r>
              <a:rPr lang="en-US" sz="2000" dirty="0" smtClean="0">
                <a:solidFill>
                  <a:srgbClr val="FF00FF"/>
                </a:solidFill>
                <a:effectLst>
                  <a:outerShdw blurRad="38100" dist="38100" dir="2700000" algn="tl">
                    <a:srgbClr val="000000">
                      <a:alpha val="43137"/>
                    </a:srgbClr>
                  </a:outerShdw>
                </a:effectLst>
              </a:rPr>
              <a:t>2.0 mm, 1.5</a:t>
            </a:r>
            <a:r>
              <a:rPr lang="el-GR" sz="2000" dirty="0" smtClean="0">
                <a:solidFill>
                  <a:srgbClr val="FF00FF"/>
                </a:solidFill>
                <a:effectLst>
                  <a:outerShdw blurRad="38100" dist="38100" dir="2700000" algn="tl">
                    <a:srgbClr val="000000">
                      <a:alpha val="43137"/>
                    </a:srgbClr>
                  </a:outerShdw>
                </a:effectLst>
              </a:rPr>
              <a:t>μ</a:t>
            </a:r>
            <a:r>
              <a:rPr lang="en-US" sz="2000" dirty="0" smtClean="0">
                <a:solidFill>
                  <a:srgbClr val="FF00FF"/>
                </a:solidFill>
                <a:effectLst>
                  <a:outerShdw blurRad="38100" dist="38100" dir="2700000" algn="tl">
                    <a:srgbClr val="000000">
                      <a:alpha val="43137"/>
                    </a:srgbClr>
                  </a:outerShdw>
                </a:effectLst>
              </a:rPr>
              <a:t>g</a:t>
            </a:r>
            <a:endParaRPr lang="en-US" sz="2000" dirty="0">
              <a:solidFill>
                <a:srgbClr val="FF00FF"/>
              </a:solidFill>
              <a:effectLst>
                <a:outerShdw blurRad="38100" dist="38100" dir="2700000" algn="tl">
                  <a:srgbClr val="000000">
                    <a:alpha val="43137"/>
                  </a:srgbClr>
                </a:outerShdw>
              </a:effectLst>
            </a:endParaRPr>
          </a:p>
        </p:txBody>
      </p:sp>
      <p:cxnSp>
        <p:nvCxnSpPr>
          <p:cNvPr id="4" name="直線コネクタ 3"/>
          <p:cNvCxnSpPr/>
          <p:nvPr/>
        </p:nvCxnSpPr>
        <p:spPr>
          <a:xfrm>
            <a:off x="7812360" y="2280578"/>
            <a:ext cx="0" cy="406303"/>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a:off x="8013870" y="2312327"/>
            <a:ext cx="0" cy="406303"/>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a:off x="7452320" y="2537702"/>
            <a:ext cx="360040" cy="0"/>
          </a:xfrm>
          <a:prstGeom prst="straightConnector1">
            <a:avLst/>
          </a:prstGeom>
          <a:ln>
            <a:solidFill>
              <a:srgbClr val="FFFF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p:nvPr/>
        </p:nvCxnSpPr>
        <p:spPr>
          <a:xfrm flipH="1">
            <a:off x="8036768" y="2542865"/>
            <a:ext cx="351656" cy="3221"/>
          </a:xfrm>
          <a:prstGeom prst="straightConnector1">
            <a:avLst/>
          </a:prstGeom>
          <a:ln>
            <a:solidFill>
              <a:srgbClr val="FFFF00"/>
            </a:solidFill>
            <a:tailEnd type="arrow" w="lg" len="lg"/>
          </a:ln>
        </p:spPr>
        <p:style>
          <a:lnRef idx="1">
            <a:schemeClr val="accent1"/>
          </a:lnRef>
          <a:fillRef idx="0">
            <a:schemeClr val="accent1"/>
          </a:fillRef>
          <a:effectRef idx="0">
            <a:schemeClr val="accent1"/>
          </a:effectRef>
          <a:fontRef idx="minor">
            <a:schemeClr val="tx1"/>
          </a:fontRef>
        </p:style>
      </p:cxnSp>
      <p:sp>
        <p:nvSpPr>
          <p:cNvPr id="45" name="テキスト ボックス 44"/>
          <p:cNvSpPr txBox="1"/>
          <p:nvPr/>
        </p:nvSpPr>
        <p:spPr>
          <a:xfrm>
            <a:off x="287784" y="5507769"/>
            <a:ext cx="6180538" cy="707886"/>
          </a:xfrm>
          <a:prstGeom prst="rect">
            <a:avLst/>
          </a:prstGeom>
          <a:noFill/>
        </p:spPr>
        <p:txBody>
          <a:bodyPr wrap="none" rtlCol="0">
            <a:spAutoFit/>
          </a:bodyPr>
          <a:lstStyle/>
          <a:p>
            <a:r>
              <a:rPr lang="en-US" altLang="ja-JP" sz="2000" dirty="0" smtClean="0">
                <a:latin typeface="Arial" panose="020B0604020202020204" pitchFamily="34" charset="0"/>
                <a:cs typeface="Arial" panose="020B0604020202020204" pitchFamily="34" charset="0"/>
              </a:rPr>
              <a:t>Experimental Data Taken for </a:t>
            </a:r>
            <a:r>
              <a:rPr lang="en-US" altLang="ja-JP" sz="2000" baseline="30000" dirty="0" smtClean="0">
                <a:latin typeface="Arial" panose="020B0604020202020204" pitchFamily="34" charset="0"/>
                <a:cs typeface="Arial" panose="020B0604020202020204" pitchFamily="34" charset="0"/>
              </a:rPr>
              <a:t>18</a:t>
            </a:r>
            <a:r>
              <a:rPr lang="en-US" altLang="ja-JP" sz="2000" dirty="0" smtClean="0">
                <a:latin typeface="Arial" panose="020B0604020202020204" pitchFamily="34" charset="0"/>
                <a:cs typeface="Arial" panose="020B0604020202020204" pitchFamily="34" charset="0"/>
              </a:rPr>
              <a:t>O + </a:t>
            </a:r>
            <a:r>
              <a:rPr lang="en-US" altLang="ja-JP" sz="2000" baseline="30000" dirty="0" smtClean="0">
                <a:latin typeface="Arial" panose="020B0604020202020204" pitchFamily="34" charset="0"/>
                <a:cs typeface="Arial" panose="020B0604020202020204" pitchFamily="34" charset="0"/>
              </a:rPr>
              <a:t>238</a:t>
            </a:r>
            <a:r>
              <a:rPr lang="en-US" altLang="ja-JP" sz="2000" dirty="0" smtClean="0">
                <a:latin typeface="Arial" panose="020B0604020202020204" pitchFamily="34" charset="0"/>
                <a:cs typeface="Arial" panose="020B0604020202020204" pitchFamily="34" charset="0"/>
              </a:rPr>
              <a:t>U, </a:t>
            </a:r>
            <a:r>
              <a:rPr lang="en-US" altLang="ja-JP" sz="2000" baseline="30000" dirty="0" smtClean="0">
                <a:latin typeface="Arial" panose="020B0604020202020204" pitchFamily="34" charset="0"/>
                <a:cs typeface="Arial" panose="020B0604020202020204" pitchFamily="34" charset="0"/>
              </a:rPr>
              <a:t>232</a:t>
            </a:r>
            <a:r>
              <a:rPr lang="en-US" altLang="ja-JP" sz="2000" dirty="0" smtClean="0">
                <a:latin typeface="Arial" panose="020B0604020202020204" pitchFamily="34" charset="0"/>
                <a:cs typeface="Arial" panose="020B0604020202020204" pitchFamily="34" charset="0"/>
              </a:rPr>
              <a:t>Th, </a:t>
            </a:r>
            <a:r>
              <a:rPr lang="en-US" altLang="ja-JP" sz="2000" baseline="30000" dirty="0" smtClean="0">
                <a:latin typeface="Arial" panose="020B0604020202020204" pitchFamily="34" charset="0"/>
                <a:cs typeface="Arial" panose="020B0604020202020204" pitchFamily="34" charset="0"/>
              </a:rPr>
              <a:t>248</a:t>
            </a:r>
            <a:r>
              <a:rPr lang="en-US" altLang="ja-JP" sz="2000" dirty="0" smtClean="0">
                <a:latin typeface="Arial" panose="020B0604020202020204" pitchFamily="34" charset="0"/>
                <a:cs typeface="Arial" panose="020B0604020202020204" pitchFamily="34" charset="0"/>
              </a:rPr>
              <a:t>Cm</a:t>
            </a:r>
          </a:p>
          <a:p>
            <a:r>
              <a:rPr lang="en-US" altLang="ja-JP" sz="2000" dirty="0" smtClean="0">
                <a:latin typeface="Arial" panose="020B0604020202020204" pitchFamily="34" charset="0"/>
                <a:cs typeface="Arial" panose="020B0604020202020204" pitchFamily="34" charset="0"/>
              </a:rPr>
              <a:t>(under analysis)</a:t>
            </a:r>
          </a:p>
        </p:txBody>
      </p:sp>
      <p:sp>
        <p:nvSpPr>
          <p:cNvPr id="3" name="フッター プレースホルダー 2"/>
          <p:cNvSpPr>
            <a:spLocks noGrp="1"/>
          </p:cNvSpPr>
          <p:nvPr>
            <p:ph type="ftr" sz="quarter" idx="11"/>
          </p:nvPr>
        </p:nvSpPr>
        <p:spPr>
          <a:xfrm>
            <a:off x="3125788" y="6661869"/>
            <a:ext cx="2895600" cy="196131"/>
          </a:xfrm>
        </p:spPr>
        <p:txBody>
          <a:bodyPr/>
          <a:lstStyle/>
          <a:p>
            <a:r>
              <a:rPr kumimoji="1" lang="en-US" altLang="ja-JP" dirty="0" smtClean="0"/>
              <a:t>OECD/NEA WPEC 21-May-2015</a:t>
            </a:r>
            <a:endParaRPr kumimoji="1" lang="ja-JP" altLang="en-US" dirty="0"/>
          </a:p>
        </p:txBody>
      </p:sp>
      <p:sp>
        <p:nvSpPr>
          <p:cNvPr id="5" name="スライド番号プレースホルダー 4"/>
          <p:cNvSpPr>
            <a:spLocks noGrp="1"/>
          </p:cNvSpPr>
          <p:nvPr>
            <p:ph type="sldNum" sz="quarter" idx="12"/>
          </p:nvPr>
        </p:nvSpPr>
        <p:spPr/>
        <p:txBody>
          <a:bodyPr/>
          <a:lstStyle/>
          <a:p>
            <a:fld id="{4E79C504-9ED1-4FAF-B9CF-03884391F86F}" type="slidenum">
              <a:rPr kumimoji="1" lang="ja-JP" altLang="en-US" smtClean="0"/>
              <a:pPr/>
              <a:t>17</a:t>
            </a:fld>
            <a:endParaRPr kumimoji="1" lang="ja-JP" altLang="en-US"/>
          </a:p>
        </p:txBody>
      </p:sp>
    </p:spTree>
    <p:extLst>
      <p:ext uri="{BB962C8B-B14F-4D97-AF65-F5344CB8AC3E}">
        <p14:creationId xmlns:p14="http://schemas.microsoft.com/office/powerpoint/2010/main" val="6808216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グループ化 90"/>
          <p:cNvGrpSpPr/>
          <p:nvPr/>
        </p:nvGrpSpPr>
        <p:grpSpPr>
          <a:xfrm>
            <a:off x="5235783" y="1130865"/>
            <a:ext cx="3736864" cy="3012245"/>
            <a:chOff x="3429000" y="4556392"/>
            <a:chExt cx="2786082" cy="2357454"/>
          </a:xfrm>
        </p:grpSpPr>
        <p:pic>
          <p:nvPicPr>
            <p:cNvPr id="92" name="Picture 3" descr="G:\DCIM\100MSDCF\DSC01026.JPG"/>
            <p:cNvPicPr>
              <a:picLocks noChangeAspect="1" noChangeArrowheads="1"/>
            </p:cNvPicPr>
            <p:nvPr/>
          </p:nvPicPr>
          <p:blipFill>
            <a:blip r:embed="rId2" cstate="print"/>
            <a:srcRect l="26379" t="22382" r="27366" b="24060"/>
            <a:stretch>
              <a:fillRect/>
            </a:stretch>
          </p:blipFill>
          <p:spPr bwMode="auto">
            <a:xfrm>
              <a:off x="3500437" y="4556392"/>
              <a:ext cx="2714645" cy="2357454"/>
            </a:xfrm>
            <a:prstGeom prst="rect">
              <a:avLst/>
            </a:prstGeom>
            <a:noFill/>
          </p:spPr>
        </p:pic>
        <p:sp>
          <p:nvSpPr>
            <p:cNvPr id="93" name="テキスト ボックス 92"/>
            <p:cNvSpPr txBox="1"/>
            <p:nvPr/>
          </p:nvSpPr>
          <p:spPr>
            <a:xfrm>
              <a:off x="3489096" y="6289101"/>
              <a:ext cx="1276360" cy="337222"/>
            </a:xfrm>
            <a:prstGeom prst="rect">
              <a:avLst/>
            </a:prstGeom>
            <a:noFill/>
          </p:spPr>
          <p:txBody>
            <a:bodyPr wrap="square" rtlCol="0">
              <a:spAutoFit/>
            </a:bodyPr>
            <a:lstStyle/>
            <a:p>
              <a:r>
                <a:rPr kumimoji="1" lang="en-US" altLang="ja-JP" sz="2200" dirty="0" smtClean="0">
                  <a:solidFill>
                    <a:schemeClr val="bg1"/>
                  </a:solidFill>
                </a:rPr>
                <a:t>ΔE </a:t>
              </a:r>
              <a:r>
                <a:rPr lang="en-US" altLang="ja-JP" sz="2200" dirty="0" smtClean="0">
                  <a:solidFill>
                    <a:schemeClr val="bg1"/>
                  </a:solidFill>
                </a:rPr>
                <a:t>= </a:t>
              </a:r>
              <a:r>
                <a:rPr kumimoji="1" lang="en-US" altLang="ja-JP" sz="2200" dirty="0" smtClean="0">
                  <a:solidFill>
                    <a:schemeClr val="bg1"/>
                  </a:solidFill>
                </a:rPr>
                <a:t>75μm</a:t>
              </a:r>
              <a:endParaRPr kumimoji="1" lang="ja-JP" altLang="en-US" sz="2200" dirty="0">
                <a:solidFill>
                  <a:schemeClr val="bg1"/>
                </a:solidFill>
              </a:endParaRPr>
            </a:p>
          </p:txBody>
        </p:sp>
        <p:sp>
          <p:nvSpPr>
            <p:cNvPr id="94" name="テキスト ボックス 93"/>
            <p:cNvSpPr txBox="1"/>
            <p:nvPr/>
          </p:nvSpPr>
          <p:spPr>
            <a:xfrm>
              <a:off x="4972061" y="6518292"/>
              <a:ext cx="1243021" cy="337222"/>
            </a:xfrm>
            <a:prstGeom prst="rect">
              <a:avLst/>
            </a:prstGeom>
            <a:noFill/>
          </p:spPr>
          <p:txBody>
            <a:bodyPr wrap="square" rtlCol="0">
              <a:spAutoFit/>
            </a:bodyPr>
            <a:lstStyle/>
            <a:p>
              <a:r>
                <a:rPr kumimoji="1" lang="en-US" altLang="ja-JP" sz="2200" dirty="0" smtClean="0">
                  <a:solidFill>
                    <a:schemeClr val="bg1"/>
                  </a:solidFill>
                </a:rPr>
                <a:t>E</a:t>
              </a:r>
              <a:r>
                <a:rPr lang="en-US" altLang="ja-JP" sz="2200" dirty="0">
                  <a:solidFill>
                    <a:schemeClr val="bg1"/>
                  </a:solidFill>
                </a:rPr>
                <a:t> </a:t>
              </a:r>
              <a:r>
                <a:rPr lang="en-US" altLang="ja-JP" sz="2200" dirty="0" smtClean="0">
                  <a:solidFill>
                    <a:schemeClr val="bg1"/>
                  </a:solidFill>
                </a:rPr>
                <a:t>= </a:t>
              </a:r>
              <a:r>
                <a:rPr kumimoji="1" lang="en-US" altLang="ja-JP" sz="2200" dirty="0" smtClean="0">
                  <a:solidFill>
                    <a:schemeClr val="bg1"/>
                  </a:solidFill>
                </a:rPr>
                <a:t>300μm</a:t>
              </a:r>
            </a:p>
          </p:txBody>
        </p:sp>
        <p:sp>
          <p:nvSpPr>
            <p:cNvPr id="95" name="テキスト ボックス 94"/>
            <p:cNvSpPr txBox="1"/>
            <p:nvPr/>
          </p:nvSpPr>
          <p:spPr>
            <a:xfrm>
              <a:off x="3496144" y="4752550"/>
              <a:ext cx="880740" cy="337222"/>
            </a:xfrm>
            <a:prstGeom prst="rect">
              <a:avLst/>
            </a:prstGeom>
            <a:noFill/>
          </p:spPr>
          <p:txBody>
            <a:bodyPr wrap="square" rtlCol="0">
              <a:spAutoFit/>
            </a:bodyPr>
            <a:lstStyle/>
            <a:p>
              <a:r>
                <a:rPr lang="en-US" altLang="ja-JP" sz="2200" dirty="0" smtClean="0">
                  <a:solidFill>
                    <a:srgbClr val="25FF25"/>
                  </a:solidFill>
                </a:rPr>
                <a:t>Target</a:t>
              </a:r>
              <a:endParaRPr kumimoji="1" lang="ja-JP" altLang="en-US" sz="2200" dirty="0">
                <a:solidFill>
                  <a:srgbClr val="25FF25"/>
                </a:solidFill>
              </a:endParaRPr>
            </a:p>
          </p:txBody>
        </p:sp>
        <p:cxnSp>
          <p:nvCxnSpPr>
            <p:cNvPr id="96" name="直線コネクタ 95"/>
            <p:cNvCxnSpPr/>
            <p:nvPr/>
          </p:nvCxnSpPr>
          <p:spPr>
            <a:xfrm flipV="1">
              <a:off x="4090014" y="6010607"/>
              <a:ext cx="381870" cy="303620"/>
            </a:xfrm>
            <a:prstGeom prst="line">
              <a:avLst/>
            </a:prstGeom>
            <a:ln w="19050">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7" name="直線コネクタ 96"/>
            <p:cNvCxnSpPr/>
            <p:nvPr/>
          </p:nvCxnSpPr>
          <p:spPr>
            <a:xfrm flipH="1" flipV="1">
              <a:off x="5090148" y="5884850"/>
              <a:ext cx="332592" cy="675777"/>
            </a:xfrm>
            <a:prstGeom prst="line">
              <a:avLst/>
            </a:prstGeom>
            <a:ln w="19050">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p:nvPr/>
          </p:nvCxnSpPr>
          <p:spPr>
            <a:xfrm rot="16200000" flipV="1">
              <a:off x="3786190" y="5199334"/>
              <a:ext cx="500066" cy="357190"/>
            </a:xfrm>
            <a:prstGeom prst="line">
              <a:avLst/>
            </a:prstGeom>
            <a:ln w="19050">
              <a:solidFill>
                <a:srgbClr val="25FF25"/>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9" name="直線コネクタ 98"/>
            <p:cNvCxnSpPr/>
            <p:nvPr/>
          </p:nvCxnSpPr>
          <p:spPr>
            <a:xfrm flipV="1">
              <a:off x="3571876" y="5670825"/>
              <a:ext cx="642942" cy="9524"/>
            </a:xfrm>
            <a:prstGeom prst="line">
              <a:avLst/>
            </a:prstGeom>
            <a:ln w="19050">
              <a:solidFill>
                <a:srgbClr val="00FF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0" name="直線コネクタ 99"/>
            <p:cNvCxnSpPr/>
            <p:nvPr/>
          </p:nvCxnSpPr>
          <p:spPr>
            <a:xfrm>
              <a:off x="4376744" y="5670825"/>
              <a:ext cx="428628" cy="1588"/>
            </a:xfrm>
            <a:prstGeom prst="line">
              <a:avLst/>
            </a:prstGeom>
            <a:ln w="1905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p:cNvCxnSpPr/>
            <p:nvPr/>
          </p:nvCxnSpPr>
          <p:spPr>
            <a:xfrm flipV="1">
              <a:off x="4972061" y="5666062"/>
              <a:ext cx="642942" cy="9524"/>
            </a:xfrm>
            <a:prstGeom prst="line">
              <a:avLst/>
            </a:prstGeom>
            <a:ln w="19050">
              <a:solidFill>
                <a:srgbClr val="00FFFF"/>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2" name="テキスト ボックス 101"/>
            <p:cNvSpPr txBox="1"/>
            <p:nvPr/>
          </p:nvSpPr>
          <p:spPr>
            <a:xfrm>
              <a:off x="3429000" y="5299660"/>
              <a:ext cx="642942" cy="409484"/>
            </a:xfrm>
            <a:prstGeom prst="rect">
              <a:avLst/>
            </a:prstGeom>
            <a:noFill/>
          </p:spPr>
          <p:txBody>
            <a:bodyPr wrap="square" rtlCol="0">
              <a:spAutoFit/>
            </a:bodyPr>
            <a:lstStyle/>
            <a:p>
              <a:r>
                <a:rPr lang="en-US" altLang="ja-JP" sz="2800" baseline="30000" dirty="0" smtClean="0">
                  <a:solidFill>
                    <a:srgbClr val="00FFFF"/>
                  </a:solidFill>
                  <a:latin typeface="Arial" pitchFamily="34" charset="0"/>
                  <a:cs typeface="Arial" pitchFamily="34" charset="0"/>
                </a:rPr>
                <a:t>18</a:t>
              </a:r>
              <a:r>
                <a:rPr kumimoji="1" lang="en-US" altLang="ja-JP" sz="2800" dirty="0" smtClean="0">
                  <a:solidFill>
                    <a:srgbClr val="00FFFF"/>
                  </a:solidFill>
                  <a:latin typeface="Arial" pitchFamily="34" charset="0"/>
                  <a:cs typeface="Arial" pitchFamily="34" charset="0"/>
                </a:rPr>
                <a:t>O</a:t>
              </a:r>
              <a:endParaRPr kumimoji="1" lang="ja-JP" altLang="en-US" sz="2800" dirty="0">
                <a:solidFill>
                  <a:srgbClr val="00FFFF"/>
                </a:solidFill>
                <a:latin typeface="Arial" pitchFamily="34" charset="0"/>
                <a:cs typeface="Arial" pitchFamily="34" charset="0"/>
              </a:endParaRPr>
            </a:p>
          </p:txBody>
        </p:sp>
      </p:grpSp>
      <p:pic>
        <p:nvPicPr>
          <p:cNvPr id="105" name="Picture 4" descr="D:\document\JST_特別会計事業\H21_H22事業書類\【写真】JST開発\DSC00848.JPG"/>
          <p:cNvPicPr>
            <a:picLocks noChangeAspect="1" noChangeArrowheads="1"/>
          </p:cNvPicPr>
          <p:nvPr/>
        </p:nvPicPr>
        <p:blipFill>
          <a:blip r:embed="rId3" cstate="print"/>
          <a:srcRect/>
          <a:stretch>
            <a:fillRect/>
          </a:stretch>
        </p:blipFill>
        <p:spPr bwMode="auto">
          <a:xfrm>
            <a:off x="5470103" y="4218651"/>
            <a:ext cx="3404218" cy="2553165"/>
          </a:xfrm>
          <a:prstGeom prst="rect">
            <a:avLst/>
          </a:prstGeom>
          <a:noFill/>
        </p:spPr>
      </p:pic>
      <p:cxnSp>
        <p:nvCxnSpPr>
          <p:cNvPr id="107" name="直線コネクタ 106"/>
          <p:cNvCxnSpPr/>
          <p:nvPr/>
        </p:nvCxnSpPr>
        <p:spPr>
          <a:xfrm>
            <a:off x="6172353" y="3734173"/>
            <a:ext cx="606225" cy="1115072"/>
          </a:xfrm>
          <a:prstGeom prst="line">
            <a:avLst/>
          </a:prstGeom>
          <a:ln w="19050">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6173" name="Text Box 36"/>
          <p:cNvSpPr txBox="1">
            <a:spLocks noChangeArrowheads="1"/>
          </p:cNvSpPr>
          <p:nvPr/>
        </p:nvSpPr>
        <p:spPr bwMode="auto">
          <a:xfrm>
            <a:off x="1610344" y="4034033"/>
            <a:ext cx="865943" cy="584775"/>
          </a:xfrm>
          <a:prstGeom prst="rect">
            <a:avLst/>
          </a:prstGeom>
          <a:noFill/>
          <a:ln w="9525">
            <a:noFill/>
            <a:miter lim="800000"/>
            <a:headEnd/>
            <a:tailEnd/>
          </a:ln>
        </p:spPr>
        <p:txBody>
          <a:bodyPr wrap="none">
            <a:spAutoFit/>
          </a:bodyPr>
          <a:lstStyle/>
          <a:p>
            <a:r>
              <a:rPr lang="en-US" altLang="ja-JP" sz="3200" baseline="30000" dirty="0" smtClean="0">
                <a:solidFill>
                  <a:srgbClr val="00B050"/>
                </a:solidFill>
              </a:rPr>
              <a:t>238</a:t>
            </a:r>
            <a:r>
              <a:rPr lang="en-US" altLang="ja-JP" sz="3200" dirty="0" smtClean="0">
                <a:solidFill>
                  <a:srgbClr val="00B050"/>
                </a:solidFill>
              </a:rPr>
              <a:t>U</a:t>
            </a:r>
            <a:endParaRPr lang="en-US" altLang="ja-JP" sz="3200" dirty="0">
              <a:solidFill>
                <a:srgbClr val="00B050"/>
              </a:solidFill>
            </a:endParaRPr>
          </a:p>
        </p:txBody>
      </p:sp>
      <p:sp>
        <p:nvSpPr>
          <p:cNvPr id="6177" name="Rectangle 29"/>
          <p:cNvSpPr>
            <a:spLocks noChangeArrowheads="1"/>
          </p:cNvSpPr>
          <p:nvPr/>
        </p:nvSpPr>
        <p:spPr bwMode="auto">
          <a:xfrm>
            <a:off x="3630945" y="3203348"/>
            <a:ext cx="241294" cy="609177"/>
          </a:xfrm>
          <a:prstGeom prst="rect">
            <a:avLst/>
          </a:prstGeom>
          <a:solidFill>
            <a:srgbClr val="FF9900"/>
          </a:solidFill>
          <a:ln w="15875">
            <a:solidFill>
              <a:srgbClr val="800000"/>
            </a:solidFill>
            <a:miter lim="800000"/>
            <a:headEnd/>
            <a:tailEnd/>
          </a:ln>
        </p:spPr>
        <p:txBody>
          <a:bodyPr wrap="none" anchor="ctr"/>
          <a:lstStyle/>
          <a:p>
            <a:endParaRPr lang="ja-JP" altLang="en-US" dirty="0"/>
          </a:p>
        </p:txBody>
      </p:sp>
      <p:sp>
        <p:nvSpPr>
          <p:cNvPr id="6178" name="Rectangle 29"/>
          <p:cNvSpPr>
            <a:spLocks noChangeArrowheads="1"/>
          </p:cNvSpPr>
          <p:nvPr/>
        </p:nvSpPr>
        <p:spPr bwMode="auto">
          <a:xfrm>
            <a:off x="3630945" y="4218651"/>
            <a:ext cx="241294" cy="609177"/>
          </a:xfrm>
          <a:prstGeom prst="rect">
            <a:avLst/>
          </a:prstGeom>
          <a:solidFill>
            <a:srgbClr val="FF9900"/>
          </a:solidFill>
          <a:ln w="15875">
            <a:solidFill>
              <a:srgbClr val="800000"/>
            </a:solidFill>
            <a:miter lim="800000"/>
            <a:headEnd/>
            <a:tailEnd/>
          </a:ln>
        </p:spPr>
        <p:txBody>
          <a:bodyPr wrap="none" anchor="ctr"/>
          <a:lstStyle/>
          <a:p>
            <a:endParaRPr lang="ja-JP" altLang="en-US" dirty="0"/>
          </a:p>
        </p:txBody>
      </p:sp>
      <p:sp>
        <p:nvSpPr>
          <p:cNvPr id="6179" name="Rectangle 29"/>
          <p:cNvSpPr>
            <a:spLocks noChangeArrowheads="1"/>
          </p:cNvSpPr>
          <p:nvPr/>
        </p:nvSpPr>
        <p:spPr bwMode="auto">
          <a:xfrm rot="14089471" flipH="1">
            <a:off x="3149979" y="3498266"/>
            <a:ext cx="462568" cy="105267"/>
          </a:xfrm>
          <a:prstGeom prst="rect">
            <a:avLst/>
          </a:prstGeom>
          <a:solidFill>
            <a:srgbClr val="FF9900"/>
          </a:solidFill>
          <a:ln w="15875">
            <a:solidFill>
              <a:srgbClr val="800000"/>
            </a:solidFill>
            <a:miter lim="800000"/>
            <a:headEnd/>
            <a:tailEnd/>
          </a:ln>
        </p:spPr>
        <p:txBody>
          <a:bodyPr wrap="none" anchor="ctr"/>
          <a:lstStyle/>
          <a:p>
            <a:endParaRPr lang="ja-JP" altLang="en-US" dirty="0"/>
          </a:p>
        </p:txBody>
      </p:sp>
      <p:sp>
        <p:nvSpPr>
          <p:cNvPr id="6180" name="Rectangle 29"/>
          <p:cNvSpPr>
            <a:spLocks noChangeArrowheads="1"/>
          </p:cNvSpPr>
          <p:nvPr/>
        </p:nvSpPr>
        <p:spPr bwMode="auto">
          <a:xfrm rot="18243809" flipH="1">
            <a:off x="3177785" y="4379439"/>
            <a:ext cx="462568" cy="105267"/>
          </a:xfrm>
          <a:prstGeom prst="rect">
            <a:avLst/>
          </a:prstGeom>
          <a:solidFill>
            <a:srgbClr val="FF9900"/>
          </a:solidFill>
          <a:ln w="15875">
            <a:solidFill>
              <a:srgbClr val="800000"/>
            </a:solidFill>
            <a:miter lim="800000"/>
            <a:headEnd/>
            <a:tailEnd/>
          </a:ln>
        </p:spPr>
        <p:txBody>
          <a:bodyPr wrap="none" anchor="ctr"/>
          <a:lstStyle/>
          <a:p>
            <a:endParaRPr lang="ja-JP" altLang="en-US" dirty="0"/>
          </a:p>
        </p:txBody>
      </p:sp>
      <p:cxnSp>
        <p:nvCxnSpPr>
          <p:cNvPr id="36" name="直線矢印コネクタ 35"/>
          <p:cNvCxnSpPr>
            <a:stCxn id="6184" idx="3"/>
          </p:cNvCxnSpPr>
          <p:nvPr/>
        </p:nvCxnSpPr>
        <p:spPr bwMode="auto">
          <a:xfrm>
            <a:off x="2552134" y="3986917"/>
            <a:ext cx="1292242" cy="646367"/>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6184" name="Rectangle 37"/>
          <p:cNvSpPr>
            <a:spLocks noChangeArrowheads="1"/>
          </p:cNvSpPr>
          <p:nvPr/>
        </p:nvSpPr>
        <p:spPr bwMode="auto">
          <a:xfrm>
            <a:off x="2494314" y="3664757"/>
            <a:ext cx="57820" cy="644320"/>
          </a:xfrm>
          <a:prstGeom prst="rect">
            <a:avLst/>
          </a:prstGeom>
          <a:solidFill>
            <a:srgbClr val="33CC33"/>
          </a:solidFill>
          <a:ln w="9525">
            <a:solidFill>
              <a:schemeClr val="tx1"/>
            </a:solidFill>
            <a:miter lim="800000"/>
            <a:headEnd/>
            <a:tailEnd/>
          </a:ln>
        </p:spPr>
        <p:txBody>
          <a:bodyPr wrap="none" anchor="ctr"/>
          <a:lstStyle/>
          <a:p>
            <a:endParaRPr lang="ja-JP" altLang="en-US" dirty="0">
              <a:solidFill>
                <a:srgbClr val="33CC33"/>
              </a:solidFill>
            </a:endParaRPr>
          </a:p>
        </p:txBody>
      </p:sp>
      <p:cxnSp>
        <p:nvCxnSpPr>
          <p:cNvPr id="41" name="直線矢印コネクタ 40"/>
          <p:cNvCxnSpPr/>
          <p:nvPr/>
        </p:nvCxnSpPr>
        <p:spPr bwMode="auto">
          <a:xfrm>
            <a:off x="696993" y="4011428"/>
            <a:ext cx="1797321" cy="0"/>
          </a:xfrm>
          <a:prstGeom prst="straightConnector1">
            <a:avLst/>
          </a:prstGeom>
          <a:ln w="38100">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bwMode="auto">
          <a:xfrm>
            <a:off x="2661545" y="4028078"/>
            <a:ext cx="1523366" cy="1465"/>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73" name="円弧 72"/>
          <p:cNvSpPr/>
          <p:nvPr/>
        </p:nvSpPr>
        <p:spPr>
          <a:xfrm>
            <a:off x="1548261" y="3356548"/>
            <a:ext cx="1608125" cy="1354970"/>
          </a:xfrm>
          <a:prstGeom prst="arc">
            <a:avLst>
              <a:gd name="adj1" fmla="val 21558339"/>
              <a:gd name="adj2" fmla="val 953407"/>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nvGrpSpPr>
          <p:cNvPr id="2" name="Group 5"/>
          <p:cNvGrpSpPr>
            <a:grpSpLocks/>
          </p:cNvGrpSpPr>
          <p:nvPr/>
        </p:nvGrpSpPr>
        <p:grpSpPr bwMode="auto">
          <a:xfrm rot="18900000">
            <a:off x="-76212" y="2159876"/>
            <a:ext cx="2858695" cy="753290"/>
            <a:chOff x="1296" y="864"/>
            <a:chExt cx="2112" cy="624"/>
          </a:xfrm>
        </p:grpSpPr>
        <p:sp>
          <p:nvSpPr>
            <p:cNvPr id="6200" name="Rectangle 6"/>
            <p:cNvSpPr>
              <a:spLocks noChangeArrowheads="1"/>
            </p:cNvSpPr>
            <p:nvPr/>
          </p:nvSpPr>
          <p:spPr bwMode="auto">
            <a:xfrm>
              <a:off x="1392" y="912"/>
              <a:ext cx="1968" cy="528"/>
            </a:xfrm>
            <a:prstGeom prst="rect">
              <a:avLst/>
            </a:prstGeom>
            <a:solidFill>
              <a:srgbClr val="FFFF99"/>
            </a:solidFill>
            <a:ln w="9525">
              <a:noFill/>
              <a:miter lim="800000"/>
              <a:headEnd/>
              <a:tailEnd/>
            </a:ln>
          </p:spPr>
          <p:txBody>
            <a:bodyPr wrap="none" anchor="ctr"/>
            <a:lstStyle/>
            <a:p>
              <a:endParaRPr lang="ja-JP" altLang="en-US"/>
            </a:p>
          </p:txBody>
        </p:sp>
        <p:sp>
          <p:nvSpPr>
            <p:cNvPr id="57" name="Line 7"/>
            <p:cNvSpPr>
              <a:spLocks noChangeShapeType="1"/>
            </p:cNvSpPr>
            <p:nvPr/>
          </p:nvSpPr>
          <p:spPr bwMode="auto">
            <a:xfrm>
              <a:off x="1536" y="1200"/>
              <a:ext cx="1631" cy="0"/>
            </a:xfrm>
            <a:prstGeom prst="line">
              <a:avLst/>
            </a:prstGeom>
            <a:noFill/>
            <a:ln w="38100">
              <a:solidFill>
                <a:schemeClr val="tx1">
                  <a:lumMod val="50000"/>
                  <a:lumOff val="50000"/>
                </a:schemeClr>
              </a:solidFill>
              <a:round/>
              <a:headEnd/>
              <a:tailEnd/>
            </a:ln>
          </p:spPr>
          <p:txBody>
            <a:bodyPr/>
            <a:lstStyle/>
            <a:p>
              <a:pPr>
                <a:defRPr/>
              </a:pPr>
              <a:endParaRPr lang="ja-JP" altLang="en-US"/>
            </a:p>
          </p:txBody>
        </p:sp>
        <p:sp>
          <p:nvSpPr>
            <p:cNvPr id="58" name="Line 8"/>
            <p:cNvSpPr>
              <a:spLocks noChangeShapeType="1"/>
            </p:cNvSpPr>
            <p:nvPr/>
          </p:nvSpPr>
          <p:spPr bwMode="auto">
            <a:xfrm>
              <a:off x="1536" y="1296"/>
              <a:ext cx="1631" cy="0"/>
            </a:xfrm>
            <a:prstGeom prst="line">
              <a:avLst/>
            </a:prstGeom>
            <a:noFill/>
            <a:ln w="38100">
              <a:solidFill>
                <a:schemeClr val="tx1">
                  <a:lumMod val="50000"/>
                  <a:lumOff val="50000"/>
                </a:schemeClr>
              </a:solidFill>
              <a:prstDash val="sysDot"/>
              <a:round/>
              <a:headEnd/>
              <a:tailEnd/>
            </a:ln>
          </p:spPr>
          <p:txBody>
            <a:bodyPr/>
            <a:lstStyle/>
            <a:p>
              <a:pPr>
                <a:defRPr/>
              </a:pPr>
              <a:endParaRPr lang="ja-JP" altLang="en-US"/>
            </a:p>
          </p:txBody>
        </p:sp>
        <p:sp>
          <p:nvSpPr>
            <p:cNvPr id="59" name="Line 9"/>
            <p:cNvSpPr>
              <a:spLocks noChangeShapeType="1"/>
            </p:cNvSpPr>
            <p:nvPr/>
          </p:nvSpPr>
          <p:spPr bwMode="auto">
            <a:xfrm>
              <a:off x="1536" y="1104"/>
              <a:ext cx="1631" cy="0"/>
            </a:xfrm>
            <a:prstGeom prst="line">
              <a:avLst/>
            </a:prstGeom>
            <a:noFill/>
            <a:ln w="38100">
              <a:solidFill>
                <a:schemeClr val="tx1">
                  <a:lumMod val="50000"/>
                  <a:lumOff val="50000"/>
                </a:schemeClr>
              </a:solidFill>
              <a:prstDash val="sysDot"/>
              <a:round/>
              <a:headEnd/>
              <a:tailEnd/>
            </a:ln>
          </p:spPr>
          <p:txBody>
            <a:bodyPr/>
            <a:lstStyle/>
            <a:p>
              <a:pPr>
                <a:defRPr/>
              </a:pPr>
              <a:endParaRPr lang="ja-JP" altLang="en-US"/>
            </a:p>
          </p:txBody>
        </p:sp>
        <p:sp>
          <p:nvSpPr>
            <p:cNvPr id="6204" name="Rectangle 10"/>
            <p:cNvSpPr>
              <a:spLocks noChangeArrowheads="1"/>
            </p:cNvSpPr>
            <p:nvPr/>
          </p:nvSpPr>
          <p:spPr bwMode="auto">
            <a:xfrm>
              <a:off x="1296" y="864"/>
              <a:ext cx="96" cy="576"/>
            </a:xfrm>
            <a:prstGeom prst="rect">
              <a:avLst/>
            </a:prstGeom>
            <a:solidFill>
              <a:srgbClr val="808080"/>
            </a:solidFill>
            <a:ln w="9525">
              <a:solidFill>
                <a:srgbClr val="808080"/>
              </a:solidFill>
              <a:miter lim="800000"/>
              <a:headEnd/>
              <a:tailEnd/>
            </a:ln>
          </p:spPr>
          <p:txBody>
            <a:bodyPr wrap="none" anchor="ctr"/>
            <a:lstStyle/>
            <a:p>
              <a:endParaRPr lang="ja-JP" altLang="en-US"/>
            </a:p>
          </p:txBody>
        </p:sp>
        <p:sp>
          <p:nvSpPr>
            <p:cNvPr id="6205" name="Rectangle 11"/>
            <p:cNvSpPr>
              <a:spLocks noChangeArrowheads="1"/>
            </p:cNvSpPr>
            <p:nvPr/>
          </p:nvSpPr>
          <p:spPr bwMode="auto">
            <a:xfrm>
              <a:off x="3312" y="864"/>
              <a:ext cx="96" cy="576"/>
            </a:xfrm>
            <a:prstGeom prst="rect">
              <a:avLst/>
            </a:prstGeom>
            <a:solidFill>
              <a:srgbClr val="808080"/>
            </a:solidFill>
            <a:ln w="9525">
              <a:solidFill>
                <a:srgbClr val="808080"/>
              </a:solidFill>
              <a:miter lim="800000"/>
              <a:headEnd/>
              <a:tailEnd/>
            </a:ln>
          </p:spPr>
          <p:txBody>
            <a:bodyPr wrap="none" anchor="ctr"/>
            <a:lstStyle/>
            <a:p>
              <a:endParaRPr lang="ja-JP" altLang="en-US"/>
            </a:p>
          </p:txBody>
        </p:sp>
        <p:sp>
          <p:nvSpPr>
            <p:cNvPr id="6206" name="Rectangle 12"/>
            <p:cNvSpPr>
              <a:spLocks noChangeArrowheads="1"/>
            </p:cNvSpPr>
            <p:nvPr/>
          </p:nvSpPr>
          <p:spPr bwMode="auto">
            <a:xfrm>
              <a:off x="1344" y="864"/>
              <a:ext cx="1968" cy="96"/>
            </a:xfrm>
            <a:prstGeom prst="rect">
              <a:avLst/>
            </a:prstGeom>
            <a:solidFill>
              <a:srgbClr val="808080"/>
            </a:solidFill>
            <a:ln w="9525">
              <a:solidFill>
                <a:srgbClr val="808080"/>
              </a:solidFill>
              <a:miter lim="800000"/>
              <a:headEnd/>
              <a:tailEnd/>
            </a:ln>
          </p:spPr>
          <p:txBody>
            <a:bodyPr wrap="none" anchor="ctr"/>
            <a:lstStyle/>
            <a:p>
              <a:endParaRPr lang="ja-JP" altLang="en-US"/>
            </a:p>
          </p:txBody>
        </p:sp>
        <p:sp>
          <p:nvSpPr>
            <p:cNvPr id="6207" name="Rectangle 13"/>
            <p:cNvSpPr>
              <a:spLocks noChangeArrowheads="1"/>
            </p:cNvSpPr>
            <p:nvPr/>
          </p:nvSpPr>
          <p:spPr bwMode="auto">
            <a:xfrm>
              <a:off x="1296" y="1392"/>
              <a:ext cx="240" cy="96"/>
            </a:xfrm>
            <a:prstGeom prst="rect">
              <a:avLst/>
            </a:prstGeom>
            <a:solidFill>
              <a:srgbClr val="808080"/>
            </a:solidFill>
            <a:ln w="9525">
              <a:solidFill>
                <a:srgbClr val="808080"/>
              </a:solidFill>
              <a:miter lim="800000"/>
              <a:headEnd/>
              <a:tailEnd/>
            </a:ln>
          </p:spPr>
          <p:txBody>
            <a:bodyPr wrap="none" anchor="ctr"/>
            <a:lstStyle/>
            <a:p>
              <a:endParaRPr lang="ja-JP" altLang="en-US"/>
            </a:p>
          </p:txBody>
        </p:sp>
        <p:sp>
          <p:nvSpPr>
            <p:cNvPr id="6208" name="Rectangle 14"/>
            <p:cNvSpPr>
              <a:spLocks noChangeArrowheads="1"/>
            </p:cNvSpPr>
            <p:nvPr/>
          </p:nvSpPr>
          <p:spPr bwMode="auto">
            <a:xfrm>
              <a:off x="3168" y="1392"/>
              <a:ext cx="240" cy="96"/>
            </a:xfrm>
            <a:prstGeom prst="rect">
              <a:avLst/>
            </a:prstGeom>
            <a:solidFill>
              <a:srgbClr val="808080"/>
            </a:solidFill>
            <a:ln w="9525">
              <a:solidFill>
                <a:srgbClr val="808080"/>
              </a:solidFill>
              <a:miter lim="800000"/>
              <a:headEnd/>
              <a:tailEnd/>
            </a:ln>
          </p:spPr>
          <p:txBody>
            <a:bodyPr wrap="none" anchor="ctr"/>
            <a:lstStyle/>
            <a:p>
              <a:endParaRPr lang="ja-JP" altLang="en-US"/>
            </a:p>
          </p:txBody>
        </p:sp>
        <p:sp>
          <p:nvSpPr>
            <p:cNvPr id="6209" name="Line 15"/>
            <p:cNvSpPr>
              <a:spLocks noChangeShapeType="1"/>
            </p:cNvSpPr>
            <p:nvPr/>
          </p:nvSpPr>
          <p:spPr bwMode="auto">
            <a:xfrm>
              <a:off x="1536" y="1440"/>
              <a:ext cx="1632" cy="0"/>
            </a:xfrm>
            <a:prstGeom prst="line">
              <a:avLst/>
            </a:prstGeom>
            <a:noFill/>
            <a:ln w="31750">
              <a:solidFill>
                <a:srgbClr val="808080"/>
              </a:solidFill>
              <a:round/>
              <a:headEnd/>
              <a:tailEnd/>
            </a:ln>
          </p:spPr>
          <p:txBody>
            <a:bodyPr/>
            <a:lstStyle/>
            <a:p>
              <a:endParaRPr lang="ja-JP" altLang="en-US"/>
            </a:p>
          </p:txBody>
        </p:sp>
      </p:grpSp>
      <p:grpSp>
        <p:nvGrpSpPr>
          <p:cNvPr id="3" name="Group 16"/>
          <p:cNvGrpSpPr>
            <a:grpSpLocks/>
          </p:cNvGrpSpPr>
          <p:nvPr/>
        </p:nvGrpSpPr>
        <p:grpSpPr bwMode="auto">
          <a:xfrm rot="2700000">
            <a:off x="-63374" y="5129425"/>
            <a:ext cx="2858695" cy="740070"/>
            <a:chOff x="1248" y="2352"/>
            <a:chExt cx="2112" cy="624"/>
          </a:xfrm>
        </p:grpSpPr>
        <p:sp>
          <p:nvSpPr>
            <p:cNvPr id="6190" name="Rectangle 17"/>
            <p:cNvSpPr>
              <a:spLocks noChangeArrowheads="1"/>
            </p:cNvSpPr>
            <p:nvPr/>
          </p:nvSpPr>
          <p:spPr bwMode="auto">
            <a:xfrm>
              <a:off x="1344" y="2400"/>
              <a:ext cx="1968" cy="528"/>
            </a:xfrm>
            <a:prstGeom prst="rect">
              <a:avLst/>
            </a:prstGeom>
            <a:solidFill>
              <a:srgbClr val="FFFF99"/>
            </a:solidFill>
            <a:ln w="9525">
              <a:noFill/>
              <a:miter lim="800000"/>
              <a:headEnd/>
              <a:tailEnd/>
            </a:ln>
          </p:spPr>
          <p:txBody>
            <a:bodyPr wrap="none" anchor="ctr"/>
            <a:lstStyle/>
            <a:p>
              <a:endParaRPr lang="ja-JP" altLang="en-US"/>
            </a:p>
          </p:txBody>
        </p:sp>
        <p:sp>
          <p:nvSpPr>
            <p:cNvPr id="47" name="Line 18"/>
            <p:cNvSpPr>
              <a:spLocks noChangeShapeType="1"/>
            </p:cNvSpPr>
            <p:nvPr/>
          </p:nvSpPr>
          <p:spPr bwMode="auto">
            <a:xfrm>
              <a:off x="1489" y="2640"/>
              <a:ext cx="1631" cy="0"/>
            </a:xfrm>
            <a:prstGeom prst="line">
              <a:avLst/>
            </a:prstGeom>
            <a:noFill/>
            <a:ln w="38100">
              <a:solidFill>
                <a:schemeClr val="tx1">
                  <a:lumMod val="50000"/>
                  <a:lumOff val="50000"/>
                </a:schemeClr>
              </a:solidFill>
              <a:round/>
              <a:headEnd/>
              <a:tailEnd/>
            </a:ln>
          </p:spPr>
          <p:txBody>
            <a:bodyPr/>
            <a:lstStyle/>
            <a:p>
              <a:pPr>
                <a:defRPr/>
              </a:pPr>
              <a:endParaRPr lang="ja-JP" altLang="en-US"/>
            </a:p>
          </p:txBody>
        </p:sp>
        <p:sp>
          <p:nvSpPr>
            <p:cNvPr id="48" name="Line 19"/>
            <p:cNvSpPr>
              <a:spLocks noChangeShapeType="1"/>
            </p:cNvSpPr>
            <p:nvPr/>
          </p:nvSpPr>
          <p:spPr bwMode="auto">
            <a:xfrm>
              <a:off x="1489" y="2737"/>
              <a:ext cx="1631" cy="0"/>
            </a:xfrm>
            <a:prstGeom prst="line">
              <a:avLst/>
            </a:prstGeom>
            <a:noFill/>
            <a:ln w="38100">
              <a:solidFill>
                <a:schemeClr val="tx1">
                  <a:lumMod val="50000"/>
                  <a:lumOff val="50000"/>
                </a:schemeClr>
              </a:solidFill>
              <a:prstDash val="sysDot"/>
              <a:round/>
              <a:headEnd/>
              <a:tailEnd/>
            </a:ln>
          </p:spPr>
          <p:txBody>
            <a:bodyPr/>
            <a:lstStyle/>
            <a:p>
              <a:pPr>
                <a:defRPr/>
              </a:pPr>
              <a:endParaRPr lang="ja-JP" altLang="en-US"/>
            </a:p>
          </p:txBody>
        </p:sp>
        <p:sp>
          <p:nvSpPr>
            <p:cNvPr id="49" name="Line 20"/>
            <p:cNvSpPr>
              <a:spLocks noChangeShapeType="1"/>
            </p:cNvSpPr>
            <p:nvPr/>
          </p:nvSpPr>
          <p:spPr bwMode="auto">
            <a:xfrm>
              <a:off x="1489" y="2544"/>
              <a:ext cx="1631" cy="0"/>
            </a:xfrm>
            <a:prstGeom prst="line">
              <a:avLst/>
            </a:prstGeom>
            <a:noFill/>
            <a:ln w="38100">
              <a:solidFill>
                <a:schemeClr val="tx1">
                  <a:lumMod val="50000"/>
                  <a:lumOff val="50000"/>
                </a:schemeClr>
              </a:solidFill>
              <a:prstDash val="sysDot"/>
              <a:round/>
              <a:headEnd/>
              <a:tailEnd/>
            </a:ln>
          </p:spPr>
          <p:txBody>
            <a:bodyPr/>
            <a:lstStyle/>
            <a:p>
              <a:pPr>
                <a:defRPr/>
              </a:pPr>
              <a:endParaRPr lang="ja-JP" altLang="en-US"/>
            </a:p>
          </p:txBody>
        </p:sp>
        <p:sp>
          <p:nvSpPr>
            <p:cNvPr id="6194" name="Rectangle 21"/>
            <p:cNvSpPr>
              <a:spLocks noChangeArrowheads="1"/>
            </p:cNvSpPr>
            <p:nvPr/>
          </p:nvSpPr>
          <p:spPr bwMode="auto">
            <a:xfrm>
              <a:off x="1248" y="2400"/>
              <a:ext cx="96" cy="576"/>
            </a:xfrm>
            <a:prstGeom prst="rect">
              <a:avLst/>
            </a:prstGeom>
            <a:solidFill>
              <a:srgbClr val="808080"/>
            </a:solidFill>
            <a:ln w="9525">
              <a:solidFill>
                <a:srgbClr val="808080"/>
              </a:solidFill>
              <a:miter lim="800000"/>
              <a:headEnd/>
              <a:tailEnd/>
            </a:ln>
          </p:spPr>
          <p:txBody>
            <a:bodyPr wrap="none" anchor="ctr"/>
            <a:lstStyle/>
            <a:p>
              <a:endParaRPr lang="ja-JP" altLang="en-US"/>
            </a:p>
          </p:txBody>
        </p:sp>
        <p:sp>
          <p:nvSpPr>
            <p:cNvPr id="6195" name="Rectangle 22"/>
            <p:cNvSpPr>
              <a:spLocks noChangeArrowheads="1"/>
            </p:cNvSpPr>
            <p:nvPr/>
          </p:nvSpPr>
          <p:spPr bwMode="auto">
            <a:xfrm>
              <a:off x="3264" y="2400"/>
              <a:ext cx="96" cy="576"/>
            </a:xfrm>
            <a:prstGeom prst="rect">
              <a:avLst/>
            </a:prstGeom>
            <a:solidFill>
              <a:srgbClr val="808080"/>
            </a:solidFill>
            <a:ln w="9525">
              <a:solidFill>
                <a:srgbClr val="808080"/>
              </a:solidFill>
              <a:miter lim="800000"/>
              <a:headEnd/>
              <a:tailEnd/>
            </a:ln>
          </p:spPr>
          <p:txBody>
            <a:bodyPr wrap="none" anchor="ctr"/>
            <a:lstStyle/>
            <a:p>
              <a:endParaRPr lang="ja-JP" altLang="en-US"/>
            </a:p>
          </p:txBody>
        </p:sp>
        <p:sp>
          <p:nvSpPr>
            <p:cNvPr id="6196" name="Rectangle 23"/>
            <p:cNvSpPr>
              <a:spLocks noChangeArrowheads="1"/>
            </p:cNvSpPr>
            <p:nvPr/>
          </p:nvSpPr>
          <p:spPr bwMode="auto">
            <a:xfrm>
              <a:off x="1248" y="2880"/>
              <a:ext cx="2112" cy="96"/>
            </a:xfrm>
            <a:prstGeom prst="rect">
              <a:avLst/>
            </a:prstGeom>
            <a:solidFill>
              <a:srgbClr val="808080"/>
            </a:solidFill>
            <a:ln w="9525">
              <a:solidFill>
                <a:srgbClr val="808080"/>
              </a:solidFill>
              <a:miter lim="800000"/>
              <a:headEnd/>
              <a:tailEnd/>
            </a:ln>
          </p:spPr>
          <p:txBody>
            <a:bodyPr wrap="none" anchor="ctr"/>
            <a:lstStyle/>
            <a:p>
              <a:endParaRPr lang="ja-JP" altLang="en-US"/>
            </a:p>
          </p:txBody>
        </p:sp>
        <p:sp>
          <p:nvSpPr>
            <p:cNvPr id="6197" name="Rectangle 24"/>
            <p:cNvSpPr>
              <a:spLocks noChangeArrowheads="1"/>
            </p:cNvSpPr>
            <p:nvPr/>
          </p:nvSpPr>
          <p:spPr bwMode="auto">
            <a:xfrm>
              <a:off x="1248" y="2352"/>
              <a:ext cx="240" cy="96"/>
            </a:xfrm>
            <a:prstGeom prst="rect">
              <a:avLst/>
            </a:prstGeom>
            <a:solidFill>
              <a:srgbClr val="808080"/>
            </a:solidFill>
            <a:ln w="9525">
              <a:solidFill>
                <a:srgbClr val="808080"/>
              </a:solidFill>
              <a:miter lim="800000"/>
              <a:headEnd/>
              <a:tailEnd/>
            </a:ln>
          </p:spPr>
          <p:txBody>
            <a:bodyPr wrap="none" anchor="ctr"/>
            <a:lstStyle/>
            <a:p>
              <a:endParaRPr lang="ja-JP" altLang="en-US"/>
            </a:p>
          </p:txBody>
        </p:sp>
        <p:sp>
          <p:nvSpPr>
            <p:cNvPr id="6198" name="Rectangle 25"/>
            <p:cNvSpPr>
              <a:spLocks noChangeArrowheads="1"/>
            </p:cNvSpPr>
            <p:nvPr/>
          </p:nvSpPr>
          <p:spPr bwMode="auto">
            <a:xfrm>
              <a:off x="3120" y="2352"/>
              <a:ext cx="240" cy="96"/>
            </a:xfrm>
            <a:prstGeom prst="rect">
              <a:avLst/>
            </a:prstGeom>
            <a:solidFill>
              <a:srgbClr val="808080"/>
            </a:solidFill>
            <a:ln w="9525">
              <a:solidFill>
                <a:srgbClr val="808080"/>
              </a:solidFill>
              <a:miter lim="800000"/>
              <a:headEnd/>
              <a:tailEnd/>
            </a:ln>
          </p:spPr>
          <p:txBody>
            <a:bodyPr wrap="none" anchor="ctr"/>
            <a:lstStyle/>
            <a:p>
              <a:endParaRPr lang="ja-JP" altLang="en-US"/>
            </a:p>
          </p:txBody>
        </p:sp>
        <p:sp>
          <p:nvSpPr>
            <p:cNvPr id="6199" name="Line 26"/>
            <p:cNvSpPr>
              <a:spLocks noChangeShapeType="1"/>
            </p:cNvSpPr>
            <p:nvPr/>
          </p:nvSpPr>
          <p:spPr bwMode="auto">
            <a:xfrm>
              <a:off x="1488" y="2400"/>
              <a:ext cx="1680" cy="0"/>
            </a:xfrm>
            <a:prstGeom prst="line">
              <a:avLst/>
            </a:prstGeom>
            <a:noFill/>
            <a:ln w="31750">
              <a:solidFill>
                <a:srgbClr val="808080"/>
              </a:solidFill>
              <a:round/>
              <a:headEnd/>
              <a:tailEnd/>
            </a:ln>
          </p:spPr>
          <p:txBody>
            <a:bodyPr/>
            <a:lstStyle/>
            <a:p>
              <a:endParaRPr lang="ja-JP" altLang="en-US"/>
            </a:p>
          </p:txBody>
        </p:sp>
      </p:grpSp>
      <p:sp>
        <p:nvSpPr>
          <p:cNvPr id="42" name="Text Box 46"/>
          <p:cNvSpPr txBox="1">
            <a:spLocks noChangeArrowheads="1"/>
          </p:cNvSpPr>
          <p:nvPr/>
        </p:nvSpPr>
        <p:spPr bwMode="auto">
          <a:xfrm>
            <a:off x="155474" y="1460872"/>
            <a:ext cx="1339538" cy="461665"/>
          </a:xfrm>
          <a:prstGeom prst="rect">
            <a:avLst/>
          </a:prstGeom>
          <a:noFill/>
          <a:ln w="9525">
            <a:noFill/>
            <a:miter lim="800000"/>
            <a:headEnd/>
            <a:tailEnd/>
          </a:ln>
        </p:spPr>
        <p:txBody>
          <a:bodyPr>
            <a:spAutoFit/>
          </a:bodyPr>
          <a:lstStyle/>
          <a:p>
            <a:pPr>
              <a:spcBef>
                <a:spcPct val="50000"/>
              </a:spcBef>
              <a:defRPr/>
            </a:pPr>
            <a:r>
              <a:rPr lang="en-US" altLang="ja-JP" sz="2400" dirty="0" smtClean="0"/>
              <a:t>MWPC3</a:t>
            </a:r>
            <a:endParaRPr lang="ja-JP" altLang="en-US" sz="2400" dirty="0"/>
          </a:p>
        </p:txBody>
      </p:sp>
      <p:sp>
        <p:nvSpPr>
          <p:cNvPr id="43" name="Text Box 46"/>
          <p:cNvSpPr txBox="1">
            <a:spLocks noChangeArrowheads="1"/>
          </p:cNvSpPr>
          <p:nvPr/>
        </p:nvSpPr>
        <p:spPr bwMode="auto">
          <a:xfrm>
            <a:off x="3940820" y="6022683"/>
            <a:ext cx="1339537" cy="461665"/>
          </a:xfrm>
          <a:prstGeom prst="rect">
            <a:avLst/>
          </a:prstGeom>
          <a:noFill/>
          <a:ln w="9525">
            <a:noFill/>
            <a:miter lim="800000"/>
            <a:headEnd/>
            <a:tailEnd/>
          </a:ln>
        </p:spPr>
        <p:txBody>
          <a:bodyPr>
            <a:spAutoFit/>
          </a:bodyPr>
          <a:lstStyle/>
          <a:p>
            <a:pPr>
              <a:spcBef>
                <a:spcPct val="50000"/>
              </a:spcBef>
              <a:defRPr/>
            </a:pPr>
            <a:r>
              <a:rPr lang="en-US" altLang="ja-JP" sz="2400" dirty="0" smtClean="0"/>
              <a:t>MWPC2</a:t>
            </a:r>
            <a:endParaRPr lang="ja-JP" altLang="en-US" sz="2400" dirty="0"/>
          </a:p>
        </p:txBody>
      </p:sp>
      <p:grpSp>
        <p:nvGrpSpPr>
          <p:cNvPr id="53" name="Group 16"/>
          <p:cNvGrpSpPr>
            <a:grpSpLocks/>
          </p:cNvGrpSpPr>
          <p:nvPr/>
        </p:nvGrpSpPr>
        <p:grpSpPr bwMode="auto">
          <a:xfrm rot="18900000">
            <a:off x="2585103" y="5095645"/>
            <a:ext cx="2858695" cy="740070"/>
            <a:chOff x="1248" y="2352"/>
            <a:chExt cx="2112" cy="624"/>
          </a:xfrm>
        </p:grpSpPr>
        <p:sp>
          <p:nvSpPr>
            <p:cNvPr id="54" name="Rectangle 17"/>
            <p:cNvSpPr>
              <a:spLocks noChangeArrowheads="1"/>
            </p:cNvSpPr>
            <p:nvPr/>
          </p:nvSpPr>
          <p:spPr bwMode="auto">
            <a:xfrm>
              <a:off x="1344" y="2400"/>
              <a:ext cx="1968" cy="528"/>
            </a:xfrm>
            <a:prstGeom prst="rect">
              <a:avLst/>
            </a:prstGeom>
            <a:solidFill>
              <a:srgbClr val="FFFF99"/>
            </a:solidFill>
            <a:ln w="9525">
              <a:noFill/>
              <a:miter lim="800000"/>
              <a:headEnd/>
              <a:tailEnd/>
            </a:ln>
          </p:spPr>
          <p:txBody>
            <a:bodyPr wrap="none" anchor="ctr"/>
            <a:lstStyle/>
            <a:p>
              <a:endParaRPr lang="ja-JP" altLang="en-US"/>
            </a:p>
          </p:txBody>
        </p:sp>
        <p:sp>
          <p:nvSpPr>
            <p:cNvPr id="55" name="Line 18"/>
            <p:cNvSpPr>
              <a:spLocks noChangeShapeType="1"/>
            </p:cNvSpPr>
            <p:nvPr/>
          </p:nvSpPr>
          <p:spPr bwMode="auto">
            <a:xfrm>
              <a:off x="1489" y="2640"/>
              <a:ext cx="1631" cy="0"/>
            </a:xfrm>
            <a:prstGeom prst="line">
              <a:avLst/>
            </a:prstGeom>
            <a:noFill/>
            <a:ln w="38100">
              <a:solidFill>
                <a:schemeClr val="tx1">
                  <a:lumMod val="50000"/>
                  <a:lumOff val="50000"/>
                </a:schemeClr>
              </a:solidFill>
              <a:round/>
              <a:headEnd/>
              <a:tailEnd/>
            </a:ln>
          </p:spPr>
          <p:txBody>
            <a:bodyPr/>
            <a:lstStyle/>
            <a:p>
              <a:pPr>
                <a:defRPr/>
              </a:pPr>
              <a:endParaRPr lang="ja-JP" altLang="en-US"/>
            </a:p>
          </p:txBody>
        </p:sp>
        <p:sp>
          <p:nvSpPr>
            <p:cNvPr id="56" name="Line 19"/>
            <p:cNvSpPr>
              <a:spLocks noChangeShapeType="1"/>
            </p:cNvSpPr>
            <p:nvPr/>
          </p:nvSpPr>
          <p:spPr bwMode="auto">
            <a:xfrm>
              <a:off x="1489" y="2737"/>
              <a:ext cx="1631" cy="0"/>
            </a:xfrm>
            <a:prstGeom prst="line">
              <a:avLst/>
            </a:prstGeom>
            <a:noFill/>
            <a:ln w="38100">
              <a:solidFill>
                <a:schemeClr val="tx1">
                  <a:lumMod val="50000"/>
                  <a:lumOff val="50000"/>
                </a:schemeClr>
              </a:solidFill>
              <a:prstDash val="sysDot"/>
              <a:round/>
              <a:headEnd/>
              <a:tailEnd/>
            </a:ln>
          </p:spPr>
          <p:txBody>
            <a:bodyPr/>
            <a:lstStyle/>
            <a:p>
              <a:pPr>
                <a:defRPr/>
              </a:pPr>
              <a:endParaRPr lang="ja-JP" altLang="en-US"/>
            </a:p>
          </p:txBody>
        </p:sp>
        <p:sp>
          <p:nvSpPr>
            <p:cNvPr id="60" name="Line 20"/>
            <p:cNvSpPr>
              <a:spLocks noChangeShapeType="1"/>
            </p:cNvSpPr>
            <p:nvPr/>
          </p:nvSpPr>
          <p:spPr bwMode="auto">
            <a:xfrm>
              <a:off x="1489" y="2544"/>
              <a:ext cx="1631" cy="0"/>
            </a:xfrm>
            <a:prstGeom prst="line">
              <a:avLst/>
            </a:prstGeom>
            <a:noFill/>
            <a:ln w="38100">
              <a:solidFill>
                <a:schemeClr val="tx1">
                  <a:lumMod val="50000"/>
                  <a:lumOff val="50000"/>
                </a:schemeClr>
              </a:solidFill>
              <a:prstDash val="sysDot"/>
              <a:round/>
              <a:headEnd/>
              <a:tailEnd/>
            </a:ln>
          </p:spPr>
          <p:txBody>
            <a:bodyPr/>
            <a:lstStyle/>
            <a:p>
              <a:pPr>
                <a:defRPr/>
              </a:pPr>
              <a:endParaRPr lang="ja-JP" altLang="en-US"/>
            </a:p>
          </p:txBody>
        </p:sp>
        <p:sp>
          <p:nvSpPr>
            <p:cNvPr id="61" name="Rectangle 21"/>
            <p:cNvSpPr>
              <a:spLocks noChangeArrowheads="1"/>
            </p:cNvSpPr>
            <p:nvPr/>
          </p:nvSpPr>
          <p:spPr bwMode="auto">
            <a:xfrm>
              <a:off x="1248" y="2400"/>
              <a:ext cx="96" cy="576"/>
            </a:xfrm>
            <a:prstGeom prst="rect">
              <a:avLst/>
            </a:prstGeom>
            <a:solidFill>
              <a:srgbClr val="808080"/>
            </a:solidFill>
            <a:ln w="9525">
              <a:solidFill>
                <a:srgbClr val="808080"/>
              </a:solidFill>
              <a:miter lim="800000"/>
              <a:headEnd/>
              <a:tailEnd/>
            </a:ln>
          </p:spPr>
          <p:txBody>
            <a:bodyPr wrap="none" anchor="ctr"/>
            <a:lstStyle/>
            <a:p>
              <a:endParaRPr lang="ja-JP" altLang="en-US"/>
            </a:p>
          </p:txBody>
        </p:sp>
        <p:sp>
          <p:nvSpPr>
            <p:cNvPr id="62" name="Rectangle 22"/>
            <p:cNvSpPr>
              <a:spLocks noChangeArrowheads="1"/>
            </p:cNvSpPr>
            <p:nvPr/>
          </p:nvSpPr>
          <p:spPr bwMode="auto">
            <a:xfrm>
              <a:off x="3264" y="2400"/>
              <a:ext cx="96" cy="576"/>
            </a:xfrm>
            <a:prstGeom prst="rect">
              <a:avLst/>
            </a:prstGeom>
            <a:solidFill>
              <a:srgbClr val="808080"/>
            </a:solidFill>
            <a:ln w="9525">
              <a:solidFill>
                <a:srgbClr val="808080"/>
              </a:solidFill>
              <a:miter lim="800000"/>
              <a:headEnd/>
              <a:tailEnd/>
            </a:ln>
          </p:spPr>
          <p:txBody>
            <a:bodyPr wrap="none" anchor="ctr"/>
            <a:lstStyle/>
            <a:p>
              <a:endParaRPr lang="ja-JP" altLang="en-US"/>
            </a:p>
          </p:txBody>
        </p:sp>
        <p:sp>
          <p:nvSpPr>
            <p:cNvPr id="63" name="Rectangle 23"/>
            <p:cNvSpPr>
              <a:spLocks noChangeArrowheads="1"/>
            </p:cNvSpPr>
            <p:nvPr/>
          </p:nvSpPr>
          <p:spPr bwMode="auto">
            <a:xfrm>
              <a:off x="1248" y="2880"/>
              <a:ext cx="2112" cy="96"/>
            </a:xfrm>
            <a:prstGeom prst="rect">
              <a:avLst/>
            </a:prstGeom>
            <a:solidFill>
              <a:srgbClr val="808080"/>
            </a:solidFill>
            <a:ln w="9525">
              <a:solidFill>
                <a:srgbClr val="808080"/>
              </a:solidFill>
              <a:miter lim="800000"/>
              <a:headEnd/>
              <a:tailEnd/>
            </a:ln>
          </p:spPr>
          <p:txBody>
            <a:bodyPr wrap="none" anchor="ctr"/>
            <a:lstStyle/>
            <a:p>
              <a:endParaRPr lang="ja-JP" altLang="en-US"/>
            </a:p>
          </p:txBody>
        </p:sp>
        <p:sp>
          <p:nvSpPr>
            <p:cNvPr id="64" name="Rectangle 24"/>
            <p:cNvSpPr>
              <a:spLocks noChangeArrowheads="1"/>
            </p:cNvSpPr>
            <p:nvPr/>
          </p:nvSpPr>
          <p:spPr bwMode="auto">
            <a:xfrm>
              <a:off x="1248" y="2352"/>
              <a:ext cx="240" cy="96"/>
            </a:xfrm>
            <a:prstGeom prst="rect">
              <a:avLst/>
            </a:prstGeom>
            <a:solidFill>
              <a:srgbClr val="808080"/>
            </a:solidFill>
            <a:ln w="9525">
              <a:solidFill>
                <a:srgbClr val="808080"/>
              </a:solidFill>
              <a:miter lim="800000"/>
              <a:headEnd/>
              <a:tailEnd/>
            </a:ln>
          </p:spPr>
          <p:txBody>
            <a:bodyPr wrap="none" anchor="ctr"/>
            <a:lstStyle/>
            <a:p>
              <a:endParaRPr lang="ja-JP" altLang="en-US"/>
            </a:p>
          </p:txBody>
        </p:sp>
        <p:sp>
          <p:nvSpPr>
            <p:cNvPr id="65" name="Rectangle 25"/>
            <p:cNvSpPr>
              <a:spLocks noChangeArrowheads="1"/>
            </p:cNvSpPr>
            <p:nvPr/>
          </p:nvSpPr>
          <p:spPr bwMode="auto">
            <a:xfrm>
              <a:off x="3120" y="2352"/>
              <a:ext cx="240" cy="96"/>
            </a:xfrm>
            <a:prstGeom prst="rect">
              <a:avLst/>
            </a:prstGeom>
            <a:solidFill>
              <a:srgbClr val="808080"/>
            </a:solidFill>
            <a:ln w="9525">
              <a:solidFill>
                <a:srgbClr val="808080"/>
              </a:solidFill>
              <a:miter lim="800000"/>
              <a:headEnd/>
              <a:tailEnd/>
            </a:ln>
          </p:spPr>
          <p:txBody>
            <a:bodyPr wrap="none" anchor="ctr"/>
            <a:lstStyle/>
            <a:p>
              <a:endParaRPr lang="ja-JP" altLang="en-US"/>
            </a:p>
          </p:txBody>
        </p:sp>
        <p:sp>
          <p:nvSpPr>
            <p:cNvPr id="66" name="Line 26"/>
            <p:cNvSpPr>
              <a:spLocks noChangeShapeType="1"/>
            </p:cNvSpPr>
            <p:nvPr/>
          </p:nvSpPr>
          <p:spPr bwMode="auto">
            <a:xfrm>
              <a:off x="1488" y="2400"/>
              <a:ext cx="1680" cy="0"/>
            </a:xfrm>
            <a:prstGeom prst="line">
              <a:avLst/>
            </a:prstGeom>
            <a:noFill/>
            <a:ln w="31750">
              <a:solidFill>
                <a:srgbClr val="808080"/>
              </a:solidFill>
              <a:round/>
              <a:headEnd/>
              <a:tailEnd/>
            </a:ln>
          </p:spPr>
          <p:txBody>
            <a:bodyPr/>
            <a:lstStyle/>
            <a:p>
              <a:endParaRPr lang="ja-JP" altLang="en-US"/>
            </a:p>
          </p:txBody>
        </p:sp>
      </p:grpSp>
      <p:grpSp>
        <p:nvGrpSpPr>
          <p:cNvPr id="67" name="Group 5"/>
          <p:cNvGrpSpPr>
            <a:grpSpLocks/>
          </p:cNvGrpSpPr>
          <p:nvPr/>
        </p:nvGrpSpPr>
        <p:grpSpPr bwMode="auto">
          <a:xfrm rot="2700000">
            <a:off x="2524240" y="2141381"/>
            <a:ext cx="2858695" cy="753290"/>
            <a:chOff x="1296" y="864"/>
            <a:chExt cx="2112" cy="624"/>
          </a:xfrm>
        </p:grpSpPr>
        <p:sp>
          <p:nvSpPr>
            <p:cNvPr id="68" name="Rectangle 6"/>
            <p:cNvSpPr>
              <a:spLocks noChangeArrowheads="1"/>
            </p:cNvSpPr>
            <p:nvPr/>
          </p:nvSpPr>
          <p:spPr bwMode="auto">
            <a:xfrm>
              <a:off x="1392" y="912"/>
              <a:ext cx="1968" cy="528"/>
            </a:xfrm>
            <a:prstGeom prst="rect">
              <a:avLst/>
            </a:prstGeom>
            <a:solidFill>
              <a:srgbClr val="FFFF99"/>
            </a:solidFill>
            <a:ln w="9525">
              <a:noFill/>
              <a:miter lim="800000"/>
              <a:headEnd/>
              <a:tailEnd/>
            </a:ln>
          </p:spPr>
          <p:txBody>
            <a:bodyPr wrap="none" anchor="ctr"/>
            <a:lstStyle/>
            <a:p>
              <a:endParaRPr lang="ja-JP" altLang="en-US"/>
            </a:p>
          </p:txBody>
        </p:sp>
        <p:sp>
          <p:nvSpPr>
            <p:cNvPr id="70" name="Line 7"/>
            <p:cNvSpPr>
              <a:spLocks noChangeShapeType="1"/>
            </p:cNvSpPr>
            <p:nvPr/>
          </p:nvSpPr>
          <p:spPr bwMode="auto">
            <a:xfrm>
              <a:off x="1536" y="1200"/>
              <a:ext cx="1631" cy="0"/>
            </a:xfrm>
            <a:prstGeom prst="line">
              <a:avLst/>
            </a:prstGeom>
            <a:noFill/>
            <a:ln w="38100">
              <a:solidFill>
                <a:schemeClr val="tx1">
                  <a:lumMod val="50000"/>
                  <a:lumOff val="50000"/>
                </a:schemeClr>
              </a:solidFill>
              <a:round/>
              <a:headEnd/>
              <a:tailEnd/>
            </a:ln>
          </p:spPr>
          <p:txBody>
            <a:bodyPr/>
            <a:lstStyle/>
            <a:p>
              <a:pPr>
                <a:defRPr/>
              </a:pPr>
              <a:endParaRPr lang="ja-JP" altLang="en-US"/>
            </a:p>
          </p:txBody>
        </p:sp>
        <p:sp>
          <p:nvSpPr>
            <p:cNvPr id="71" name="Line 8"/>
            <p:cNvSpPr>
              <a:spLocks noChangeShapeType="1"/>
            </p:cNvSpPr>
            <p:nvPr/>
          </p:nvSpPr>
          <p:spPr bwMode="auto">
            <a:xfrm>
              <a:off x="1536" y="1296"/>
              <a:ext cx="1631" cy="0"/>
            </a:xfrm>
            <a:prstGeom prst="line">
              <a:avLst/>
            </a:prstGeom>
            <a:noFill/>
            <a:ln w="38100">
              <a:solidFill>
                <a:schemeClr val="tx1">
                  <a:lumMod val="50000"/>
                  <a:lumOff val="50000"/>
                </a:schemeClr>
              </a:solidFill>
              <a:prstDash val="sysDot"/>
              <a:round/>
              <a:headEnd/>
              <a:tailEnd/>
            </a:ln>
          </p:spPr>
          <p:txBody>
            <a:bodyPr/>
            <a:lstStyle/>
            <a:p>
              <a:pPr>
                <a:defRPr/>
              </a:pPr>
              <a:endParaRPr lang="ja-JP" altLang="en-US"/>
            </a:p>
          </p:txBody>
        </p:sp>
        <p:sp>
          <p:nvSpPr>
            <p:cNvPr id="75" name="Line 9"/>
            <p:cNvSpPr>
              <a:spLocks noChangeShapeType="1"/>
            </p:cNvSpPr>
            <p:nvPr/>
          </p:nvSpPr>
          <p:spPr bwMode="auto">
            <a:xfrm>
              <a:off x="1536" y="1104"/>
              <a:ext cx="1631" cy="0"/>
            </a:xfrm>
            <a:prstGeom prst="line">
              <a:avLst/>
            </a:prstGeom>
            <a:noFill/>
            <a:ln w="38100">
              <a:solidFill>
                <a:schemeClr val="tx1">
                  <a:lumMod val="50000"/>
                  <a:lumOff val="50000"/>
                </a:schemeClr>
              </a:solidFill>
              <a:prstDash val="sysDot"/>
              <a:round/>
              <a:headEnd/>
              <a:tailEnd/>
            </a:ln>
          </p:spPr>
          <p:txBody>
            <a:bodyPr/>
            <a:lstStyle/>
            <a:p>
              <a:pPr>
                <a:defRPr/>
              </a:pPr>
              <a:endParaRPr lang="ja-JP" altLang="en-US"/>
            </a:p>
          </p:txBody>
        </p:sp>
        <p:sp>
          <p:nvSpPr>
            <p:cNvPr id="76" name="Rectangle 10"/>
            <p:cNvSpPr>
              <a:spLocks noChangeArrowheads="1"/>
            </p:cNvSpPr>
            <p:nvPr/>
          </p:nvSpPr>
          <p:spPr bwMode="auto">
            <a:xfrm>
              <a:off x="1296" y="864"/>
              <a:ext cx="96" cy="576"/>
            </a:xfrm>
            <a:prstGeom prst="rect">
              <a:avLst/>
            </a:prstGeom>
            <a:solidFill>
              <a:srgbClr val="808080"/>
            </a:solidFill>
            <a:ln w="9525">
              <a:solidFill>
                <a:srgbClr val="808080"/>
              </a:solidFill>
              <a:miter lim="800000"/>
              <a:headEnd/>
              <a:tailEnd/>
            </a:ln>
          </p:spPr>
          <p:txBody>
            <a:bodyPr wrap="none" anchor="ctr"/>
            <a:lstStyle/>
            <a:p>
              <a:endParaRPr lang="ja-JP" altLang="en-US"/>
            </a:p>
          </p:txBody>
        </p:sp>
        <p:sp>
          <p:nvSpPr>
            <p:cNvPr id="77" name="Rectangle 11"/>
            <p:cNvSpPr>
              <a:spLocks noChangeArrowheads="1"/>
            </p:cNvSpPr>
            <p:nvPr/>
          </p:nvSpPr>
          <p:spPr bwMode="auto">
            <a:xfrm>
              <a:off x="3312" y="864"/>
              <a:ext cx="96" cy="576"/>
            </a:xfrm>
            <a:prstGeom prst="rect">
              <a:avLst/>
            </a:prstGeom>
            <a:solidFill>
              <a:srgbClr val="808080"/>
            </a:solidFill>
            <a:ln w="9525">
              <a:solidFill>
                <a:srgbClr val="808080"/>
              </a:solidFill>
              <a:miter lim="800000"/>
              <a:headEnd/>
              <a:tailEnd/>
            </a:ln>
          </p:spPr>
          <p:txBody>
            <a:bodyPr wrap="none" anchor="ctr"/>
            <a:lstStyle/>
            <a:p>
              <a:endParaRPr lang="ja-JP" altLang="en-US"/>
            </a:p>
          </p:txBody>
        </p:sp>
        <p:sp>
          <p:nvSpPr>
            <p:cNvPr id="78" name="Rectangle 12"/>
            <p:cNvSpPr>
              <a:spLocks noChangeArrowheads="1"/>
            </p:cNvSpPr>
            <p:nvPr/>
          </p:nvSpPr>
          <p:spPr bwMode="auto">
            <a:xfrm>
              <a:off x="1344" y="864"/>
              <a:ext cx="1968" cy="96"/>
            </a:xfrm>
            <a:prstGeom prst="rect">
              <a:avLst/>
            </a:prstGeom>
            <a:solidFill>
              <a:srgbClr val="808080"/>
            </a:solidFill>
            <a:ln w="9525">
              <a:solidFill>
                <a:srgbClr val="808080"/>
              </a:solidFill>
              <a:miter lim="800000"/>
              <a:headEnd/>
              <a:tailEnd/>
            </a:ln>
          </p:spPr>
          <p:txBody>
            <a:bodyPr wrap="none" anchor="ctr"/>
            <a:lstStyle/>
            <a:p>
              <a:endParaRPr lang="ja-JP" altLang="en-US"/>
            </a:p>
          </p:txBody>
        </p:sp>
        <p:sp>
          <p:nvSpPr>
            <p:cNvPr id="81" name="Rectangle 13"/>
            <p:cNvSpPr>
              <a:spLocks noChangeArrowheads="1"/>
            </p:cNvSpPr>
            <p:nvPr/>
          </p:nvSpPr>
          <p:spPr bwMode="auto">
            <a:xfrm>
              <a:off x="1296" y="1392"/>
              <a:ext cx="240" cy="96"/>
            </a:xfrm>
            <a:prstGeom prst="rect">
              <a:avLst/>
            </a:prstGeom>
            <a:solidFill>
              <a:srgbClr val="808080"/>
            </a:solidFill>
            <a:ln w="9525">
              <a:solidFill>
                <a:srgbClr val="808080"/>
              </a:solidFill>
              <a:miter lim="800000"/>
              <a:headEnd/>
              <a:tailEnd/>
            </a:ln>
          </p:spPr>
          <p:txBody>
            <a:bodyPr wrap="none" anchor="ctr"/>
            <a:lstStyle/>
            <a:p>
              <a:endParaRPr lang="ja-JP" altLang="en-US"/>
            </a:p>
          </p:txBody>
        </p:sp>
        <p:sp>
          <p:nvSpPr>
            <p:cNvPr id="85" name="Rectangle 14"/>
            <p:cNvSpPr>
              <a:spLocks noChangeArrowheads="1"/>
            </p:cNvSpPr>
            <p:nvPr/>
          </p:nvSpPr>
          <p:spPr bwMode="auto">
            <a:xfrm>
              <a:off x="3168" y="1392"/>
              <a:ext cx="240" cy="96"/>
            </a:xfrm>
            <a:prstGeom prst="rect">
              <a:avLst/>
            </a:prstGeom>
            <a:solidFill>
              <a:srgbClr val="808080"/>
            </a:solidFill>
            <a:ln w="9525">
              <a:solidFill>
                <a:srgbClr val="808080"/>
              </a:solidFill>
              <a:miter lim="800000"/>
              <a:headEnd/>
              <a:tailEnd/>
            </a:ln>
          </p:spPr>
          <p:txBody>
            <a:bodyPr wrap="none" anchor="ctr"/>
            <a:lstStyle/>
            <a:p>
              <a:endParaRPr lang="ja-JP" altLang="en-US"/>
            </a:p>
          </p:txBody>
        </p:sp>
        <p:sp>
          <p:nvSpPr>
            <p:cNvPr id="86" name="Line 15"/>
            <p:cNvSpPr>
              <a:spLocks noChangeShapeType="1"/>
            </p:cNvSpPr>
            <p:nvPr/>
          </p:nvSpPr>
          <p:spPr bwMode="auto">
            <a:xfrm>
              <a:off x="1536" y="1440"/>
              <a:ext cx="1632" cy="0"/>
            </a:xfrm>
            <a:prstGeom prst="line">
              <a:avLst/>
            </a:prstGeom>
            <a:noFill/>
            <a:ln w="31750">
              <a:solidFill>
                <a:srgbClr val="808080"/>
              </a:solidFill>
              <a:round/>
              <a:headEnd/>
              <a:tailEnd/>
            </a:ln>
          </p:spPr>
          <p:txBody>
            <a:bodyPr/>
            <a:lstStyle/>
            <a:p>
              <a:endParaRPr lang="ja-JP" altLang="en-US"/>
            </a:p>
          </p:txBody>
        </p:sp>
      </p:grpSp>
      <p:sp>
        <p:nvSpPr>
          <p:cNvPr id="87" name="Text Box 46"/>
          <p:cNvSpPr txBox="1">
            <a:spLocks noChangeArrowheads="1"/>
          </p:cNvSpPr>
          <p:nvPr/>
        </p:nvSpPr>
        <p:spPr bwMode="auto">
          <a:xfrm>
            <a:off x="3928315" y="1553578"/>
            <a:ext cx="1339537" cy="461665"/>
          </a:xfrm>
          <a:prstGeom prst="rect">
            <a:avLst/>
          </a:prstGeom>
          <a:noFill/>
          <a:ln w="9525">
            <a:noFill/>
            <a:miter lim="800000"/>
            <a:headEnd/>
            <a:tailEnd/>
          </a:ln>
        </p:spPr>
        <p:txBody>
          <a:bodyPr>
            <a:spAutoFit/>
          </a:bodyPr>
          <a:lstStyle/>
          <a:p>
            <a:pPr>
              <a:spcBef>
                <a:spcPct val="50000"/>
              </a:spcBef>
              <a:defRPr/>
            </a:pPr>
            <a:r>
              <a:rPr lang="en-US" altLang="ja-JP" sz="2400" dirty="0" smtClean="0"/>
              <a:t>MWPC1</a:t>
            </a:r>
            <a:endParaRPr lang="ja-JP" altLang="en-US" sz="2400" dirty="0"/>
          </a:p>
        </p:txBody>
      </p:sp>
      <p:sp>
        <p:nvSpPr>
          <p:cNvPr id="89" name="Text Box 46"/>
          <p:cNvSpPr txBox="1">
            <a:spLocks noChangeArrowheads="1"/>
          </p:cNvSpPr>
          <p:nvPr/>
        </p:nvSpPr>
        <p:spPr bwMode="auto">
          <a:xfrm>
            <a:off x="225817" y="6029496"/>
            <a:ext cx="1339537" cy="461665"/>
          </a:xfrm>
          <a:prstGeom prst="rect">
            <a:avLst/>
          </a:prstGeom>
          <a:noFill/>
          <a:ln w="9525">
            <a:noFill/>
            <a:miter lim="800000"/>
            <a:headEnd/>
            <a:tailEnd/>
          </a:ln>
        </p:spPr>
        <p:txBody>
          <a:bodyPr>
            <a:spAutoFit/>
          </a:bodyPr>
          <a:lstStyle/>
          <a:p>
            <a:pPr>
              <a:spcBef>
                <a:spcPct val="50000"/>
              </a:spcBef>
              <a:defRPr/>
            </a:pPr>
            <a:r>
              <a:rPr lang="en-US" altLang="ja-JP" sz="2400" dirty="0" smtClean="0"/>
              <a:t>MWPC4</a:t>
            </a:r>
            <a:endParaRPr lang="ja-JP" altLang="en-US" sz="2400" dirty="0"/>
          </a:p>
        </p:txBody>
      </p:sp>
      <p:sp>
        <p:nvSpPr>
          <p:cNvPr id="45" name="Text Box 46"/>
          <p:cNvSpPr txBox="1">
            <a:spLocks noChangeArrowheads="1"/>
          </p:cNvSpPr>
          <p:nvPr/>
        </p:nvSpPr>
        <p:spPr bwMode="auto">
          <a:xfrm>
            <a:off x="3852380" y="3813551"/>
            <a:ext cx="1535215" cy="347788"/>
          </a:xfrm>
          <a:prstGeom prst="rect">
            <a:avLst/>
          </a:prstGeom>
          <a:noFill/>
          <a:ln w="9525">
            <a:noFill/>
            <a:miter lim="800000"/>
            <a:headEnd/>
            <a:tailEnd/>
          </a:ln>
        </p:spPr>
        <p:txBody>
          <a:bodyPr wrap="square">
            <a:spAutoFit/>
          </a:bodyPr>
          <a:lstStyle/>
          <a:p>
            <a:pPr>
              <a:lnSpc>
                <a:spcPts val="1600"/>
              </a:lnSpc>
              <a:spcBef>
                <a:spcPct val="50000"/>
              </a:spcBef>
              <a:defRPr/>
            </a:pPr>
            <a:r>
              <a:rPr lang="en-US" altLang="ja-JP" sz="3000" dirty="0" smtClean="0">
                <a:solidFill>
                  <a:schemeClr val="accent6">
                    <a:lumMod val="75000"/>
                  </a:schemeClr>
                </a:solidFill>
              </a:rPr>
              <a:t>ΔE-E</a:t>
            </a:r>
            <a:endParaRPr lang="ja-JP" altLang="en-US" sz="3000" dirty="0">
              <a:solidFill>
                <a:schemeClr val="accent6">
                  <a:lumMod val="75000"/>
                </a:schemeClr>
              </a:solidFill>
            </a:endParaRPr>
          </a:p>
        </p:txBody>
      </p:sp>
      <p:sp>
        <p:nvSpPr>
          <p:cNvPr id="6172" name="Text Box 35"/>
          <p:cNvSpPr txBox="1">
            <a:spLocks noChangeArrowheads="1"/>
          </p:cNvSpPr>
          <p:nvPr/>
        </p:nvSpPr>
        <p:spPr bwMode="auto">
          <a:xfrm>
            <a:off x="2904097" y="4644425"/>
            <a:ext cx="1019831" cy="584775"/>
          </a:xfrm>
          <a:prstGeom prst="rect">
            <a:avLst/>
          </a:prstGeom>
          <a:noFill/>
          <a:ln w="9525">
            <a:noFill/>
            <a:miter lim="800000"/>
            <a:headEnd/>
            <a:tailEnd/>
          </a:ln>
        </p:spPr>
        <p:txBody>
          <a:bodyPr wrap="none">
            <a:spAutoFit/>
          </a:bodyPr>
          <a:lstStyle/>
          <a:p>
            <a:r>
              <a:rPr lang="en-US" altLang="ja-JP" sz="3200" baseline="30000" dirty="0" smtClean="0">
                <a:solidFill>
                  <a:srgbClr val="0000FF"/>
                </a:solidFill>
              </a:rPr>
              <a:t>16</a:t>
            </a:r>
            <a:r>
              <a:rPr lang="en-US" altLang="ja-JP" sz="3200" dirty="0" smtClean="0">
                <a:solidFill>
                  <a:srgbClr val="0000FF"/>
                </a:solidFill>
              </a:rPr>
              <a:t>O…</a:t>
            </a:r>
            <a:endParaRPr lang="en-US" altLang="ja-JP" sz="3200" dirty="0">
              <a:solidFill>
                <a:srgbClr val="0000FF"/>
              </a:solidFill>
            </a:endParaRPr>
          </a:p>
        </p:txBody>
      </p:sp>
      <p:sp>
        <p:nvSpPr>
          <p:cNvPr id="6171" name="Text Box 34"/>
          <p:cNvSpPr txBox="1">
            <a:spLocks noChangeArrowheads="1"/>
          </p:cNvSpPr>
          <p:nvPr/>
        </p:nvSpPr>
        <p:spPr bwMode="auto">
          <a:xfrm>
            <a:off x="747141" y="3485677"/>
            <a:ext cx="1880643" cy="457850"/>
          </a:xfrm>
          <a:prstGeom prst="rect">
            <a:avLst/>
          </a:prstGeom>
          <a:noFill/>
          <a:ln w="9525">
            <a:noFill/>
            <a:miter lim="800000"/>
            <a:headEnd/>
            <a:tailEnd/>
          </a:ln>
        </p:spPr>
        <p:txBody>
          <a:bodyPr wrap="none">
            <a:spAutoFit/>
          </a:bodyPr>
          <a:lstStyle/>
          <a:p>
            <a:r>
              <a:rPr lang="en-US" altLang="ja-JP" sz="3000" baseline="30000" dirty="0" smtClean="0">
                <a:solidFill>
                  <a:srgbClr val="000099"/>
                </a:solidFill>
              </a:rPr>
              <a:t>18</a:t>
            </a:r>
            <a:r>
              <a:rPr lang="en-US" altLang="ja-JP" sz="3000" dirty="0" smtClean="0">
                <a:solidFill>
                  <a:srgbClr val="000099"/>
                </a:solidFill>
              </a:rPr>
              <a:t>O Beam</a:t>
            </a:r>
            <a:endParaRPr lang="en-US" altLang="ja-JP" sz="3000" dirty="0">
              <a:solidFill>
                <a:srgbClr val="000099"/>
              </a:solidFill>
            </a:endParaRPr>
          </a:p>
        </p:txBody>
      </p:sp>
      <p:sp>
        <p:nvSpPr>
          <p:cNvPr id="88" name="Rectangle 4"/>
          <p:cNvSpPr txBox="1">
            <a:spLocks noChangeArrowheads="1"/>
          </p:cNvSpPr>
          <p:nvPr/>
        </p:nvSpPr>
        <p:spPr bwMode="auto">
          <a:xfrm>
            <a:off x="0" y="-1"/>
            <a:ext cx="9144000" cy="1130865"/>
          </a:xfrm>
          <a:prstGeom prst="rect">
            <a:avLst/>
          </a:prstGeom>
          <a:solidFill>
            <a:srgbClr val="000066"/>
          </a:solidFill>
          <a:ln w="9525">
            <a:noFill/>
            <a:miter lim="800000"/>
            <a:headEnd/>
            <a:tailEnd/>
          </a:ln>
        </p:spPr>
        <p:txBody>
          <a:bodyPr anchor="ctr"/>
          <a:lstStyle/>
          <a:p>
            <a:pPr algn="ctr">
              <a:defRPr/>
            </a:pPr>
            <a:r>
              <a:rPr lang="en-US" altLang="ja-JP" sz="2800" dirty="0" smtClean="0">
                <a:solidFill>
                  <a:schemeClr val="bg1"/>
                </a:solidFill>
                <a:latin typeface="Arial" pitchFamily="34" charset="0"/>
              </a:rPr>
              <a:t>Setup for multi-nucleon transfer induced fission</a:t>
            </a:r>
            <a:endParaRPr lang="en-US" altLang="ja-JP" sz="2800" dirty="0">
              <a:solidFill>
                <a:schemeClr val="bg1"/>
              </a:solidFill>
              <a:latin typeface="Arial" pitchFamily="34" charset="0"/>
            </a:endParaRPr>
          </a:p>
        </p:txBody>
      </p:sp>
      <p:grpSp>
        <p:nvGrpSpPr>
          <p:cNvPr id="4" name="グループ化 3"/>
          <p:cNvGrpSpPr/>
          <p:nvPr/>
        </p:nvGrpSpPr>
        <p:grpSpPr>
          <a:xfrm>
            <a:off x="1259632" y="2021853"/>
            <a:ext cx="2667479" cy="3999435"/>
            <a:chOff x="1259632" y="2021853"/>
            <a:chExt cx="2667479" cy="3999435"/>
          </a:xfrm>
        </p:grpSpPr>
        <p:grpSp>
          <p:nvGrpSpPr>
            <p:cNvPr id="7" name="グループ化 6"/>
            <p:cNvGrpSpPr/>
            <p:nvPr/>
          </p:nvGrpSpPr>
          <p:grpSpPr>
            <a:xfrm>
              <a:off x="1403648" y="2021853"/>
              <a:ext cx="2523463" cy="3999435"/>
              <a:chOff x="1321094" y="1762980"/>
              <a:chExt cx="2523463" cy="3999435"/>
            </a:xfrm>
          </p:grpSpPr>
          <p:grpSp>
            <p:nvGrpSpPr>
              <p:cNvPr id="6" name="グループ化 5"/>
              <p:cNvGrpSpPr/>
              <p:nvPr/>
            </p:nvGrpSpPr>
            <p:grpSpPr>
              <a:xfrm>
                <a:off x="1321094" y="2356347"/>
                <a:ext cx="2523463" cy="3406068"/>
                <a:chOff x="1321094" y="2356347"/>
                <a:chExt cx="2523463" cy="3406068"/>
              </a:xfrm>
            </p:grpSpPr>
            <p:cxnSp>
              <p:nvCxnSpPr>
                <p:cNvPr id="39" name="直線矢印コネクタ 38"/>
                <p:cNvCxnSpPr>
                  <a:stCxn id="6184" idx="3"/>
                </p:cNvCxnSpPr>
                <p:nvPr/>
              </p:nvCxnSpPr>
              <p:spPr bwMode="auto">
                <a:xfrm>
                  <a:off x="2469580" y="3751160"/>
                  <a:ext cx="805152" cy="201125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174" name="Text Box 38"/>
                <p:cNvSpPr txBox="1">
                  <a:spLocks noChangeArrowheads="1"/>
                </p:cNvSpPr>
                <p:nvPr/>
              </p:nvSpPr>
              <p:spPr bwMode="auto">
                <a:xfrm>
                  <a:off x="1321094" y="4566858"/>
                  <a:ext cx="1669385" cy="426174"/>
                </a:xfrm>
                <a:prstGeom prst="rect">
                  <a:avLst/>
                </a:prstGeom>
                <a:noFill/>
                <a:ln w="9525">
                  <a:noFill/>
                  <a:miter lim="800000"/>
                  <a:headEnd/>
                  <a:tailEnd/>
                </a:ln>
              </p:spPr>
              <p:txBody>
                <a:bodyPr wrap="none">
                  <a:spAutoFit/>
                </a:bodyPr>
                <a:lstStyle/>
                <a:p>
                  <a:r>
                    <a:rPr lang="en-US" altLang="ja-JP" sz="2400" dirty="0">
                      <a:solidFill>
                        <a:srgbClr val="FF0000"/>
                      </a:solidFill>
                    </a:rPr>
                    <a:t>Fragment 1</a:t>
                  </a:r>
                  <a:endParaRPr lang="ja-JP" altLang="en-US" sz="2400" dirty="0">
                    <a:solidFill>
                      <a:srgbClr val="FF0000"/>
                    </a:solidFill>
                  </a:endParaRPr>
                </a:p>
              </p:txBody>
            </p:sp>
            <p:sp>
              <p:nvSpPr>
                <p:cNvPr id="6175" name="Text Box 39"/>
                <p:cNvSpPr txBox="1">
                  <a:spLocks noChangeArrowheads="1"/>
                </p:cNvSpPr>
                <p:nvPr/>
              </p:nvSpPr>
              <p:spPr bwMode="auto">
                <a:xfrm>
                  <a:off x="2175172" y="2356347"/>
                  <a:ext cx="1669385" cy="426174"/>
                </a:xfrm>
                <a:prstGeom prst="rect">
                  <a:avLst/>
                </a:prstGeom>
                <a:noFill/>
                <a:ln w="9525">
                  <a:noFill/>
                  <a:miter lim="800000"/>
                  <a:headEnd/>
                  <a:tailEnd/>
                </a:ln>
              </p:spPr>
              <p:txBody>
                <a:bodyPr wrap="none">
                  <a:spAutoFit/>
                </a:bodyPr>
                <a:lstStyle/>
                <a:p>
                  <a:r>
                    <a:rPr lang="en-US" altLang="ja-JP" sz="2400" dirty="0">
                      <a:solidFill>
                        <a:srgbClr val="FF0000"/>
                      </a:solidFill>
                    </a:rPr>
                    <a:t>Fragment 2</a:t>
                  </a:r>
                  <a:endParaRPr lang="ja-JP" altLang="en-US" sz="2400" dirty="0">
                    <a:solidFill>
                      <a:srgbClr val="FF0000"/>
                    </a:solidFill>
                  </a:endParaRPr>
                </a:p>
              </p:txBody>
            </p:sp>
          </p:grpSp>
          <p:cxnSp>
            <p:nvCxnSpPr>
              <p:cNvPr id="38" name="直線矢印コネクタ 37"/>
              <p:cNvCxnSpPr>
                <a:stCxn id="6184" idx="3"/>
              </p:cNvCxnSpPr>
              <p:nvPr/>
            </p:nvCxnSpPr>
            <p:spPr bwMode="auto">
              <a:xfrm flipH="1" flipV="1">
                <a:off x="1989161" y="1762980"/>
                <a:ext cx="480419" cy="196506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90" name="Text Box 36"/>
            <p:cNvSpPr txBox="1">
              <a:spLocks noChangeArrowheads="1"/>
            </p:cNvSpPr>
            <p:nvPr/>
          </p:nvSpPr>
          <p:spPr bwMode="auto">
            <a:xfrm>
              <a:off x="1259632" y="4365104"/>
              <a:ext cx="1354858" cy="584775"/>
            </a:xfrm>
            <a:prstGeom prst="rect">
              <a:avLst/>
            </a:prstGeom>
            <a:noFill/>
            <a:ln w="9525">
              <a:noFill/>
              <a:miter lim="800000"/>
              <a:headEnd/>
              <a:tailEnd/>
            </a:ln>
          </p:spPr>
          <p:txBody>
            <a:bodyPr wrap="none">
              <a:spAutoFit/>
            </a:bodyPr>
            <a:lstStyle/>
            <a:p>
              <a:r>
                <a:rPr lang="en-US" altLang="ja-JP" sz="3200" baseline="30000" dirty="0" smtClean="0">
                  <a:solidFill>
                    <a:srgbClr val="FF0000"/>
                  </a:solidFill>
                </a:rPr>
                <a:t>240</a:t>
              </a:r>
              <a:r>
                <a:rPr lang="en-US" altLang="ja-JP" sz="3200" dirty="0" smtClean="0">
                  <a:solidFill>
                    <a:srgbClr val="FF0000"/>
                  </a:solidFill>
                </a:rPr>
                <a:t>U*…</a:t>
              </a:r>
              <a:endParaRPr lang="en-US" altLang="ja-JP" sz="3200" dirty="0">
                <a:solidFill>
                  <a:srgbClr val="FF0000"/>
                </a:solidFill>
              </a:endParaRPr>
            </a:p>
          </p:txBody>
        </p:sp>
      </p:grpSp>
      <p:sp>
        <p:nvSpPr>
          <p:cNvPr id="103" name="Espace réservé du numéro de diapositive 102"/>
          <p:cNvSpPr>
            <a:spLocks noGrp="1"/>
          </p:cNvSpPr>
          <p:nvPr>
            <p:ph type="sldNum" sz="quarter" idx="12"/>
          </p:nvPr>
        </p:nvSpPr>
        <p:spPr/>
        <p:txBody>
          <a:bodyPr/>
          <a:lstStyle/>
          <a:p>
            <a:fld id="{B8416C8F-8419-4284-B6D1-A8DE227A18F5}" type="slidenum">
              <a:rPr kumimoji="1" lang="ja-JP" altLang="en-US" smtClean="0"/>
              <a:pPr/>
              <a:t>18</a:t>
            </a:fld>
            <a:endParaRPr kumimoji="1" lang="ja-JP" altLang="en-US"/>
          </a:p>
        </p:txBody>
      </p:sp>
      <p:grpSp>
        <p:nvGrpSpPr>
          <p:cNvPr id="10" name="グループ化 9"/>
          <p:cNvGrpSpPr/>
          <p:nvPr/>
        </p:nvGrpSpPr>
        <p:grpSpPr>
          <a:xfrm>
            <a:off x="2467405" y="2998705"/>
            <a:ext cx="930126" cy="1018510"/>
            <a:chOff x="2467405" y="2998705"/>
            <a:chExt cx="930126" cy="1018510"/>
          </a:xfrm>
        </p:grpSpPr>
        <p:cxnSp>
          <p:nvCxnSpPr>
            <p:cNvPr id="104" name="直線矢印コネクタ 103"/>
            <p:cNvCxnSpPr/>
            <p:nvPr/>
          </p:nvCxnSpPr>
          <p:spPr bwMode="auto">
            <a:xfrm flipV="1">
              <a:off x="2544087" y="3560283"/>
              <a:ext cx="403149" cy="456932"/>
            </a:xfrm>
            <a:prstGeom prst="straightConnector1">
              <a:avLst/>
            </a:prstGeom>
            <a:ln w="38100">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6" name="Text Box 39"/>
            <p:cNvSpPr txBox="1">
              <a:spLocks noChangeArrowheads="1"/>
            </p:cNvSpPr>
            <p:nvPr/>
          </p:nvSpPr>
          <p:spPr bwMode="auto">
            <a:xfrm>
              <a:off x="2467405" y="2998705"/>
              <a:ext cx="930126" cy="461665"/>
            </a:xfrm>
            <a:prstGeom prst="rect">
              <a:avLst/>
            </a:prstGeom>
            <a:noFill/>
            <a:ln w="9525">
              <a:noFill/>
              <a:miter lim="800000"/>
              <a:headEnd/>
              <a:tailEnd/>
            </a:ln>
          </p:spPr>
          <p:txBody>
            <a:bodyPr wrap="none">
              <a:spAutoFit/>
            </a:bodyPr>
            <a:lstStyle/>
            <a:p>
              <a:r>
                <a:rPr lang="en-US" altLang="ja-JP" sz="2400" dirty="0" smtClean="0">
                  <a:solidFill>
                    <a:schemeClr val="accent4">
                      <a:lumMod val="75000"/>
                    </a:schemeClr>
                  </a:solidFill>
                </a:rPr>
                <a:t>Recoil</a:t>
              </a:r>
              <a:endParaRPr lang="ja-JP" altLang="en-US" sz="2400" dirty="0">
                <a:solidFill>
                  <a:schemeClr val="accent4">
                    <a:lumMod val="75000"/>
                  </a:schemeClr>
                </a:solidFill>
              </a:endParaRPr>
            </a:p>
          </p:txBody>
        </p:sp>
      </p:grpSp>
      <p:sp>
        <p:nvSpPr>
          <p:cNvPr id="5" name="円弧 4"/>
          <p:cNvSpPr/>
          <p:nvPr/>
        </p:nvSpPr>
        <p:spPr>
          <a:xfrm>
            <a:off x="6507143" y="4869226"/>
            <a:ext cx="1089193" cy="1160270"/>
          </a:xfrm>
          <a:prstGeom prst="arc">
            <a:avLst/>
          </a:prstGeom>
          <a:ln w="28575">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 name="テキスト ボックス 7"/>
          <p:cNvSpPr txBox="1"/>
          <p:nvPr/>
        </p:nvSpPr>
        <p:spPr>
          <a:xfrm>
            <a:off x="7455139" y="5410080"/>
            <a:ext cx="434734" cy="553998"/>
          </a:xfrm>
          <a:prstGeom prst="rect">
            <a:avLst/>
          </a:prstGeom>
          <a:noFill/>
        </p:spPr>
        <p:txBody>
          <a:bodyPr wrap="none" rtlCol="0">
            <a:spAutoFit/>
          </a:bodyPr>
          <a:lstStyle/>
          <a:p>
            <a:r>
              <a:rPr kumimoji="1" lang="el-GR" altLang="ja-JP" sz="3000" i="1" dirty="0" smtClean="0">
                <a:solidFill>
                  <a:srgbClr val="FFFF00"/>
                </a:solidFill>
                <a:latin typeface="Arial" panose="020B0604020202020204" pitchFamily="34" charset="0"/>
                <a:cs typeface="Arial" panose="020B0604020202020204" pitchFamily="34" charset="0"/>
              </a:rPr>
              <a:t>φ</a:t>
            </a:r>
            <a:endParaRPr kumimoji="1" lang="ja-JP" altLang="en-US" sz="3000" i="1" dirty="0">
              <a:solidFill>
                <a:srgbClr val="FFFF00"/>
              </a:solidFill>
              <a:latin typeface="Arial" panose="020B0604020202020204" pitchFamily="34" charset="0"/>
              <a:cs typeface="Arial" panose="020B0604020202020204" pitchFamily="34" charset="0"/>
            </a:endParaRPr>
          </a:p>
        </p:txBody>
      </p:sp>
      <p:cxnSp>
        <p:nvCxnSpPr>
          <p:cNvPr id="13" name="直線矢印コネクタ 12"/>
          <p:cNvCxnSpPr/>
          <p:nvPr/>
        </p:nvCxnSpPr>
        <p:spPr>
          <a:xfrm flipV="1">
            <a:off x="6507143" y="1922537"/>
            <a:ext cx="798288" cy="591013"/>
          </a:xfrm>
          <a:prstGeom prst="straightConnector1">
            <a:avLst/>
          </a:prstGeom>
          <a:ln w="25400">
            <a:solidFill>
              <a:srgbClr val="FFFF00"/>
            </a:solidFill>
            <a:tailEnd type="arrow" w="lg" len="lg"/>
          </a:ln>
        </p:spPr>
        <p:style>
          <a:lnRef idx="1">
            <a:schemeClr val="accent1"/>
          </a:lnRef>
          <a:fillRef idx="0">
            <a:schemeClr val="accent1"/>
          </a:fillRef>
          <a:effectRef idx="0">
            <a:schemeClr val="accent1"/>
          </a:effectRef>
          <a:fontRef idx="minor">
            <a:schemeClr val="tx1"/>
          </a:fontRef>
        </p:style>
      </p:cxnSp>
      <p:sp>
        <p:nvSpPr>
          <p:cNvPr id="14" name="円弧 13"/>
          <p:cNvSpPr/>
          <p:nvPr/>
        </p:nvSpPr>
        <p:spPr>
          <a:xfrm>
            <a:off x="6463664" y="2279428"/>
            <a:ext cx="447294" cy="473680"/>
          </a:xfrm>
          <a:prstGeom prst="arc">
            <a:avLst>
              <a:gd name="adj1" fmla="val 18129046"/>
              <a:gd name="adj2" fmla="val 338610"/>
            </a:avLst>
          </a:prstGeom>
          <a:ln w="190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08" name="テキスト ボックス 107"/>
          <p:cNvSpPr txBox="1"/>
          <p:nvPr/>
        </p:nvSpPr>
        <p:spPr>
          <a:xfrm>
            <a:off x="6965213" y="2092804"/>
            <a:ext cx="373820" cy="553998"/>
          </a:xfrm>
          <a:prstGeom prst="rect">
            <a:avLst/>
          </a:prstGeom>
          <a:noFill/>
        </p:spPr>
        <p:txBody>
          <a:bodyPr wrap="none" rtlCol="0">
            <a:spAutoFit/>
          </a:bodyPr>
          <a:lstStyle/>
          <a:p>
            <a:r>
              <a:rPr kumimoji="1" lang="el-GR" altLang="ja-JP" sz="3000" i="1" dirty="0" smtClean="0">
                <a:solidFill>
                  <a:srgbClr val="FFFF00"/>
                </a:solidFill>
                <a:latin typeface="Times New Roman"/>
                <a:cs typeface="Times New Roman"/>
              </a:rPr>
              <a:t>θ</a:t>
            </a:r>
            <a:endParaRPr kumimoji="1" lang="ja-JP" altLang="en-US" sz="3000" i="1" dirty="0">
              <a:solidFill>
                <a:srgbClr val="FFFF00"/>
              </a:solidFill>
              <a:latin typeface="Arial" panose="020B0604020202020204" pitchFamily="34" charset="0"/>
              <a:cs typeface="Arial" panose="020B0604020202020204" pitchFamily="34" charset="0"/>
            </a:endParaRPr>
          </a:p>
        </p:txBody>
      </p:sp>
      <p:sp>
        <p:nvSpPr>
          <p:cNvPr id="109" name="テキスト ボックス 108"/>
          <p:cNvSpPr txBox="1"/>
          <p:nvPr/>
        </p:nvSpPr>
        <p:spPr>
          <a:xfrm>
            <a:off x="7081857" y="1463003"/>
            <a:ext cx="1085927" cy="523220"/>
          </a:xfrm>
          <a:prstGeom prst="rect">
            <a:avLst/>
          </a:prstGeom>
          <a:noFill/>
        </p:spPr>
        <p:txBody>
          <a:bodyPr wrap="square" rtlCol="0">
            <a:spAutoFit/>
          </a:bodyPr>
          <a:lstStyle/>
          <a:p>
            <a:r>
              <a:rPr lang="en-US" altLang="ja-JP" sz="2800" baseline="30000" dirty="0" smtClean="0">
                <a:solidFill>
                  <a:srgbClr val="00FFFF"/>
                </a:solidFill>
                <a:latin typeface="Arial" pitchFamily="34" charset="0"/>
                <a:cs typeface="Arial" pitchFamily="34" charset="0"/>
              </a:rPr>
              <a:t>16</a:t>
            </a:r>
            <a:r>
              <a:rPr kumimoji="1" lang="en-US" altLang="ja-JP" sz="2800" dirty="0" smtClean="0">
                <a:solidFill>
                  <a:srgbClr val="00FFFF"/>
                </a:solidFill>
                <a:latin typeface="Arial" pitchFamily="34" charset="0"/>
                <a:cs typeface="Arial" pitchFamily="34" charset="0"/>
              </a:rPr>
              <a:t>O...</a:t>
            </a:r>
            <a:endParaRPr kumimoji="1" lang="ja-JP" altLang="en-US" sz="2800" dirty="0">
              <a:solidFill>
                <a:srgbClr val="00FFFF"/>
              </a:solidFill>
              <a:latin typeface="Arial" pitchFamily="34" charset="0"/>
              <a:cs typeface="Arial" pitchFamily="34" charset="0"/>
            </a:endParaRPr>
          </a:p>
        </p:txBody>
      </p:sp>
      <p:sp>
        <p:nvSpPr>
          <p:cNvPr id="110" name="テキスト ボックス 109"/>
          <p:cNvSpPr txBox="1"/>
          <p:nvPr/>
        </p:nvSpPr>
        <p:spPr>
          <a:xfrm>
            <a:off x="2843808" y="3645024"/>
            <a:ext cx="373820" cy="553998"/>
          </a:xfrm>
          <a:prstGeom prst="rect">
            <a:avLst/>
          </a:prstGeom>
          <a:noFill/>
        </p:spPr>
        <p:txBody>
          <a:bodyPr wrap="none" rtlCol="0">
            <a:spAutoFit/>
          </a:bodyPr>
          <a:lstStyle/>
          <a:p>
            <a:r>
              <a:rPr kumimoji="1" lang="el-GR" altLang="ja-JP" sz="3000" i="1" dirty="0" smtClean="0">
                <a:latin typeface="Times New Roman"/>
                <a:cs typeface="Times New Roman"/>
              </a:rPr>
              <a:t>θ</a:t>
            </a:r>
            <a:endParaRPr kumimoji="1" lang="ja-JP" altLang="en-US" sz="3000" i="1" dirty="0">
              <a:latin typeface="Arial" panose="020B0604020202020204" pitchFamily="34" charset="0"/>
              <a:cs typeface="Arial" panose="020B0604020202020204" pitchFamily="34" charset="0"/>
            </a:endParaRPr>
          </a:p>
        </p:txBody>
      </p:sp>
      <p:sp>
        <p:nvSpPr>
          <p:cNvPr id="9" name="フッター プレースホルダー 8"/>
          <p:cNvSpPr>
            <a:spLocks noGrp="1"/>
          </p:cNvSpPr>
          <p:nvPr>
            <p:ph type="ftr" sz="quarter" idx="11"/>
          </p:nvPr>
        </p:nvSpPr>
        <p:spPr>
          <a:xfrm>
            <a:off x="2904097" y="6628684"/>
            <a:ext cx="2895600" cy="230314"/>
          </a:xfrm>
        </p:spPr>
        <p:txBody>
          <a:bodyPr/>
          <a:lstStyle/>
          <a:p>
            <a:r>
              <a:rPr kumimoji="1" lang="en-US" altLang="ja-JP" dirty="0" smtClean="0"/>
              <a:t>OECD/NEA WPEC 21-May-2015</a:t>
            </a:r>
            <a:endParaRPr kumimoji="1" lang="ja-JP" altLang="en-US" dirty="0"/>
          </a:p>
        </p:txBody>
      </p:sp>
    </p:spTree>
    <p:extLst>
      <p:ext uri="{BB962C8B-B14F-4D97-AF65-F5344CB8AC3E}">
        <p14:creationId xmlns:p14="http://schemas.microsoft.com/office/powerpoint/2010/main" val="2926424792"/>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2866" y="1878427"/>
            <a:ext cx="4913313" cy="476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 name="Rectangle 4"/>
          <p:cNvSpPr txBox="1">
            <a:spLocks noChangeArrowheads="1"/>
          </p:cNvSpPr>
          <p:nvPr/>
        </p:nvSpPr>
        <p:spPr bwMode="auto">
          <a:xfrm>
            <a:off x="0" y="-1"/>
            <a:ext cx="9144000" cy="1160067"/>
          </a:xfrm>
          <a:prstGeom prst="rect">
            <a:avLst/>
          </a:prstGeom>
          <a:solidFill>
            <a:srgbClr val="000066"/>
          </a:solidFill>
          <a:ln w="9525">
            <a:noFill/>
            <a:miter lim="800000"/>
            <a:headEnd/>
            <a:tailEnd/>
          </a:ln>
        </p:spPr>
        <p:txBody>
          <a:bodyPr anchor="ctr"/>
          <a:lstStyle/>
          <a:p>
            <a:pPr algn="ctr">
              <a:defRPr/>
            </a:pPr>
            <a:r>
              <a:rPr lang="en-US" altLang="ja-JP" sz="2800" dirty="0" smtClean="0">
                <a:solidFill>
                  <a:schemeClr val="bg1"/>
                </a:solidFill>
                <a:latin typeface="Arial" pitchFamily="34" charset="0"/>
              </a:rPr>
              <a:t>Particle Identification and Transfer Channel</a:t>
            </a:r>
            <a:endParaRPr lang="en-US" altLang="ja-JP" sz="2800" dirty="0">
              <a:solidFill>
                <a:schemeClr val="bg1"/>
              </a:solidFill>
              <a:latin typeface="Arial" pitchFamily="34" charset="0"/>
            </a:endParaRPr>
          </a:p>
        </p:txBody>
      </p:sp>
      <p:sp>
        <p:nvSpPr>
          <p:cNvPr id="21" name="テキスト ボックス 20"/>
          <p:cNvSpPr txBox="1"/>
          <p:nvPr/>
        </p:nvSpPr>
        <p:spPr>
          <a:xfrm>
            <a:off x="2658452" y="1221345"/>
            <a:ext cx="3985386" cy="430887"/>
          </a:xfrm>
          <a:prstGeom prst="rect">
            <a:avLst/>
          </a:prstGeom>
          <a:noFill/>
        </p:spPr>
        <p:txBody>
          <a:bodyPr wrap="none" rtlCol="0">
            <a:spAutoFit/>
          </a:bodyPr>
          <a:lstStyle/>
          <a:p>
            <a:r>
              <a:rPr lang="en-US" altLang="ja-JP" sz="2200" baseline="30000" dirty="0" smtClean="0">
                <a:solidFill>
                  <a:srgbClr val="000066"/>
                </a:solidFill>
                <a:latin typeface="Arial" pitchFamily="34" charset="0"/>
                <a:cs typeface="Arial" pitchFamily="34" charset="0"/>
              </a:rPr>
              <a:t>18</a:t>
            </a:r>
            <a:r>
              <a:rPr lang="en-US" altLang="ja-JP" sz="2200" dirty="0" smtClean="0">
                <a:solidFill>
                  <a:srgbClr val="000066"/>
                </a:solidFill>
                <a:latin typeface="Arial" pitchFamily="34" charset="0"/>
                <a:cs typeface="Arial" pitchFamily="34" charset="0"/>
              </a:rPr>
              <a:t>O + </a:t>
            </a:r>
            <a:r>
              <a:rPr lang="en-US" altLang="ja-JP" sz="2200" baseline="30000" dirty="0" smtClean="0">
                <a:solidFill>
                  <a:srgbClr val="000066"/>
                </a:solidFill>
                <a:latin typeface="Arial" pitchFamily="34" charset="0"/>
                <a:cs typeface="Arial" pitchFamily="34" charset="0"/>
              </a:rPr>
              <a:t>238</a:t>
            </a:r>
            <a:r>
              <a:rPr lang="en-US" altLang="ja-JP" sz="2200" dirty="0" smtClean="0">
                <a:solidFill>
                  <a:srgbClr val="000066"/>
                </a:solidFill>
                <a:latin typeface="Arial" pitchFamily="34" charset="0"/>
                <a:cs typeface="Arial" pitchFamily="34" charset="0"/>
              </a:rPr>
              <a:t>U (</a:t>
            </a:r>
            <a:r>
              <a:rPr lang="en-US" altLang="ja-JP" sz="2200" dirty="0" err="1" smtClean="0">
                <a:solidFill>
                  <a:srgbClr val="000066"/>
                </a:solidFill>
                <a:latin typeface="Arial" pitchFamily="34" charset="0"/>
                <a:cs typeface="Arial" pitchFamily="34" charset="0"/>
              </a:rPr>
              <a:t>E</a:t>
            </a:r>
            <a:r>
              <a:rPr lang="en-US" altLang="ja-JP" sz="2200" baseline="-25000" dirty="0" err="1" smtClean="0">
                <a:solidFill>
                  <a:srgbClr val="000066"/>
                </a:solidFill>
                <a:latin typeface="Arial" pitchFamily="34" charset="0"/>
                <a:cs typeface="Arial" pitchFamily="34" charset="0"/>
              </a:rPr>
              <a:t>beam</a:t>
            </a:r>
            <a:r>
              <a:rPr lang="en-US" altLang="ja-JP" sz="2200" dirty="0" smtClean="0">
                <a:solidFill>
                  <a:srgbClr val="000066"/>
                </a:solidFill>
                <a:latin typeface="Arial" pitchFamily="34" charset="0"/>
                <a:cs typeface="Arial" pitchFamily="34" charset="0"/>
              </a:rPr>
              <a:t>=157.5 MeV )</a:t>
            </a:r>
          </a:p>
        </p:txBody>
      </p:sp>
      <p:grpSp>
        <p:nvGrpSpPr>
          <p:cNvPr id="29" name="グループ化 28"/>
          <p:cNvGrpSpPr/>
          <p:nvPr/>
        </p:nvGrpSpPr>
        <p:grpSpPr>
          <a:xfrm>
            <a:off x="2634260" y="1706109"/>
            <a:ext cx="4238638" cy="4176464"/>
            <a:chOff x="643632" y="1838297"/>
            <a:chExt cx="4238638" cy="4176464"/>
          </a:xfrm>
        </p:grpSpPr>
        <p:grpSp>
          <p:nvGrpSpPr>
            <p:cNvPr id="30" name="グループ化 29"/>
            <p:cNvGrpSpPr/>
            <p:nvPr/>
          </p:nvGrpSpPr>
          <p:grpSpPr>
            <a:xfrm>
              <a:off x="643632" y="2347661"/>
              <a:ext cx="1753486" cy="1526024"/>
              <a:chOff x="6914616" y="3233611"/>
              <a:chExt cx="1753486" cy="1526024"/>
            </a:xfrm>
          </p:grpSpPr>
          <p:sp>
            <p:nvSpPr>
              <p:cNvPr id="50" name="テキスト ボックス 49"/>
              <p:cNvSpPr txBox="1"/>
              <p:nvPr/>
            </p:nvSpPr>
            <p:spPr>
              <a:xfrm>
                <a:off x="7345304" y="3233611"/>
                <a:ext cx="1322798" cy="523220"/>
              </a:xfrm>
              <a:prstGeom prst="rect">
                <a:avLst/>
              </a:prstGeom>
              <a:noFill/>
            </p:spPr>
            <p:txBody>
              <a:bodyPr wrap="none" rtlCol="0">
                <a:spAutoFit/>
              </a:bodyPr>
              <a:lstStyle/>
              <a:p>
                <a:r>
                  <a:rPr lang="en-US" altLang="ja-JP" sz="2800" baseline="30000" dirty="0" smtClean="0">
                    <a:solidFill>
                      <a:srgbClr val="000066"/>
                    </a:solidFill>
                    <a:effectLst>
                      <a:outerShdw blurRad="38100" dist="38100" dir="2700000" algn="tl">
                        <a:srgbClr val="000000">
                          <a:alpha val="43137"/>
                        </a:srgbClr>
                      </a:outerShdw>
                    </a:effectLst>
                    <a:latin typeface="Arial" pitchFamily="34" charset="0"/>
                    <a:cs typeface="Arial" pitchFamily="34" charset="0"/>
                  </a:rPr>
                  <a:t>237-240</a:t>
                </a:r>
                <a:r>
                  <a:rPr lang="en-US" altLang="ja-JP" sz="2800" dirty="0" smtClean="0">
                    <a:solidFill>
                      <a:srgbClr val="000066"/>
                    </a:solidFill>
                    <a:effectLst>
                      <a:outerShdw blurRad="38100" dist="38100" dir="2700000" algn="tl">
                        <a:srgbClr val="000000">
                          <a:alpha val="43137"/>
                        </a:srgbClr>
                      </a:outerShdw>
                    </a:effectLst>
                    <a:latin typeface="Arial" pitchFamily="34" charset="0"/>
                    <a:cs typeface="Arial" pitchFamily="34" charset="0"/>
                  </a:rPr>
                  <a:t>U</a:t>
                </a:r>
                <a:endParaRPr kumimoji="1" lang="ja-JP" altLang="en-US" sz="2800" dirty="0">
                  <a:solidFill>
                    <a:srgbClr val="000066"/>
                  </a:solidFill>
                  <a:effectLst>
                    <a:outerShdw blurRad="38100" dist="38100" dir="2700000" algn="tl">
                      <a:srgbClr val="000000">
                        <a:alpha val="43137"/>
                      </a:srgbClr>
                    </a:outerShdw>
                  </a:effectLst>
                  <a:latin typeface="Arial" pitchFamily="34" charset="0"/>
                  <a:cs typeface="Arial" pitchFamily="34" charset="0"/>
                </a:endParaRPr>
              </a:p>
            </p:txBody>
          </p:sp>
          <p:sp>
            <p:nvSpPr>
              <p:cNvPr id="51" name="テキスト ボックス 50"/>
              <p:cNvSpPr txBox="1"/>
              <p:nvPr/>
            </p:nvSpPr>
            <p:spPr>
              <a:xfrm>
                <a:off x="7082714" y="3756831"/>
                <a:ext cx="1523174" cy="523220"/>
              </a:xfrm>
              <a:prstGeom prst="rect">
                <a:avLst/>
              </a:prstGeom>
              <a:noFill/>
            </p:spPr>
            <p:txBody>
              <a:bodyPr wrap="none" rtlCol="0">
                <a:spAutoFit/>
              </a:bodyPr>
              <a:lstStyle/>
              <a:p>
                <a:r>
                  <a:rPr lang="en-US" altLang="ja-JP" sz="2800" baseline="30000" dirty="0" smtClean="0">
                    <a:solidFill>
                      <a:srgbClr val="000066"/>
                    </a:solidFill>
                    <a:effectLst>
                      <a:outerShdw blurRad="38100" dist="38100" dir="2700000" algn="tl">
                        <a:srgbClr val="000000">
                          <a:alpha val="43137"/>
                        </a:srgbClr>
                      </a:outerShdw>
                    </a:effectLst>
                    <a:latin typeface="Arial" pitchFamily="34" charset="0"/>
                    <a:cs typeface="Arial" pitchFamily="34" charset="0"/>
                  </a:rPr>
                  <a:t>239-242</a:t>
                </a:r>
                <a:r>
                  <a:rPr lang="en-US" altLang="ja-JP" sz="2800" dirty="0" smtClean="0">
                    <a:solidFill>
                      <a:srgbClr val="000066"/>
                    </a:solidFill>
                    <a:effectLst>
                      <a:outerShdw blurRad="38100" dist="38100" dir="2700000" algn="tl">
                        <a:srgbClr val="000000">
                          <a:alpha val="43137"/>
                        </a:srgbClr>
                      </a:outerShdw>
                    </a:effectLst>
                    <a:latin typeface="Arial" pitchFamily="34" charset="0"/>
                    <a:cs typeface="Arial" pitchFamily="34" charset="0"/>
                  </a:rPr>
                  <a:t>Np</a:t>
                </a:r>
                <a:endParaRPr kumimoji="1" lang="ja-JP" altLang="en-US" sz="2800" dirty="0">
                  <a:solidFill>
                    <a:srgbClr val="000066"/>
                  </a:solidFill>
                  <a:effectLst>
                    <a:outerShdw blurRad="38100" dist="38100" dir="2700000" algn="tl">
                      <a:srgbClr val="000000">
                        <a:alpha val="43137"/>
                      </a:srgbClr>
                    </a:outerShdw>
                  </a:effectLst>
                  <a:latin typeface="Arial" pitchFamily="34" charset="0"/>
                  <a:cs typeface="Arial" pitchFamily="34" charset="0"/>
                </a:endParaRPr>
              </a:p>
            </p:txBody>
          </p:sp>
          <p:sp>
            <p:nvSpPr>
              <p:cNvPr id="52" name="テキスト ボックス 51"/>
              <p:cNvSpPr txBox="1"/>
              <p:nvPr/>
            </p:nvSpPr>
            <p:spPr>
              <a:xfrm>
                <a:off x="6914616" y="4236415"/>
                <a:ext cx="1502334" cy="523220"/>
              </a:xfrm>
              <a:prstGeom prst="rect">
                <a:avLst/>
              </a:prstGeom>
              <a:noFill/>
            </p:spPr>
            <p:txBody>
              <a:bodyPr wrap="none" rtlCol="0">
                <a:spAutoFit/>
              </a:bodyPr>
              <a:lstStyle/>
              <a:p>
                <a:r>
                  <a:rPr lang="en-US" altLang="ja-JP" sz="2800" baseline="30000" dirty="0" smtClean="0">
                    <a:solidFill>
                      <a:srgbClr val="000066"/>
                    </a:solidFill>
                    <a:effectLst>
                      <a:outerShdw blurRad="38100" dist="38100" dir="2700000" algn="tl">
                        <a:srgbClr val="000000">
                          <a:alpha val="43137"/>
                        </a:srgbClr>
                      </a:outerShdw>
                    </a:effectLst>
                    <a:latin typeface="Arial" pitchFamily="34" charset="0"/>
                    <a:cs typeface="Arial" pitchFamily="34" charset="0"/>
                  </a:rPr>
                  <a:t>241</a:t>
                </a:r>
                <a:r>
                  <a:rPr kumimoji="1" lang="en-US" altLang="ja-JP" sz="2800" baseline="30000" dirty="0" smtClean="0">
                    <a:solidFill>
                      <a:srgbClr val="000066"/>
                    </a:solidFill>
                    <a:effectLst>
                      <a:outerShdw blurRad="38100" dist="38100" dir="2700000" algn="tl">
                        <a:srgbClr val="000000">
                          <a:alpha val="43137"/>
                        </a:srgbClr>
                      </a:outerShdw>
                    </a:effectLst>
                    <a:latin typeface="Arial" pitchFamily="34" charset="0"/>
                    <a:cs typeface="Arial" pitchFamily="34" charset="0"/>
                  </a:rPr>
                  <a:t>-245</a:t>
                </a:r>
                <a:r>
                  <a:rPr kumimoji="1" lang="en-US" altLang="ja-JP" sz="2800" dirty="0" smtClean="0">
                    <a:solidFill>
                      <a:srgbClr val="000066"/>
                    </a:solidFill>
                    <a:effectLst>
                      <a:outerShdw blurRad="38100" dist="38100" dir="2700000" algn="tl">
                        <a:srgbClr val="000000">
                          <a:alpha val="43137"/>
                        </a:srgbClr>
                      </a:outerShdw>
                    </a:effectLst>
                    <a:latin typeface="Arial" pitchFamily="34" charset="0"/>
                    <a:cs typeface="Arial" pitchFamily="34" charset="0"/>
                  </a:rPr>
                  <a:t>Pu</a:t>
                </a:r>
                <a:endParaRPr kumimoji="1" lang="ja-JP" altLang="en-US" sz="2800" dirty="0">
                  <a:solidFill>
                    <a:srgbClr val="000066"/>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36" name="グループ化 35"/>
            <p:cNvGrpSpPr/>
            <p:nvPr/>
          </p:nvGrpSpPr>
          <p:grpSpPr>
            <a:xfrm>
              <a:off x="3325631" y="4012437"/>
              <a:ext cx="1556639" cy="1575140"/>
              <a:chOff x="6813714" y="3383629"/>
              <a:chExt cx="1556639" cy="1575140"/>
            </a:xfrm>
          </p:grpSpPr>
          <p:sp>
            <p:nvSpPr>
              <p:cNvPr id="47" name="テキスト ボックス 46"/>
              <p:cNvSpPr txBox="1"/>
              <p:nvPr/>
            </p:nvSpPr>
            <p:spPr>
              <a:xfrm>
                <a:off x="7294417" y="3383629"/>
                <a:ext cx="1075936" cy="523220"/>
              </a:xfrm>
              <a:prstGeom prst="rect">
                <a:avLst/>
              </a:prstGeom>
              <a:noFill/>
            </p:spPr>
            <p:txBody>
              <a:bodyPr wrap="none" rtlCol="0">
                <a:spAutoFit/>
              </a:bodyPr>
              <a:lstStyle/>
              <a:p>
                <a:r>
                  <a:rPr lang="en-US" altLang="ja-JP" sz="2800" baseline="300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16-19</a:t>
                </a:r>
                <a:r>
                  <a:rPr lang="en-US" altLang="ja-JP" sz="28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O</a:t>
                </a:r>
                <a:endParaRPr kumimoji="1" lang="ja-JP" altLang="en-US" sz="2800"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48" name="テキスト ボックス 47"/>
              <p:cNvSpPr txBox="1"/>
              <p:nvPr/>
            </p:nvSpPr>
            <p:spPr>
              <a:xfrm>
                <a:off x="7172863" y="3912329"/>
                <a:ext cx="1056700" cy="523220"/>
              </a:xfrm>
              <a:prstGeom prst="rect">
                <a:avLst/>
              </a:prstGeom>
              <a:noFill/>
            </p:spPr>
            <p:txBody>
              <a:bodyPr wrap="none" rtlCol="0">
                <a:spAutoFit/>
              </a:bodyPr>
              <a:lstStyle/>
              <a:p>
                <a:r>
                  <a:rPr lang="en-US" altLang="ja-JP" sz="2800" baseline="300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14-17</a:t>
                </a:r>
                <a:r>
                  <a:rPr lang="en-US" altLang="ja-JP" sz="28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N</a:t>
                </a:r>
                <a:endParaRPr kumimoji="1" lang="ja-JP" altLang="en-US" sz="2800"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49" name="テキスト ボックス 48"/>
              <p:cNvSpPr txBox="1"/>
              <p:nvPr/>
            </p:nvSpPr>
            <p:spPr>
              <a:xfrm>
                <a:off x="6813714" y="4435549"/>
                <a:ext cx="1038939" cy="523220"/>
              </a:xfrm>
              <a:prstGeom prst="rect">
                <a:avLst/>
              </a:prstGeom>
              <a:noFill/>
            </p:spPr>
            <p:txBody>
              <a:bodyPr wrap="none" rtlCol="0">
                <a:spAutoFit/>
              </a:bodyPr>
              <a:lstStyle/>
              <a:p>
                <a:r>
                  <a:rPr kumimoji="1" lang="en-US" altLang="ja-JP" sz="2800" baseline="300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11-15</a:t>
                </a:r>
                <a:r>
                  <a:rPr kumimoji="1" lang="en-US" altLang="ja-JP" sz="28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C</a:t>
                </a:r>
                <a:endParaRPr kumimoji="1" lang="ja-JP" altLang="en-US" sz="2800"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grpSp>
        <p:sp>
          <p:nvSpPr>
            <p:cNvPr id="37" name="テキスト ボックス 36"/>
            <p:cNvSpPr txBox="1"/>
            <p:nvPr/>
          </p:nvSpPr>
          <p:spPr>
            <a:xfrm>
              <a:off x="3115001" y="5491541"/>
              <a:ext cx="423514" cy="523220"/>
            </a:xfrm>
            <a:prstGeom prst="rect">
              <a:avLst/>
            </a:prstGeom>
            <a:noFill/>
          </p:spPr>
          <p:txBody>
            <a:bodyPr wrap="none" rtlCol="0">
              <a:spAutoFit/>
            </a:bodyPr>
            <a:lstStyle/>
            <a:p>
              <a:r>
                <a:rPr kumimoji="1" lang="en-US" altLang="ja-JP" sz="28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B</a:t>
              </a:r>
              <a:endParaRPr kumimoji="1" lang="ja-JP" altLang="en-US" sz="2800"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39" name="テキスト ボックス 38"/>
            <p:cNvSpPr txBox="1"/>
            <p:nvPr/>
          </p:nvSpPr>
          <p:spPr>
            <a:xfrm>
              <a:off x="3757912" y="3062433"/>
              <a:ext cx="404278" cy="523220"/>
            </a:xfrm>
            <a:prstGeom prst="rect">
              <a:avLst/>
            </a:prstGeom>
            <a:noFill/>
          </p:spPr>
          <p:txBody>
            <a:bodyPr wrap="none" rtlCol="0">
              <a:spAutoFit/>
            </a:bodyPr>
            <a:lstStyle/>
            <a:p>
              <a:r>
                <a:rPr kumimoji="1" lang="en-US" altLang="ja-JP" sz="28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F</a:t>
              </a:r>
              <a:endParaRPr kumimoji="1" lang="ja-JP" altLang="en-US" sz="2800"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42" name="テキスト ボックス 41"/>
            <p:cNvSpPr txBox="1"/>
            <p:nvPr/>
          </p:nvSpPr>
          <p:spPr>
            <a:xfrm>
              <a:off x="2020678" y="1838297"/>
              <a:ext cx="623889" cy="523220"/>
            </a:xfrm>
            <a:prstGeom prst="rect">
              <a:avLst/>
            </a:prstGeom>
            <a:solidFill>
              <a:schemeClr val="bg1"/>
            </a:solidFill>
          </p:spPr>
          <p:txBody>
            <a:bodyPr wrap="none" rtlCol="0">
              <a:spAutoFit/>
            </a:bodyPr>
            <a:lstStyle/>
            <a:p>
              <a:r>
                <a:rPr kumimoji="1" lang="en-US" altLang="ja-JP" sz="2800" dirty="0" smtClean="0">
                  <a:solidFill>
                    <a:srgbClr val="000066"/>
                  </a:solidFill>
                  <a:effectLst>
                    <a:outerShdw blurRad="38100" dist="38100" dir="2700000" algn="tl">
                      <a:srgbClr val="000000">
                        <a:alpha val="43137"/>
                      </a:srgbClr>
                    </a:outerShdw>
                  </a:effectLst>
                  <a:latin typeface="Arial" pitchFamily="34" charset="0"/>
                  <a:cs typeface="Arial" pitchFamily="34" charset="0"/>
                </a:rPr>
                <a:t>Pa</a:t>
              </a:r>
              <a:endParaRPr kumimoji="1" lang="ja-JP" altLang="en-US" sz="2800" dirty="0">
                <a:solidFill>
                  <a:srgbClr val="000066"/>
                </a:solidFill>
                <a:effectLst>
                  <a:outerShdw blurRad="38100" dist="38100" dir="2700000" algn="tl">
                    <a:srgbClr val="000000">
                      <a:alpha val="43137"/>
                    </a:srgbClr>
                  </a:outerShdw>
                </a:effectLst>
                <a:latin typeface="Arial" pitchFamily="34" charset="0"/>
                <a:cs typeface="Arial" pitchFamily="34" charset="0"/>
              </a:endParaRPr>
            </a:p>
          </p:txBody>
        </p:sp>
        <p:sp>
          <p:nvSpPr>
            <p:cNvPr id="43" name="テキスト ボックス 42"/>
            <p:cNvSpPr txBox="1"/>
            <p:nvPr/>
          </p:nvSpPr>
          <p:spPr>
            <a:xfrm>
              <a:off x="935628" y="3932558"/>
              <a:ext cx="723275" cy="523220"/>
            </a:xfrm>
            <a:prstGeom prst="rect">
              <a:avLst/>
            </a:prstGeom>
            <a:noFill/>
          </p:spPr>
          <p:txBody>
            <a:bodyPr wrap="none" rtlCol="0">
              <a:spAutoFit/>
            </a:bodyPr>
            <a:lstStyle/>
            <a:p>
              <a:r>
                <a:rPr lang="en-US" altLang="ja-JP" sz="2800" dirty="0" smtClean="0">
                  <a:solidFill>
                    <a:srgbClr val="000066"/>
                  </a:solidFill>
                  <a:effectLst>
                    <a:outerShdw blurRad="38100" dist="38100" dir="2700000" algn="tl">
                      <a:srgbClr val="000000">
                        <a:alpha val="43137"/>
                      </a:srgbClr>
                    </a:outerShdw>
                  </a:effectLst>
                  <a:latin typeface="Arial" pitchFamily="34" charset="0"/>
                  <a:cs typeface="Arial" pitchFamily="34" charset="0"/>
                </a:rPr>
                <a:t>Am</a:t>
              </a:r>
              <a:endParaRPr kumimoji="1" lang="ja-JP" altLang="en-US" sz="2800" dirty="0">
                <a:solidFill>
                  <a:srgbClr val="000066"/>
                </a:solidFill>
                <a:effectLst>
                  <a:outerShdw blurRad="38100" dist="38100" dir="2700000" algn="tl">
                    <a:srgbClr val="000000">
                      <a:alpha val="43137"/>
                    </a:srgbClr>
                  </a:outerShdw>
                </a:effectLst>
                <a:latin typeface="Arial" pitchFamily="34" charset="0"/>
                <a:cs typeface="Arial" pitchFamily="34" charset="0"/>
              </a:endParaRPr>
            </a:p>
          </p:txBody>
        </p:sp>
      </p:grpSp>
      <p:sp>
        <p:nvSpPr>
          <p:cNvPr id="2" name="フッター プレースホルダー 1"/>
          <p:cNvSpPr>
            <a:spLocks noGrp="1"/>
          </p:cNvSpPr>
          <p:nvPr>
            <p:ph type="ftr" sz="quarter" idx="11"/>
          </p:nvPr>
        </p:nvSpPr>
        <p:spPr>
          <a:xfrm>
            <a:off x="822503" y="6665763"/>
            <a:ext cx="2895600" cy="196131"/>
          </a:xfrm>
        </p:spPr>
        <p:txBody>
          <a:bodyPr/>
          <a:lstStyle/>
          <a:p>
            <a:r>
              <a:rPr kumimoji="1" lang="en-US" altLang="ja-JP" dirty="0" smtClean="0"/>
              <a:t>OECD/NEA WPEC 21-May-2015</a:t>
            </a:r>
            <a:endParaRPr kumimoji="1" lang="ja-JP" altLang="en-US" dirty="0"/>
          </a:p>
        </p:txBody>
      </p:sp>
      <p:sp>
        <p:nvSpPr>
          <p:cNvPr id="3" name="スライド番号プレースホルダー 2"/>
          <p:cNvSpPr>
            <a:spLocks noGrp="1"/>
          </p:cNvSpPr>
          <p:nvPr>
            <p:ph type="sldNum" sz="quarter" idx="12"/>
          </p:nvPr>
        </p:nvSpPr>
        <p:spPr/>
        <p:txBody>
          <a:bodyPr/>
          <a:lstStyle/>
          <a:p>
            <a:fld id="{4E79C504-9ED1-4FAF-B9CF-03884391F86F}" type="slidenum">
              <a:rPr kumimoji="1" lang="ja-JP" altLang="en-US" smtClean="0"/>
              <a:pPr/>
              <a:t>19</a:t>
            </a:fld>
            <a:endParaRPr kumimoji="1" lang="ja-JP" altLang="en-US"/>
          </a:p>
        </p:txBody>
      </p:sp>
    </p:spTree>
    <p:extLst>
      <p:ext uri="{BB962C8B-B14F-4D97-AF65-F5344CB8AC3E}">
        <p14:creationId xmlns:p14="http://schemas.microsoft.com/office/powerpoint/2010/main" val="3018056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0" name="図 52" descr="facilities_kur_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5517232"/>
            <a:ext cx="1198563" cy="82708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074" name="Picture 4" descr="ic_ja02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8175" y="1195388"/>
            <a:ext cx="4344988"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直線コネクタ 16"/>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3076" name="Rectangle 2"/>
          <p:cNvSpPr>
            <a:spLocks noGrp="1" noChangeArrowheads="1"/>
          </p:cNvSpPr>
          <p:nvPr>
            <p:ph type="title"/>
          </p:nvPr>
        </p:nvSpPr>
        <p:spPr>
          <a:xfrm>
            <a:off x="34925" y="115888"/>
            <a:ext cx="9161463" cy="609600"/>
          </a:xfrm>
        </p:spPr>
        <p:txBody>
          <a:bodyPr/>
          <a:lstStyle/>
          <a:p>
            <a:r>
              <a:rPr lang="en-US" altLang="ja-JP" sz="3200" b="1" smtClean="0"/>
              <a:t>Nuclear Data Measurement in Japan</a:t>
            </a:r>
          </a:p>
        </p:txBody>
      </p:sp>
      <p:pic>
        <p:nvPicPr>
          <p:cNvPr id="3077" name="Picture 8" descr="BD10219_"/>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100" y="762000"/>
            <a:ext cx="86106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テキスト ボックス 3"/>
          <p:cNvSpPr txBox="1">
            <a:spLocks noChangeArrowheads="1"/>
          </p:cNvSpPr>
          <p:nvPr/>
        </p:nvSpPr>
        <p:spPr bwMode="auto">
          <a:xfrm>
            <a:off x="98425" y="849313"/>
            <a:ext cx="89296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2000" b="1" dirty="0"/>
              <a:t>Nuclear data measurements are being performed </a:t>
            </a:r>
            <a:r>
              <a:rPr lang="en-US" altLang="ja-JP" sz="2000" b="1" dirty="0" smtClean="0"/>
              <a:t>at </a:t>
            </a:r>
            <a:r>
              <a:rPr lang="en-US" altLang="ja-JP" sz="2000" b="1" dirty="0"/>
              <a:t>several accelerator and reactor facilities in Japan:</a:t>
            </a:r>
          </a:p>
        </p:txBody>
      </p:sp>
      <p:pic>
        <p:nvPicPr>
          <p:cNvPr id="3080"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51500" y="5373688"/>
            <a:ext cx="1460500" cy="1079500"/>
          </a:xfrm>
          <a:prstGeom prst="rect">
            <a:avLst/>
          </a:prstGeom>
          <a:noFill/>
          <a:ln w="9525">
            <a:solidFill>
              <a:schemeClr val="accent1"/>
            </a:solidFill>
            <a:miter lim="800000"/>
            <a:headEnd/>
            <a:tailEnd/>
          </a:ln>
          <a:effectLst>
            <a:glow rad="101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3081" name="Picture 1" descr="G:\DCIM\100MSDCF\DSC01036.JPG"/>
          <p:cNvPicPr>
            <a:picLocks noChangeAspect="1" noChangeArrowheads="1"/>
          </p:cNvPicPr>
          <p:nvPr/>
        </p:nvPicPr>
        <p:blipFill>
          <a:blip r:embed="rId7" cstate="print">
            <a:lum bright="20000" contrast="30000"/>
            <a:extLst>
              <a:ext uri="{28A0092B-C50C-407E-A947-70E740481C1C}">
                <a14:useLocalDpi xmlns:a14="http://schemas.microsoft.com/office/drawing/2010/main" val="0"/>
              </a:ext>
            </a:extLst>
          </a:blip>
          <a:srcRect l="4567" t="29312" r="16586" b="5801"/>
          <a:stretch>
            <a:fillRect/>
          </a:stretch>
        </p:blipFill>
        <p:spPr bwMode="auto">
          <a:xfrm>
            <a:off x="6650038" y="3573463"/>
            <a:ext cx="1050925" cy="1150937"/>
          </a:xfrm>
          <a:prstGeom prst="rect">
            <a:avLst/>
          </a:prstGeom>
          <a:noFill/>
          <a:ln>
            <a:noFill/>
          </a:ln>
          <a:effectLst>
            <a:glow rad="101600">
              <a:schemeClr val="accent2">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2" descr="Bl04-bac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51500" y="3573463"/>
            <a:ext cx="900113" cy="1152525"/>
          </a:xfrm>
          <a:prstGeom prst="rect">
            <a:avLst/>
          </a:prstGeom>
          <a:ln>
            <a:noFill/>
          </a:ln>
          <a:effectLst>
            <a:glow rad="101600">
              <a:schemeClr val="accent2">
                <a:satMod val="175000"/>
                <a:alpha val="40000"/>
              </a:schemeClr>
            </a:glow>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3" name="テキスト ボックス 11"/>
          <p:cNvSpPr txBox="1">
            <a:spLocks noChangeArrowheads="1"/>
          </p:cNvSpPr>
          <p:nvPr/>
        </p:nvSpPr>
        <p:spPr bwMode="auto">
          <a:xfrm>
            <a:off x="5260975" y="4724400"/>
            <a:ext cx="16732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en-US" altLang="ja-JP" sz="1400" b="1" i="1" dirty="0" smtClean="0"/>
              <a:t>ANNRI/MLF/</a:t>
            </a:r>
          </a:p>
          <a:p>
            <a:pPr algn="ctr" eaLnBrk="1" hangingPunct="1"/>
            <a:r>
              <a:rPr lang="en-US" altLang="ja-JP" sz="1400" b="1" i="1" dirty="0"/>
              <a:t>/</a:t>
            </a:r>
            <a:r>
              <a:rPr lang="en-US" altLang="ja-JP" sz="1400" b="1" i="1" dirty="0" smtClean="0"/>
              <a:t>J-PARC@JAEA</a:t>
            </a:r>
            <a:endParaRPr lang="ja-JP" altLang="en-US" sz="1400" b="1" i="1" dirty="0"/>
          </a:p>
        </p:txBody>
      </p:sp>
      <p:sp>
        <p:nvSpPr>
          <p:cNvPr id="3084" name="テキスト ボックス 12"/>
          <p:cNvSpPr txBox="1">
            <a:spLocks noChangeArrowheads="1"/>
          </p:cNvSpPr>
          <p:nvPr/>
        </p:nvSpPr>
        <p:spPr bwMode="auto">
          <a:xfrm>
            <a:off x="755650" y="5326063"/>
            <a:ext cx="720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1400" b="1" i="1"/>
              <a:t>KUTL</a:t>
            </a:r>
            <a:endParaRPr lang="ja-JP" altLang="en-US" sz="1400" b="1" i="1"/>
          </a:p>
        </p:txBody>
      </p:sp>
      <p:sp>
        <p:nvSpPr>
          <p:cNvPr id="3085" name="テキスト ボックス 13"/>
          <p:cNvSpPr txBox="1">
            <a:spLocks noChangeArrowheads="1"/>
          </p:cNvSpPr>
          <p:nvPr/>
        </p:nvSpPr>
        <p:spPr bwMode="auto">
          <a:xfrm>
            <a:off x="6659563" y="4724400"/>
            <a:ext cx="12969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en-US" altLang="ja-JP" sz="1400" b="1" i="1" dirty="0" smtClean="0"/>
              <a:t>Tandem</a:t>
            </a:r>
          </a:p>
          <a:p>
            <a:pPr algn="ctr" eaLnBrk="1" hangingPunct="1"/>
            <a:r>
              <a:rPr lang="en-US" altLang="ja-JP" sz="1400" b="1" i="1" dirty="0" smtClean="0"/>
              <a:t>@JAEA</a:t>
            </a:r>
            <a:endParaRPr lang="ja-JP" altLang="en-US" sz="1400" b="1" i="1" dirty="0"/>
          </a:p>
        </p:txBody>
      </p:sp>
      <p:sp>
        <p:nvSpPr>
          <p:cNvPr id="3086" name="テキスト ボックス 14"/>
          <p:cNvSpPr txBox="1">
            <a:spLocks noChangeArrowheads="1"/>
          </p:cNvSpPr>
          <p:nvPr/>
        </p:nvSpPr>
        <p:spPr bwMode="auto">
          <a:xfrm>
            <a:off x="5537200" y="6448425"/>
            <a:ext cx="1555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1400" b="1" i="1"/>
              <a:t>HIMAC @NIRS</a:t>
            </a:r>
            <a:endParaRPr lang="ja-JP" altLang="en-US" sz="1400" b="1" i="1"/>
          </a:p>
        </p:txBody>
      </p:sp>
      <p:pic>
        <p:nvPicPr>
          <p:cNvPr id="3087" name="Picture 2" descr="http://www.kutl.kyushu-u.ac.jp/image/obj_topimag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3850" y="4365625"/>
            <a:ext cx="1317625" cy="987425"/>
          </a:xfrm>
          <a:prstGeom prst="rect">
            <a:avLst/>
          </a:prstGeom>
          <a:noFill/>
          <a:ln>
            <a:noFill/>
          </a:ln>
          <a:effectLst>
            <a:glow rad="101600">
              <a:schemeClr val="accent2">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8" name="正方形/長方形 20"/>
          <p:cNvSpPr>
            <a:spLocks noChangeArrowheads="1"/>
          </p:cNvSpPr>
          <p:nvPr/>
        </p:nvSpPr>
        <p:spPr bwMode="auto">
          <a:xfrm>
            <a:off x="3059113" y="6361385"/>
            <a:ext cx="1146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1400" b="1" i="1" dirty="0"/>
              <a:t>KURRI-LINAC</a:t>
            </a:r>
            <a:endParaRPr lang="ja-JP" altLang="en-US" sz="1400" i="1" dirty="0"/>
          </a:p>
        </p:txBody>
      </p:sp>
      <p:sp>
        <p:nvSpPr>
          <p:cNvPr id="3089" name="テキスト ボックス 25"/>
          <p:cNvSpPr txBox="1">
            <a:spLocks noChangeArrowheads="1"/>
          </p:cNvSpPr>
          <p:nvPr/>
        </p:nvSpPr>
        <p:spPr bwMode="auto">
          <a:xfrm>
            <a:off x="1979613" y="4076700"/>
            <a:ext cx="720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1400" b="1" i="1"/>
              <a:t>RCNP</a:t>
            </a:r>
            <a:endParaRPr lang="ja-JP" altLang="en-US" sz="1400" b="1" i="1"/>
          </a:p>
        </p:txBody>
      </p:sp>
      <p:sp>
        <p:nvSpPr>
          <p:cNvPr id="3090" name="テキスト ボックス 27"/>
          <p:cNvSpPr txBox="1">
            <a:spLocks noChangeArrowheads="1"/>
          </p:cNvSpPr>
          <p:nvPr/>
        </p:nvSpPr>
        <p:spPr bwMode="auto">
          <a:xfrm>
            <a:off x="1731963" y="2824163"/>
            <a:ext cx="14716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1400" b="1" i="1"/>
              <a:t>RIBF@RIKEN</a:t>
            </a:r>
            <a:endParaRPr lang="ja-JP" altLang="en-US" sz="1400" b="1" i="1"/>
          </a:p>
        </p:txBody>
      </p:sp>
      <p:sp>
        <p:nvSpPr>
          <p:cNvPr id="3091" name="テキスト ボックス 28"/>
          <p:cNvSpPr txBox="1">
            <a:spLocks noChangeArrowheads="1"/>
          </p:cNvSpPr>
          <p:nvPr/>
        </p:nvSpPr>
        <p:spPr bwMode="auto">
          <a:xfrm>
            <a:off x="6040438" y="3001963"/>
            <a:ext cx="1658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1400" b="1" i="1"/>
              <a:t>CYRIC@Tohoku</a:t>
            </a:r>
            <a:endParaRPr lang="ja-JP" altLang="en-US" sz="1400" b="1" i="1"/>
          </a:p>
        </p:txBody>
      </p:sp>
      <p:pic>
        <p:nvPicPr>
          <p:cNvPr id="309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27763" y="2112963"/>
            <a:ext cx="138112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正方形/長方形 29"/>
          <p:cNvSpPr/>
          <p:nvPr/>
        </p:nvSpPr>
        <p:spPr>
          <a:xfrm>
            <a:off x="3779838" y="5229225"/>
            <a:ext cx="1439862" cy="1008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3094"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31443" y="5445125"/>
            <a:ext cx="1152525" cy="863600"/>
          </a:xfrm>
          <a:prstGeom prst="rect">
            <a:avLst/>
          </a:prstGeom>
          <a:noFill/>
          <a:ln>
            <a:noFill/>
          </a:ln>
          <a:effectLst>
            <a:glow rad="101600">
              <a:schemeClr val="accent2">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5" name="Picture 5" descr="http://www.rarf.riken.go.jp/facility/images/birdView_s1.png"/>
          <p:cNvPicPr>
            <a:picLocks noChangeAspect="1" noChangeArrowheads="1"/>
          </p:cNvPicPr>
          <p:nvPr/>
        </p:nvPicPr>
        <p:blipFill>
          <a:blip r:embed="rId12" cstate="print"/>
          <a:srcRect/>
          <a:stretch>
            <a:fillRect/>
          </a:stretch>
        </p:blipFill>
        <p:spPr bwMode="auto">
          <a:xfrm>
            <a:off x="1619672" y="1772816"/>
            <a:ext cx="1668113" cy="1080120"/>
          </a:xfrm>
          <a:prstGeom prst="rect">
            <a:avLst/>
          </a:prstGeom>
          <a:solidFill>
            <a:srgbClr val="FFFFFF">
              <a:shade val="85000"/>
            </a:srgbClr>
          </a:solidFill>
          <a:ln w="22225" cap="sq">
            <a:solidFill>
              <a:schemeClr val="accent6"/>
            </a:solidFill>
            <a:miter lim="800000"/>
          </a:ln>
          <a:effectLst>
            <a:glow rad="101600">
              <a:schemeClr val="accent2">
                <a:satMod val="175000"/>
                <a:alpha val="40000"/>
              </a:schemeClr>
            </a:glow>
          </a:effectLst>
          <a:scene3d>
            <a:camera prst="orthographicFront"/>
            <a:lightRig rig="twoPt" dir="t">
              <a:rot lat="0" lon="0" rev="7200000"/>
            </a:lightRig>
          </a:scene3d>
          <a:sp3d>
            <a:bevelT w="25400" h="19050"/>
            <a:contourClr>
              <a:srgbClr val="FFFFFF"/>
            </a:contourClr>
          </a:sp3d>
        </p:spPr>
      </p:pic>
      <p:sp>
        <p:nvSpPr>
          <p:cNvPr id="3096" name="テキスト ボックス 26"/>
          <p:cNvSpPr txBox="1">
            <a:spLocks noChangeArrowheads="1"/>
          </p:cNvSpPr>
          <p:nvPr/>
        </p:nvSpPr>
        <p:spPr bwMode="auto">
          <a:xfrm>
            <a:off x="4749800" y="6021388"/>
            <a:ext cx="612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1400" b="1" i="1"/>
              <a:t>TIT</a:t>
            </a:r>
            <a:endParaRPr lang="ja-JP" altLang="en-US" sz="1400" b="1" i="1"/>
          </a:p>
        </p:txBody>
      </p:sp>
      <p:sp>
        <p:nvSpPr>
          <p:cNvPr id="3097" name="Line 16"/>
          <p:cNvSpPr>
            <a:spLocks noChangeShapeType="1"/>
          </p:cNvSpPr>
          <p:nvPr/>
        </p:nvSpPr>
        <p:spPr bwMode="auto">
          <a:xfrm>
            <a:off x="1619250" y="4941888"/>
            <a:ext cx="576263" cy="215900"/>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3098" name="Line 16"/>
          <p:cNvSpPr>
            <a:spLocks noChangeShapeType="1"/>
          </p:cNvSpPr>
          <p:nvPr/>
        </p:nvSpPr>
        <p:spPr bwMode="auto">
          <a:xfrm>
            <a:off x="2700338" y="4149725"/>
            <a:ext cx="935037" cy="666750"/>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3099" name="Line 16"/>
          <p:cNvSpPr>
            <a:spLocks noChangeShapeType="1"/>
          </p:cNvSpPr>
          <p:nvPr/>
        </p:nvSpPr>
        <p:spPr bwMode="auto">
          <a:xfrm>
            <a:off x="3203575" y="2852738"/>
            <a:ext cx="1584325" cy="1593850"/>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3100" name="Line 25"/>
          <p:cNvSpPr>
            <a:spLocks noChangeShapeType="1"/>
          </p:cNvSpPr>
          <p:nvPr/>
        </p:nvSpPr>
        <p:spPr bwMode="auto">
          <a:xfrm flipH="1">
            <a:off x="5076825" y="2852738"/>
            <a:ext cx="1223963" cy="792162"/>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3101" name="Line 25"/>
          <p:cNvSpPr>
            <a:spLocks noChangeShapeType="1"/>
          </p:cNvSpPr>
          <p:nvPr/>
        </p:nvSpPr>
        <p:spPr bwMode="auto">
          <a:xfrm flipH="1" flipV="1">
            <a:off x="5003800" y="4264025"/>
            <a:ext cx="773113" cy="9525"/>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3102" name="Line 25"/>
          <p:cNvSpPr>
            <a:spLocks noChangeShapeType="1"/>
          </p:cNvSpPr>
          <p:nvPr/>
        </p:nvSpPr>
        <p:spPr bwMode="auto">
          <a:xfrm flipH="1" flipV="1">
            <a:off x="4859338" y="4508500"/>
            <a:ext cx="1008062" cy="865188"/>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3103" name="Line 25"/>
          <p:cNvSpPr>
            <a:spLocks noChangeShapeType="1"/>
          </p:cNvSpPr>
          <p:nvPr/>
        </p:nvSpPr>
        <p:spPr bwMode="auto">
          <a:xfrm flipH="1" flipV="1">
            <a:off x="4735513" y="4518025"/>
            <a:ext cx="268287" cy="495300"/>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3104" name="Line 25"/>
          <p:cNvSpPr>
            <a:spLocks noChangeShapeType="1"/>
          </p:cNvSpPr>
          <p:nvPr/>
        </p:nvSpPr>
        <p:spPr bwMode="auto">
          <a:xfrm flipV="1">
            <a:off x="3203575" y="4897438"/>
            <a:ext cx="360363" cy="619125"/>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pic>
        <p:nvPicPr>
          <p:cNvPr id="3105" name="Picture 2" descr="http://www.nirs.go.jp/report/nirs_news/200611/img/p08_01.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247706" y="5373265"/>
            <a:ext cx="1428750" cy="1008063"/>
          </a:xfrm>
          <a:prstGeom prst="rect">
            <a:avLst/>
          </a:prstGeom>
          <a:noFill/>
          <a:ln>
            <a:noFill/>
          </a:ln>
          <a:effectLst>
            <a:glow rad="101600">
              <a:schemeClr val="accent2">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6" name="テキスト ボックス 38"/>
          <p:cNvSpPr txBox="1">
            <a:spLocks noChangeArrowheads="1"/>
          </p:cNvSpPr>
          <p:nvPr/>
        </p:nvSpPr>
        <p:spPr bwMode="auto">
          <a:xfrm>
            <a:off x="7116638" y="6433393"/>
            <a:ext cx="1847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1400" b="1" i="1" dirty="0"/>
              <a:t>Cyclotron @NIRS</a:t>
            </a:r>
            <a:endParaRPr lang="ja-JP" altLang="en-US" sz="1400" b="1" i="1" dirty="0"/>
          </a:p>
        </p:txBody>
      </p:sp>
      <p:sp>
        <p:nvSpPr>
          <p:cNvPr id="3107" name="テキスト ボックス 39"/>
          <p:cNvSpPr txBox="1">
            <a:spLocks noChangeArrowheads="1"/>
          </p:cNvSpPr>
          <p:nvPr/>
        </p:nvSpPr>
        <p:spPr bwMode="auto">
          <a:xfrm>
            <a:off x="7812088" y="4719638"/>
            <a:ext cx="10080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en-US" altLang="ja-JP" sz="1400" b="1" i="1" dirty="0" smtClean="0"/>
              <a:t>JRR-3</a:t>
            </a:r>
          </a:p>
          <a:p>
            <a:pPr algn="ctr" eaLnBrk="1" hangingPunct="1"/>
            <a:r>
              <a:rPr lang="en-US" altLang="ja-JP" sz="1400" b="1" i="1" dirty="0" smtClean="0"/>
              <a:t>@JAEA</a:t>
            </a:r>
            <a:endParaRPr lang="ja-JP" altLang="en-US" sz="1400" b="1" i="1" dirty="0"/>
          </a:p>
        </p:txBody>
      </p:sp>
      <p:sp>
        <p:nvSpPr>
          <p:cNvPr id="3108" name="テキスト ボックス 40"/>
          <p:cNvSpPr txBox="1">
            <a:spLocks noChangeArrowheads="1"/>
          </p:cNvSpPr>
          <p:nvPr/>
        </p:nvSpPr>
        <p:spPr bwMode="auto">
          <a:xfrm>
            <a:off x="3414713" y="2833688"/>
            <a:ext cx="14398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1400" b="1" i="1"/>
              <a:t>TIARA@JAEA</a:t>
            </a:r>
            <a:endParaRPr lang="ja-JP" altLang="en-US" sz="1400" b="1" i="1"/>
          </a:p>
        </p:txBody>
      </p:sp>
      <p:sp>
        <p:nvSpPr>
          <p:cNvPr id="3109" name="Line 16"/>
          <p:cNvSpPr>
            <a:spLocks noChangeShapeType="1"/>
          </p:cNvSpPr>
          <p:nvPr/>
        </p:nvSpPr>
        <p:spPr bwMode="auto">
          <a:xfrm>
            <a:off x="4284663" y="3141663"/>
            <a:ext cx="431800" cy="1169987"/>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pic>
        <p:nvPicPr>
          <p:cNvPr id="3110"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63938" y="1989138"/>
            <a:ext cx="1125537" cy="8636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111" name="テキスト ボックス 44"/>
          <p:cNvSpPr txBox="1">
            <a:spLocks noChangeArrowheads="1"/>
          </p:cNvSpPr>
          <p:nvPr/>
        </p:nvSpPr>
        <p:spPr bwMode="auto">
          <a:xfrm>
            <a:off x="141288" y="4025900"/>
            <a:ext cx="1441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1400" b="1" i="1"/>
              <a:t>New SUBARU</a:t>
            </a:r>
            <a:endParaRPr lang="ja-JP" altLang="en-US" sz="1400" b="1" i="1"/>
          </a:p>
        </p:txBody>
      </p:sp>
      <p:sp>
        <p:nvSpPr>
          <p:cNvPr id="3112" name="Line 16"/>
          <p:cNvSpPr>
            <a:spLocks noChangeShapeType="1"/>
          </p:cNvSpPr>
          <p:nvPr/>
        </p:nvSpPr>
        <p:spPr bwMode="auto">
          <a:xfrm>
            <a:off x="1476375" y="4149725"/>
            <a:ext cx="1943100" cy="647700"/>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pic>
        <p:nvPicPr>
          <p:cNvPr id="283659" name="Picture 11" descr="http://www.lasti.u-hyogo.ac.jp/NS-en/facility/img/p1-en_2.jpg"/>
          <p:cNvPicPr>
            <a:picLocks noChangeAspect="1" noChangeArrowheads="1"/>
          </p:cNvPicPr>
          <p:nvPr/>
        </p:nvPicPr>
        <p:blipFill>
          <a:blip r:embed="rId15" cstate="print"/>
          <a:srcRect/>
          <a:stretch>
            <a:fillRect/>
          </a:stretch>
        </p:blipFill>
        <p:spPr bwMode="auto">
          <a:xfrm>
            <a:off x="107504" y="3284984"/>
            <a:ext cx="1365289" cy="720080"/>
          </a:xfrm>
          <a:prstGeom prst="rect">
            <a:avLst/>
          </a:prstGeom>
          <a:solidFill>
            <a:srgbClr val="FFFFFF">
              <a:shade val="85000"/>
            </a:srgbClr>
          </a:solidFill>
          <a:ln w="22225" cap="sq">
            <a:solidFill>
              <a:srgbClr val="92D050"/>
            </a:solidFill>
            <a:miter lim="800000"/>
          </a:ln>
          <a:effectLst>
            <a:glow rad="101600">
              <a:schemeClr val="accent2">
                <a:satMod val="175000"/>
                <a:alpha val="40000"/>
              </a:schemeClr>
            </a:glow>
          </a:effectLst>
          <a:scene3d>
            <a:camera prst="orthographicFront"/>
            <a:lightRig rig="twoPt" dir="t">
              <a:rot lat="0" lon="0" rev="7200000"/>
            </a:lightRig>
          </a:scene3d>
          <a:sp3d>
            <a:bevelT w="25400" h="19050"/>
            <a:contourClr>
              <a:srgbClr val="FFFFFF"/>
            </a:contourClr>
          </a:sp3d>
        </p:spPr>
      </p:pic>
      <p:sp>
        <p:nvSpPr>
          <p:cNvPr id="3114" name="テキスト ボックス 46"/>
          <p:cNvSpPr txBox="1">
            <a:spLocks noChangeArrowheads="1"/>
          </p:cNvSpPr>
          <p:nvPr/>
        </p:nvSpPr>
        <p:spPr bwMode="auto">
          <a:xfrm>
            <a:off x="2909888" y="4129088"/>
            <a:ext cx="12239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1400" b="1" i="1"/>
              <a:t>OKTAVIAN</a:t>
            </a:r>
            <a:endParaRPr lang="ja-JP" altLang="en-US" sz="1400" b="1" i="1"/>
          </a:p>
        </p:txBody>
      </p:sp>
      <p:pic>
        <p:nvPicPr>
          <p:cNvPr id="3116" name="図 48" descr="パルスライン.jpg"/>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627313" y="3386138"/>
            <a:ext cx="1152525" cy="776287"/>
          </a:xfrm>
          <a:prstGeom prst="rect">
            <a:avLst/>
          </a:prstGeom>
          <a:noFill/>
          <a:ln w="22225">
            <a:noFill/>
            <a:miter lim="800000"/>
            <a:headEnd/>
            <a:tailEnd/>
          </a:ln>
          <a:extLst>
            <a:ext uri="{909E8E84-426E-40DD-AFC4-6F175D3DCCD1}">
              <a14:hiddenFill xmlns:a14="http://schemas.microsoft.com/office/drawing/2010/main">
                <a:solidFill>
                  <a:srgbClr val="FFFFFF"/>
                </a:solidFill>
              </a14:hiddenFill>
            </a:ext>
          </a:extLst>
        </p:spPr>
      </p:pic>
      <p:sp>
        <p:nvSpPr>
          <p:cNvPr id="3115" name="テキスト ボックス 47"/>
          <p:cNvSpPr txBox="1">
            <a:spLocks noChangeArrowheads="1"/>
          </p:cNvSpPr>
          <p:nvPr/>
        </p:nvSpPr>
        <p:spPr bwMode="auto">
          <a:xfrm>
            <a:off x="7760717" y="3697287"/>
            <a:ext cx="13477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en-US" altLang="ja-JP" sz="1400" b="1" i="1" dirty="0" smtClean="0"/>
              <a:t>FNS@JAEA</a:t>
            </a:r>
            <a:endParaRPr lang="ja-JP" altLang="en-US" sz="1400" b="1" i="1" dirty="0"/>
          </a:p>
        </p:txBody>
      </p:sp>
      <p:pic>
        <p:nvPicPr>
          <p:cNvPr id="3117" name="Picture 2" descr="http://jrr3.jaea.go.jp/images/jrr3_birds_eye_view.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802563" y="3933825"/>
            <a:ext cx="1246187" cy="7905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118" name="図 50" descr="図1.jpg"/>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812088" y="2708275"/>
            <a:ext cx="1152525" cy="965200"/>
          </a:xfrm>
          <a:prstGeom prst="rect">
            <a:avLst/>
          </a:prstGeom>
          <a:noFill/>
          <a:ln>
            <a:noFill/>
          </a:ln>
          <a:effectLst>
            <a:glow rad="101600">
              <a:schemeClr val="accent2">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9" name="図 51"/>
          <p:cNvPicPr>
            <a:picLocks noChangeAspect="1"/>
          </p:cNvPicPr>
          <p:nvPr/>
        </p:nvPicPr>
        <p:blipFill>
          <a:blip r:embed="rId19" cstate="print">
            <a:extLst>
              <a:ext uri="{28A0092B-C50C-407E-A947-70E740481C1C}">
                <a14:useLocalDpi xmlns:a14="http://schemas.microsoft.com/office/drawing/2010/main" val="0"/>
              </a:ext>
            </a:extLst>
          </a:blip>
          <a:srcRect l="9245" t="9862" r="19637"/>
          <a:stretch>
            <a:fillRect/>
          </a:stretch>
        </p:blipFill>
        <p:spPr bwMode="auto">
          <a:xfrm>
            <a:off x="4427538" y="5013325"/>
            <a:ext cx="1008062" cy="958850"/>
          </a:xfrm>
          <a:prstGeom prst="rect">
            <a:avLst/>
          </a:prstGeom>
          <a:noFill/>
          <a:ln>
            <a:noFill/>
          </a:ln>
          <a:effectLst>
            <a:glow rad="101600">
              <a:schemeClr val="accent2">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1" name="正方形/長方形 54"/>
          <p:cNvSpPr>
            <a:spLocks noChangeArrowheads="1"/>
          </p:cNvSpPr>
          <p:nvPr/>
        </p:nvSpPr>
        <p:spPr bwMode="auto">
          <a:xfrm>
            <a:off x="2193132" y="6351860"/>
            <a:ext cx="498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1400" b="1" i="1" dirty="0"/>
              <a:t>KUR</a:t>
            </a:r>
            <a:endParaRPr lang="ja-JP" altLang="en-US" sz="1400" b="1" i="1" dirty="0"/>
          </a:p>
        </p:txBody>
      </p:sp>
      <p:pic>
        <p:nvPicPr>
          <p:cNvPr id="3079" name="Picture 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19250" y="3141663"/>
            <a:ext cx="1296988" cy="971550"/>
          </a:xfrm>
          <a:prstGeom prst="rect">
            <a:avLst/>
          </a:prstGeom>
          <a:noFill/>
          <a:ln>
            <a:noFill/>
          </a:ln>
          <a:effectLst>
            <a:glow rad="101600">
              <a:schemeClr val="accent2">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スライド番号プレースホルダ 5"/>
          <p:cNvSpPr>
            <a:spLocks noGrp="1"/>
          </p:cNvSpPr>
          <p:nvPr>
            <p:ph type="sldNum" sz="quarter" idx="12"/>
          </p:nvPr>
        </p:nvSpPr>
        <p:spPr>
          <a:xfrm>
            <a:off x="8604448" y="6492875"/>
            <a:ext cx="539552" cy="365125"/>
          </a:xfrm>
        </p:spPr>
        <p:txBody>
          <a:bodyPr/>
          <a:lstStyle/>
          <a:p>
            <a:fld id="{4E79C504-9ED1-4FAF-B9CF-03884391F86F}" type="slidenum">
              <a:rPr kumimoji="1" lang="ja-JP" altLang="en-US" sz="1400" smtClean="0">
                <a:solidFill>
                  <a:srgbClr val="002060"/>
                </a:solidFill>
              </a:rPr>
              <a:pPr/>
              <a:t>2</a:t>
            </a:fld>
            <a:endParaRPr kumimoji="1" lang="ja-JP" altLang="en-US" sz="1400" dirty="0">
              <a:solidFill>
                <a:srgbClr val="002060"/>
              </a:solidFill>
            </a:endParaRPr>
          </a:p>
        </p:txBody>
      </p:sp>
      <p:sp>
        <p:nvSpPr>
          <p:cNvPr id="2" name="フッター プレースホルダー 1"/>
          <p:cNvSpPr>
            <a:spLocks noGrp="1"/>
          </p:cNvSpPr>
          <p:nvPr>
            <p:ph type="ftr" sz="quarter" idx="11"/>
          </p:nvPr>
        </p:nvSpPr>
        <p:spPr>
          <a:xfrm>
            <a:off x="3125093" y="6602412"/>
            <a:ext cx="2895600" cy="249510"/>
          </a:xfrm>
        </p:spPr>
        <p:txBody>
          <a:bodyPr/>
          <a:lstStyle/>
          <a:p>
            <a:r>
              <a:rPr kumimoji="1" lang="en-US" altLang="ja-JP" dirty="0" smtClean="0"/>
              <a:t>OECD/NEA WPEC 21-May-2015</a:t>
            </a:r>
            <a:endParaRPr kumimoji="1" lang="ja-JP" altLang="en-US" dirty="0"/>
          </a:p>
        </p:txBody>
      </p:sp>
    </p:spTree>
    <p:extLst>
      <p:ext uri="{BB962C8B-B14F-4D97-AF65-F5344CB8AC3E}">
        <p14:creationId xmlns:p14="http://schemas.microsoft.com/office/powerpoint/2010/main" val="14929798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4"/>
          <p:cNvSpPr txBox="1">
            <a:spLocks noChangeArrowheads="1"/>
          </p:cNvSpPr>
          <p:nvPr/>
        </p:nvSpPr>
        <p:spPr bwMode="auto">
          <a:xfrm>
            <a:off x="0" y="-1"/>
            <a:ext cx="9144000" cy="1268761"/>
          </a:xfrm>
          <a:prstGeom prst="rect">
            <a:avLst/>
          </a:prstGeom>
          <a:solidFill>
            <a:srgbClr val="000066"/>
          </a:solidFill>
          <a:ln w="9525">
            <a:noFill/>
            <a:miter lim="800000"/>
            <a:headEnd/>
            <a:tailEnd/>
          </a:ln>
        </p:spPr>
        <p:txBody>
          <a:bodyPr anchor="ctr"/>
          <a:lstStyle/>
          <a:p>
            <a:pPr algn="ctr">
              <a:defRPr/>
            </a:pPr>
            <a:r>
              <a:rPr lang="en-US" altLang="ja-JP" sz="3200" dirty="0" smtClean="0">
                <a:solidFill>
                  <a:schemeClr val="bg1"/>
                </a:solidFill>
                <a:latin typeface="Arial" pitchFamily="34" charset="0"/>
              </a:rPr>
              <a:t>Fission Barrier</a:t>
            </a:r>
            <a:endParaRPr lang="en-US" altLang="ja-JP" sz="3200" dirty="0">
              <a:solidFill>
                <a:schemeClr val="bg1"/>
              </a:solidFill>
              <a:latin typeface="Arial" pitchFamily="34" charset="0"/>
            </a:endParaRPr>
          </a:p>
        </p:txBody>
      </p:sp>
      <p:grpSp>
        <p:nvGrpSpPr>
          <p:cNvPr id="2" name="グループ化 1"/>
          <p:cNvGrpSpPr/>
          <p:nvPr/>
        </p:nvGrpSpPr>
        <p:grpSpPr>
          <a:xfrm>
            <a:off x="2267744" y="1471251"/>
            <a:ext cx="4104456" cy="5126101"/>
            <a:chOff x="2555776" y="2236222"/>
            <a:chExt cx="3255681" cy="4302655"/>
          </a:xfrm>
        </p:grpSpPr>
        <p:grpSp>
          <p:nvGrpSpPr>
            <p:cNvPr id="19" name="グループ化 18"/>
            <p:cNvGrpSpPr/>
            <p:nvPr/>
          </p:nvGrpSpPr>
          <p:grpSpPr>
            <a:xfrm>
              <a:off x="2555776" y="2236222"/>
              <a:ext cx="3255681" cy="4302655"/>
              <a:chOff x="323528" y="1284270"/>
              <a:chExt cx="3573414" cy="5385090"/>
            </a:xfrm>
          </p:grpSpPr>
          <p:pic>
            <p:nvPicPr>
              <p:cNvPr id="2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5778"/>
              <a:stretch/>
            </p:blipFill>
            <p:spPr bwMode="auto">
              <a:xfrm>
                <a:off x="323528" y="1284270"/>
                <a:ext cx="3573414" cy="5385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2" name="グループ化 21"/>
              <p:cNvGrpSpPr/>
              <p:nvPr/>
            </p:nvGrpSpPr>
            <p:grpSpPr>
              <a:xfrm>
                <a:off x="1381991" y="4723417"/>
                <a:ext cx="2009357" cy="1054373"/>
                <a:chOff x="1381991" y="4592066"/>
                <a:chExt cx="2009357" cy="1054373"/>
              </a:xfrm>
            </p:grpSpPr>
            <p:cxnSp>
              <p:nvCxnSpPr>
                <p:cNvPr id="23" name="直線矢印コネクタ 22"/>
                <p:cNvCxnSpPr/>
                <p:nvPr/>
              </p:nvCxnSpPr>
              <p:spPr>
                <a:xfrm>
                  <a:off x="2411760" y="5013175"/>
                  <a:ext cx="0" cy="46166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a:off x="1620325" y="5013175"/>
                  <a:ext cx="0" cy="63326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a:off x="3131840" y="5013175"/>
                  <a:ext cx="0" cy="27847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1381991" y="4592562"/>
                  <a:ext cx="368521" cy="413320"/>
                </a:xfrm>
                <a:prstGeom prst="rect">
                  <a:avLst/>
                </a:prstGeom>
                <a:noFill/>
              </p:spPr>
              <p:txBody>
                <a:bodyPr wrap="none" rtlCol="0">
                  <a:spAutoFit/>
                </a:bodyPr>
                <a:lstStyle/>
                <a:p>
                  <a:r>
                    <a:rPr lang="en-US" altLang="ja-JP" sz="2200" i="1" dirty="0" smtClean="0"/>
                    <a:t>B</a:t>
                  </a:r>
                  <a:r>
                    <a:rPr lang="en-US" altLang="ja-JP" sz="2200" baseline="-25000" dirty="0" smtClean="0"/>
                    <a:t>f</a:t>
                  </a:r>
                  <a:endParaRPr kumimoji="1" lang="ja-JP" altLang="en-US" sz="2200" dirty="0"/>
                </a:p>
              </p:txBody>
            </p:sp>
            <p:sp>
              <p:nvSpPr>
                <p:cNvPr id="27" name="テキスト ボックス 26"/>
                <p:cNvSpPr txBox="1"/>
                <p:nvPr/>
              </p:nvSpPr>
              <p:spPr>
                <a:xfrm>
                  <a:off x="2041260" y="4592562"/>
                  <a:ext cx="591526" cy="462246"/>
                </a:xfrm>
                <a:prstGeom prst="rect">
                  <a:avLst/>
                </a:prstGeom>
                <a:noFill/>
              </p:spPr>
              <p:txBody>
                <a:bodyPr wrap="none" rtlCol="0">
                  <a:spAutoFit/>
                </a:bodyPr>
                <a:lstStyle/>
                <a:p>
                  <a:r>
                    <a:rPr lang="en-US" altLang="ja-JP" i="1" dirty="0" smtClean="0"/>
                    <a:t>2nd</a:t>
                  </a:r>
                  <a:endParaRPr kumimoji="1" lang="ja-JP" altLang="en-US" dirty="0"/>
                </a:p>
              </p:txBody>
            </p:sp>
            <p:sp>
              <p:nvSpPr>
                <p:cNvPr id="28" name="テキスト ボックス 27"/>
                <p:cNvSpPr txBox="1"/>
                <p:nvPr/>
              </p:nvSpPr>
              <p:spPr>
                <a:xfrm>
                  <a:off x="2843808" y="4592066"/>
                  <a:ext cx="547540" cy="462246"/>
                </a:xfrm>
                <a:prstGeom prst="rect">
                  <a:avLst/>
                </a:prstGeom>
                <a:noFill/>
              </p:spPr>
              <p:txBody>
                <a:bodyPr wrap="none" rtlCol="0">
                  <a:spAutoFit/>
                </a:bodyPr>
                <a:lstStyle/>
                <a:p>
                  <a:r>
                    <a:rPr lang="en-US" altLang="ja-JP" i="1" dirty="0" smtClean="0"/>
                    <a:t>3rd</a:t>
                  </a:r>
                  <a:endParaRPr kumimoji="1" lang="ja-JP" altLang="en-US" dirty="0"/>
                </a:p>
              </p:txBody>
            </p:sp>
          </p:grpSp>
        </p:grpSp>
        <p:sp>
          <p:nvSpPr>
            <p:cNvPr id="31" name="テキスト ボックス 30"/>
            <p:cNvSpPr txBox="1"/>
            <p:nvPr/>
          </p:nvSpPr>
          <p:spPr>
            <a:xfrm>
              <a:off x="3291177" y="2341270"/>
              <a:ext cx="1035861" cy="307777"/>
            </a:xfrm>
            <a:prstGeom prst="rect">
              <a:avLst/>
            </a:prstGeom>
            <a:noFill/>
          </p:spPr>
          <p:txBody>
            <a:bodyPr wrap="none" rtlCol="0">
              <a:spAutoFit/>
            </a:bodyPr>
            <a:lstStyle/>
            <a:p>
              <a:r>
                <a:rPr lang="en-US" sz="1400" baseline="30000" dirty="0" smtClean="0">
                  <a:latin typeface="Arial" panose="020B0604020202020204" pitchFamily="34" charset="0"/>
                  <a:cs typeface="Arial" panose="020B0604020202020204" pitchFamily="34" charset="0"/>
                </a:rPr>
                <a:t>16</a:t>
              </a:r>
              <a:r>
                <a:rPr lang="en-US" sz="1400" dirty="0" smtClean="0">
                  <a:latin typeface="Arial" panose="020B0604020202020204" pitchFamily="34" charset="0"/>
                  <a:cs typeface="Arial" panose="020B0604020202020204" pitchFamily="34" charset="0"/>
                </a:rPr>
                <a:t>O events</a:t>
              </a:r>
              <a:endParaRPr lang="en-US" sz="1400" dirty="0">
                <a:latin typeface="Arial" panose="020B0604020202020204" pitchFamily="34" charset="0"/>
                <a:cs typeface="Arial" panose="020B0604020202020204" pitchFamily="34" charset="0"/>
              </a:endParaRPr>
            </a:p>
          </p:txBody>
        </p:sp>
        <p:sp>
          <p:nvSpPr>
            <p:cNvPr id="32" name="テキスト ボックス 31"/>
            <p:cNvSpPr txBox="1"/>
            <p:nvPr/>
          </p:nvSpPr>
          <p:spPr>
            <a:xfrm>
              <a:off x="3225669" y="3668191"/>
              <a:ext cx="2478564" cy="307777"/>
            </a:xfrm>
            <a:prstGeom prst="rect">
              <a:avLst/>
            </a:prstGeom>
            <a:noFill/>
          </p:spPr>
          <p:txBody>
            <a:bodyPr wrap="none" rtlCol="0">
              <a:spAutoFit/>
            </a:bodyPr>
            <a:lstStyle/>
            <a:p>
              <a:r>
                <a:rPr lang="en-US" sz="1400" baseline="30000" dirty="0" smtClean="0">
                  <a:latin typeface="Arial" panose="020B0604020202020204" pitchFamily="34" charset="0"/>
                  <a:cs typeface="Arial" panose="020B0604020202020204" pitchFamily="34" charset="0"/>
                </a:rPr>
                <a:t>16</a:t>
              </a:r>
              <a:r>
                <a:rPr lang="en-US" sz="1400" dirty="0" smtClean="0">
                  <a:latin typeface="Arial" panose="020B0604020202020204" pitchFamily="34" charset="0"/>
                  <a:cs typeface="Arial" panose="020B0604020202020204" pitchFamily="34" charset="0"/>
                </a:rPr>
                <a:t>O coincided with </a:t>
              </a:r>
              <a:r>
                <a:rPr lang="en-US" sz="1400" dirty="0">
                  <a:latin typeface="Arial" panose="020B0604020202020204" pitchFamily="34" charset="0"/>
                  <a:cs typeface="Arial" panose="020B0604020202020204" pitchFamily="34" charset="0"/>
                </a:rPr>
                <a:t>f</a:t>
              </a:r>
              <a:r>
                <a:rPr lang="en-US" sz="1400" dirty="0" smtClean="0">
                  <a:latin typeface="Arial" panose="020B0604020202020204" pitchFamily="34" charset="0"/>
                  <a:cs typeface="Arial" panose="020B0604020202020204" pitchFamily="34" charset="0"/>
                </a:rPr>
                <a:t>ragments</a:t>
              </a:r>
              <a:endParaRPr lang="en-US" sz="1400" dirty="0">
                <a:latin typeface="Arial" panose="020B0604020202020204" pitchFamily="34" charset="0"/>
                <a:cs typeface="Arial" panose="020B0604020202020204" pitchFamily="34" charset="0"/>
              </a:endParaRPr>
            </a:p>
          </p:txBody>
        </p:sp>
      </p:grpSp>
      <p:sp>
        <p:nvSpPr>
          <p:cNvPr id="3" name="フッター プレースホルダー 2"/>
          <p:cNvSpPr>
            <a:spLocks noGrp="1"/>
          </p:cNvSpPr>
          <p:nvPr>
            <p:ph type="ftr" sz="quarter" idx="11"/>
          </p:nvPr>
        </p:nvSpPr>
        <p:spPr>
          <a:xfrm>
            <a:off x="395536" y="6661869"/>
            <a:ext cx="2895600" cy="196131"/>
          </a:xfrm>
        </p:spPr>
        <p:txBody>
          <a:bodyPr/>
          <a:lstStyle/>
          <a:p>
            <a:r>
              <a:rPr kumimoji="1" lang="en-US" altLang="ja-JP" dirty="0" smtClean="0"/>
              <a:t>OECD/NEA WPEC 21-May-2015</a:t>
            </a:r>
            <a:endParaRPr kumimoji="1" lang="ja-JP" altLang="en-US" dirty="0"/>
          </a:p>
        </p:txBody>
      </p:sp>
      <p:sp>
        <p:nvSpPr>
          <p:cNvPr id="4" name="スライド番号プレースホルダー 3"/>
          <p:cNvSpPr>
            <a:spLocks noGrp="1"/>
          </p:cNvSpPr>
          <p:nvPr>
            <p:ph type="sldNum" sz="quarter" idx="12"/>
          </p:nvPr>
        </p:nvSpPr>
        <p:spPr/>
        <p:txBody>
          <a:bodyPr/>
          <a:lstStyle/>
          <a:p>
            <a:fld id="{4E79C504-9ED1-4FAF-B9CF-03884391F86F}" type="slidenum">
              <a:rPr kumimoji="1" lang="ja-JP" altLang="en-US" smtClean="0"/>
              <a:pPr/>
              <a:t>20</a:t>
            </a:fld>
            <a:endParaRPr kumimoji="1" lang="ja-JP" altLang="en-US"/>
          </a:p>
        </p:txBody>
      </p:sp>
    </p:spTree>
    <p:extLst>
      <p:ext uri="{BB962C8B-B14F-4D97-AF65-F5344CB8AC3E}">
        <p14:creationId xmlns:p14="http://schemas.microsoft.com/office/powerpoint/2010/main" val="11190666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1588" y="-27384"/>
            <a:ext cx="9144000" cy="1224136"/>
          </a:xfrm>
          <a:prstGeom prst="rect">
            <a:avLst/>
          </a:prstGeom>
          <a:solidFill>
            <a:srgbClr val="000066"/>
          </a:solidFill>
          <a:ln w="9525">
            <a:noFill/>
            <a:miter lim="800000"/>
            <a:headEnd/>
            <a:tailEnd/>
          </a:ln>
        </p:spPr>
        <p:txBody>
          <a:bodyPr wrap="none" anchor="ctr"/>
          <a:lstStyle/>
          <a:p>
            <a:endParaRPr lang="ja-JP" altLang="en-US"/>
          </a:p>
        </p:txBody>
      </p:sp>
      <p:sp>
        <p:nvSpPr>
          <p:cNvPr id="8" name="Rectangle 2"/>
          <p:cNvSpPr>
            <a:spLocks noGrp="1" noChangeArrowheads="1"/>
          </p:cNvSpPr>
          <p:nvPr>
            <p:ph type="title"/>
          </p:nvPr>
        </p:nvSpPr>
        <p:spPr>
          <a:xfrm>
            <a:off x="-180528" y="203684"/>
            <a:ext cx="9505056" cy="762000"/>
          </a:xfrm>
        </p:spPr>
        <p:txBody>
          <a:bodyPr>
            <a:normAutofit/>
          </a:bodyPr>
          <a:lstStyle/>
          <a:p>
            <a:r>
              <a:rPr lang="en-US" altLang="ja-JP" sz="2800" dirty="0" smtClean="0">
                <a:solidFill>
                  <a:schemeClr val="bg1"/>
                </a:solidFill>
                <a:latin typeface="Arial" pitchFamily="34" charset="0"/>
              </a:rPr>
              <a:t>FF Mass Distributions and Neutron multiplicity</a:t>
            </a:r>
          </a:p>
        </p:txBody>
      </p:sp>
      <p:sp>
        <p:nvSpPr>
          <p:cNvPr id="17" name="テキスト ボックス 16"/>
          <p:cNvSpPr txBox="1"/>
          <p:nvPr/>
        </p:nvSpPr>
        <p:spPr>
          <a:xfrm>
            <a:off x="7075830" y="4645879"/>
            <a:ext cx="1614609" cy="461665"/>
          </a:xfrm>
          <a:prstGeom prst="rect">
            <a:avLst/>
          </a:prstGeom>
          <a:noFill/>
        </p:spPr>
        <p:txBody>
          <a:bodyPr wrap="none" rtlCol="0">
            <a:spAutoFit/>
          </a:bodyPr>
          <a:lstStyle/>
          <a:p>
            <a:r>
              <a:rPr lang="en-US" sz="2400" i="1" dirty="0" smtClean="0">
                <a:solidFill>
                  <a:srgbClr val="FF00FF"/>
                </a:solidFill>
              </a:rPr>
              <a:t>Preliminary</a:t>
            </a:r>
            <a:endParaRPr lang="en-US" sz="2400" i="1" dirty="0">
              <a:solidFill>
                <a:srgbClr val="FF00FF"/>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3692" y="2681922"/>
            <a:ext cx="3252803" cy="2877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5819610" y="5590401"/>
            <a:ext cx="3032946" cy="430887"/>
          </a:xfrm>
          <a:prstGeom prst="rect">
            <a:avLst/>
          </a:prstGeom>
          <a:noFill/>
        </p:spPr>
        <p:txBody>
          <a:bodyPr wrap="none" rtlCol="0">
            <a:spAutoFit/>
          </a:bodyPr>
          <a:lstStyle/>
          <a:p>
            <a:r>
              <a:rPr kumimoji="1" lang="en-US" altLang="ja-JP" sz="2200" dirty="0" smtClean="0"/>
              <a:t>Excitation Energy </a:t>
            </a:r>
            <a:r>
              <a:rPr kumimoji="1" lang="ja-JP" altLang="en-US" sz="2200" dirty="0" smtClean="0"/>
              <a:t>（</a:t>
            </a:r>
            <a:r>
              <a:rPr kumimoji="1" lang="en-US" altLang="ja-JP" sz="2200" dirty="0" smtClean="0"/>
              <a:t>MeV</a:t>
            </a:r>
            <a:r>
              <a:rPr kumimoji="1" lang="ja-JP" altLang="en-US" sz="2200" dirty="0" smtClean="0"/>
              <a:t>）</a:t>
            </a:r>
            <a:endParaRPr kumimoji="1" lang="ja-JP" altLang="en-US" sz="2200" dirty="0"/>
          </a:p>
        </p:txBody>
      </p:sp>
      <p:sp>
        <p:nvSpPr>
          <p:cNvPr id="6" name="テキスト ボックス 5"/>
          <p:cNvSpPr txBox="1"/>
          <p:nvPr/>
        </p:nvSpPr>
        <p:spPr>
          <a:xfrm>
            <a:off x="6287830" y="2944940"/>
            <a:ext cx="966931" cy="430887"/>
          </a:xfrm>
          <a:prstGeom prst="rect">
            <a:avLst/>
          </a:prstGeom>
          <a:noFill/>
          <a:ln>
            <a:noFill/>
          </a:ln>
        </p:spPr>
        <p:txBody>
          <a:bodyPr wrap="none" rtlCol="0">
            <a:spAutoFit/>
          </a:bodyPr>
          <a:lstStyle/>
          <a:p>
            <a:r>
              <a:rPr kumimoji="1" lang="en-US" altLang="ja-JP" sz="2200" baseline="30000" dirty="0" smtClean="0">
                <a:latin typeface="Arial" pitchFamily="34" charset="0"/>
                <a:cs typeface="Arial" pitchFamily="34" charset="0"/>
              </a:rPr>
              <a:t>239</a:t>
            </a:r>
            <a:r>
              <a:rPr kumimoji="1" lang="en-US" altLang="ja-JP" sz="2200" dirty="0" smtClean="0">
                <a:latin typeface="Arial" pitchFamily="34" charset="0"/>
                <a:cs typeface="Arial" pitchFamily="34" charset="0"/>
              </a:rPr>
              <a:t>Np*</a:t>
            </a:r>
            <a:endParaRPr kumimoji="1" lang="ja-JP" altLang="en-US" sz="2200" dirty="0">
              <a:latin typeface="Arial" pitchFamily="34" charset="0"/>
              <a:cs typeface="Arial" pitchFamily="34" charset="0"/>
            </a:endParaRPr>
          </a:p>
        </p:txBody>
      </p:sp>
      <p:sp>
        <p:nvSpPr>
          <p:cNvPr id="3" name="テキスト ボックス 2"/>
          <p:cNvSpPr txBox="1"/>
          <p:nvPr/>
        </p:nvSpPr>
        <p:spPr>
          <a:xfrm rot="16200000">
            <a:off x="5362914" y="3764392"/>
            <a:ext cx="359394" cy="553998"/>
          </a:xfrm>
          <a:prstGeom prst="rect">
            <a:avLst/>
          </a:prstGeom>
          <a:noFill/>
        </p:spPr>
        <p:txBody>
          <a:bodyPr wrap="none" rtlCol="0">
            <a:spAutoFit/>
          </a:bodyPr>
          <a:lstStyle/>
          <a:p>
            <a:r>
              <a:rPr lang="el-GR" sz="3000" dirty="0" smtClean="0">
                <a:latin typeface="Times New Roman" panose="02020603050405020304" pitchFamily="18" charset="0"/>
                <a:cs typeface="Times New Roman" panose="02020603050405020304" pitchFamily="18" charset="0"/>
              </a:rPr>
              <a:t>ν</a:t>
            </a:r>
            <a:endParaRPr lang="en-US" sz="3000" dirty="0">
              <a:latin typeface="Times New Roman" panose="02020603050405020304" pitchFamily="18" charset="0"/>
              <a:cs typeface="Times New Roman" panose="02020603050405020304" pitchFamily="18" charset="0"/>
            </a:endParaRPr>
          </a:p>
        </p:txBody>
      </p:sp>
      <p:sp>
        <p:nvSpPr>
          <p:cNvPr id="18" name="テキスト ボックス 17"/>
          <p:cNvSpPr txBox="1"/>
          <p:nvPr/>
        </p:nvSpPr>
        <p:spPr>
          <a:xfrm>
            <a:off x="5620036" y="1700808"/>
            <a:ext cx="3269450" cy="430887"/>
          </a:xfrm>
          <a:prstGeom prst="rect">
            <a:avLst/>
          </a:prstGeom>
          <a:noFill/>
        </p:spPr>
        <p:txBody>
          <a:bodyPr wrap="square" rtlCol="0">
            <a:spAutoFit/>
          </a:bodyPr>
          <a:lstStyle/>
          <a:p>
            <a:r>
              <a:rPr lang="en-US" altLang="ja-JP" sz="2200" baseline="30000" dirty="0" smtClean="0">
                <a:latin typeface="Arial" pitchFamily="34" charset="0"/>
                <a:cs typeface="Arial" pitchFamily="34" charset="0"/>
              </a:rPr>
              <a:t>18</a:t>
            </a:r>
            <a:r>
              <a:rPr lang="en-US" altLang="ja-JP" sz="2200" dirty="0" smtClean="0">
                <a:latin typeface="Arial" pitchFamily="34" charset="0"/>
                <a:cs typeface="Arial" pitchFamily="34" charset="0"/>
              </a:rPr>
              <a:t>O + </a:t>
            </a:r>
            <a:r>
              <a:rPr lang="en-US" altLang="ja-JP" sz="2200" baseline="30000" dirty="0" smtClean="0">
                <a:latin typeface="Arial" pitchFamily="34" charset="0"/>
                <a:cs typeface="Arial" pitchFamily="34" charset="0"/>
              </a:rPr>
              <a:t>238</a:t>
            </a:r>
            <a:r>
              <a:rPr lang="en-US" altLang="ja-JP" sz="2200" dirty="0" smtClean="0">
                <a:latin typeface="Arial" pitchFamily="34" charset="0"/>
                <a:cs typeface="Arial" pitchFamily="34" charset="0"/>
              </a:rPr>
              <a:t>U </a:t>
            </a:r>
            <a:r>
              <a:rPr lang="en-US" altLang="ja-JP" sz="2200" dirty="0" smtClean="0">
                <a:latin typeface="Arial" pitchFamily="34" charset="0"/>
                <a:cs typeface="Arial" pitchFamily="34" charset="0"/>
                <a:sym typeface="Wingdings" panose="05000000000000000000" pitchFamily="2" charset="2"/>
              </a:rPr>
              <a:t></a:t>
            </a:r>
            <a:r>
              <a:rPr lang="en-US" altLang="ja-JP" sz="2200" baseline="30000" dirty="0" smtClean="0">
                <a:latin typeface="Arial" pitchFamily="34" charset="0"/>
                <a:cs typeface="Arial" pitchFamily="34" charset="0"/>
              </a:rPr>
              <a:t>17</a:t>
            </a:r>
            <a:r>
              <a:rPr lang="en-US" altLang="ja-JP" sz="2200" dirty="0" smtClean="0">
                <a:latin typeface="Arial" pitchFamily="34" charset="0"/>
                <a:cs typeface="Arial" pitchFamily="34" charset="0"/>
              </a:rPr>
              <a:t>N </a:t>
            </a:r>
            <a:r>
              <a:rPr lang="en-US" altLang="ja-JP" sz="2200" dirty="0">
                <a:latin typeface="Arial" pitchFamily="34" charset="0"/>
                <a:cs typeface="Arial" pitchFamily="34" charset="0"/>
              </a:rPr>
              <a:t>+ </a:t>
            </a:r>
            <a:r>
              <a:rPr lang="en-US" altLang="ja-JP" sz="2200" baseline="30000" dirty="0" smtClean="0">
                <a:latin typeface="Arial" pitchFamily="34" charset="0"/>
                <a:cs typeface="Arial" pitchFamily="34" charset="0"/>
              </a:rPr>
              <a:t>239</a:t>
            </a:r>
            <a:r>
              <a:rPr lang="en-US" altLang="ja-JP" sz="2200" dirty="0" smtClean="0">
                <a:latin typeface="Arial" pitchFamily="34" charset="0"/>
                <a:cs typeface="Arial" pitchFamily="34" charset="0"/>
              </a:rPr>
              <a:t>Np</a:t>
            </a:r>
            <a:r>
              <a:rPr lang="en-US" altLang="ja-JP" sz="2200" baseline="30000" dirty="0" smtClean="0">
                <a:latin typeface="Arial" pitchFamily="34" charset="0"/>
                <a:cs typeface="Arial" pitchFamily="34" charset="0"/>
              </a:rPr>
              <a:t>*</a:t>
            </a:r>
            <a:endParaRPr lang="en-US" altLang="ja-JP" sz="2200" baseline="30000" dirty="0">
              <a:latin typeface="Arial" pitchFamily="34" charset="0"/>
              <a:cs typeface="Arial" pitchFamily="34" charset="0"/>
            </a:endParaRPr>
          </a:p>
        </p:txBody>
      </p:sp>
      <p:grpSp>
        <p:nvGrpSpPr>
          <p:cNvPr id="5" name="グループ化 4"/>
          <p:cNvGrpSpPr/>
          <p:nvPr/>
        </p:nvGrpSpPr>
        <p:grpSpPr>
          <a:xfrm>
            <a:off x="35496" y="2159443"/>
            <a:ext cx="4376517" cy="3933853"/>
            <a:chOff x="123475" y="2159443"/>
            <a:chExt cx="4376517" cy="3933853"/>
          </a:xfrm>
        </p:grpSpPr>
        <p:grpSp>
          <p:nvGrpSpPr>
            <p:cNvPr id="2" name="グループ化 1"/>
            <p:cNvGrpSpPr/>
            <p:nvPr/>
          </p:nvGrpSpPr>
          <p:grpSpPr>
            <a:xfrm>
              <a:off x="611560" y="2159443"/>
              <a:ext cx="3888432" cy="3501805"/>
              <a:chOff x="168618" y="2216108"/>
              <a:chExt cx="2791495" cy="2654572"/>
            </a:xfrm>
          </p:grpSpPr>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618" y="2790156"/>
                <a:ext cx="2791495" cy="2080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テキスト ボックス 10"/>
              <p:cNvSpPr txBox="1"/>
              <p:nvPr/>
            </p:nvSpPr>
            <p:spPr>
              <a:xfrm>
                <a:off x="2155769" y="2216108"/>
                <a:ext cx="720080" cy="326637"/>
              </a:xfrm>
              <a:prstGeom prst="rect">
                <a:avLst/>
              </a:prstGeom>
              <a:noFill/>
            </p:spPr>
            <p:txBody>
              <a:bodyPr wrap="square" rtlCol="0">
                <a:spAutoFit/>
              </a:bodyPr>
              <a:lstStyle/>
              <a:p>
                <a:pPr algn="ctr"/>
                <a:r>
                  <a:rPr lang="en-US" sz="2200" dirty="0" smtClean="0">
                    <a:solidFill>
                      <a:srgbClr val="FF0000"/>
                    </a:solidFill>
                  </a:rPr>
                  <a:t>New</a:t>
                </a:r>
                <a:endParaRPr lang="en-US" sz="2200" dirty="0">
                  <a:solidFill>
                    <a:srgbClr val="FF0000"/>
                  </a:solidFill>
                </a:endParaRPr>
              </a:p>
            </p:txBody>
          </p:sp>
          <p:sp>
            <p:nvSpPr>
              <p:cNvPr id="13" name="正方形/長方形 12"/>
              <p:cNvSpPr/>
              <p:nvPr/>
            </p:nvSpPr>
            <p:spPr>
              <a:xfrm>
                <a:off x="219951" y="2474176"/>
                <a:ext cx="536531" cy="348896"/>
              </a:xfrm>
              <a:prstGeom prst="rect">
                <a:avLst/>
              </a:prstGeom>
            </p:spPr>
            <p:txBody>
              <a:bodyPr wrap="none">
                <a:spAutoFit/>
              </a:bodyPr>
              <a:lstStyle/>
              <a:p>
                <a:r>
                  <a:rPr lang="en-US" sz="2200" baseline="30000" dirty="0" smtClean="0">
                    <a:solidFill>
                      <a:srgbClr val="00B050"/>
                    </a:solidFill>
                    <a:latin typeface="Arial" panose="020B0604020202020204" pitchFamily="34" charset="0"/>
                    <a:cs typeface="Arial" panose="020B0604020202020204" pitchFamily="34" charset="0"/>
                  </a:rPr>
                  <a:t>237</a:t>
                </a:r>
                <a:r>
                  <a:rPr lang="en-US" sz="2200" dirty="0" smtClean="0">
                    <a:solidFill>
                      <a:srgbClr val="00B050"/>
                    </a:solidFill>
                    <a:latin typeface="Arial" panose="020B0604020202020204" pitchFamily="34" charset="0"/>
                    <a:cs typeface="Arial" panose="020B0604020202020204" pitchFamily="34" charset="0"/>
                  </a:rPr>
                  <a:t>U</a:t>
                </a:r>
                <a:endParaRPr lang="en-US" sz="2200" dirty="0">
                  <a:solidFill>
                    <a:srgbClr val="00B050"/>
                  </a:solidFill>
                  <a:latin typeface="Arial" panose="020B0604020202020204" pitchFamily="34" charset="0"/>
                  <a:cs typeface="Arial" panose="020B0604020202020204" pitchFamily="34" charset="0"/>
                </a:endParaRPr>
              </a:p>
            </p:txBody>
          </p:sp>
          <p:sp>
            <p:nvSpPr>
              <p:cNvPr id="14" name="正方形/長方形 13"/>
              <p:cNvSpPr/>
              <p:nvPr/>
            </p:nvSpPr>
            <p:spPr>
              <a:xfrm>
                <a:off x="875295" y="2468476"/>
                <a:ext cx="536531" cy="348896"/>
              </a:xfrm>
              <a:prstGeom prst="rect">
                <a:avLst/>
              </a:prstGeom>
            </p:spPr>
            <p:txBody>
              <a:bodyPr wrap="none">
                <a:spAutoFit/>
              </a:bodyPr>
              <a:lstStyle/>
              <a:p>
                <a:r>
                  <a:rPr lang="en-US" sz="2200" baseline="30000" dirty="0" smtClean="0">
                    <a:solidFill>
                      <a:srgbClr val="00B050"/>
                    </a:solidFill>
                    <a:latin typeface="Arial" panose="020B0604020202020204" pitchFamily="34" charset="0"/>
                    <a:cs typeface="Arial" panose="020B0604020202020204" pitchFamily="34" charset="0"/>
                  </a:rPr>
                  <a:t>238</a:t>
                </a:r>
                <a:r>
                  <a:rPr lang="en-US" sz="2200" dirty="0" smtClean="0">
                    <a:solidFill>
                      <a:srgbClr val="00B050"/>
                    </a:solidFill>
                    <a:latin typeface="Arial" panose="020B0604020202020204" pitchFamily="34" charset="0"/>
                    <a:cs typeface="Arial" panose="020B0604020202020204" pitchFamily="34" charset="0"/>
                  </a:rPr>
                  <a:t>U</a:t>
                </a:r>
                <a:endParaRPr lang="en-US" sz="2200" dirty="0">
                  <a:solidFill>
                    <a:srgbClr val="00B050"/>
                  </a:solidFill>
                  <a:latin typeface="Arial" panose="020B0604020202020204" pitchFamily="34" charset="0"/>
                  <a:cs typeface="Arial" panose="020B0604020202020204" pitchFamily="34" charset="0"/>
                </a:endParaRPr>
              </a:p>
            </p:txBody>
          </p:sp>
          <p:sp>
            <p:nvSpPr>
              <p:cNvPr id="15" name="正方形/長方形 14"/>
              <p:cNvSpPr/>
              <p:nvPr/>
            </p:nvSpPr>
            <p:spPr>
              <a:xfrm>
                <a:off x="1517735" y="2474176"/>
                <a:ext cx="536531" cy="348896"/>
              </a:xfrm>
              <a:prstGeom prst="rect">
                <a:avLst/>
              </a:prstGeom>
            </p:spPr>
            <p:txBody>
              <a:bodyPr wrap="none">
                <a:spAutoFit/>
              </a:bodyPr>
              <a:lstStyle/>
              <a:p>
                <a:r>
                  <a:rPr lang="en-US" sz="2200" baseline="30000" dirty="0" smtClean="0">
                    <a:solidFill>
                      <a:srgbClr val="00B050"/>
                    </a:solidFill>
                    <a:latin typeface="Arial" panose="020B0604020202020204" pitchFamily="34" charset="0"/>
                    <a:cs typeface="Arial" panose="020B0604020202020204" pitchFamily="34" charset="0"/>
                  </a:rPr>
                  <a:t>239</a:t>
                </a:r>
                <a:r>
                  <a:rPr lang="en-US" sz="2200" dirty="0" smtClean="0">
                    <a:solidFill>
                      <a:srgbClr val="00B050"/>
                    </a:solidFill>
                    <a:latin typeface="Arial" panose="020B0604020202020204" pitchFamily="34" charset="0"/>
                    <a:cs typeface="Arial" panose="020B0604020202020204" pitchFamily="34" charset="0"/>
                  </a:rPr>
                  <a:t>U</a:t>
                </a:r>
                <a:endParaRPr lang="en-US" sz="2200" dirty="0">
                  <a:solidFill>
                    <a:srgbClr val="00B050"/>
                  </a:solidFill>
                  <a:latin typeface="Arial" panose="020B0604020202020204" pitchFamily="34" charset="0"/>
                  <a:cs typeface="Arial" panose="020B0604020202020204" pitchFamily="34" charset="0"/>
                </a:endParaRPr>
              </a:p>
            </p:txBody>
          </p:sp>
          <p:sp>
            <p:nvSpPr>
              <p:cNvPr id="16" name="正方形/長方形 15"/>
              <p:cNvSpPr/>
              <p:nvPr/>
            </p:nvSpPr>
            <p:spPr>
              <a:xfrm>
                <a:off x="2194060" y="2470396"/>
                <a:ext cx="536531" cy="348896"/>
              </a:xfrm>
              <a:prstGeom prst="rect">
                <a:avLst/>
              </a:prstGeom>
            </p:spPr>
            <p:txBody>
              <a:bodyPr wrap="none">
                <a:spAutoFit/>
              </a:bodyPr>
              <a:lstStyle/>
              <a:p>
                <a:r>
                  <a:rPr lang="en-US" sz="2200" baseline="30000" dirty="0" smtClean="0">
                    <a:solidFill>
                      <a:srgbClr val="00B050"/>
                    </a:solidFill>
                    <a:latin typeface="Arial" panose="020B0604020202020204" pitchFamily="34" charset="0"/>
                    <a:cs typeface="Arial" panose="020B0604020202020204" pitchFamily="34" charset="0"/>
                  </a:rPr>
                  <a:t>240</a:t>
                </a:r>
                <a:r>
                  <a:rPr lang="en-US" sz="2200" dirty="0" smtClean="0">
                    <a:solidFill>
                      <a:srgbClr val="00B050"/>
                    </a:solidFill>
                    <a:latin typeface="Arial" panose="020B0604020202020204" pitchFamily="34" charset="0"/>
                    <a:cs typeface="Arial" panose="020B0604020202020204" pitchFamily="34" charset="0"/>
                  </a:rPr>
                  <a:t>U</a:t>
                </a:r>
                <a:endParaRPr lang="en-US" sz="2200" dirty="0">
                  <a:solidFill>
                    <a:srgbClr val="00B050"/>
                  </a:solidFill>
                  <a:latin typeface="Arial" panose="020B0604020202020204" pitchFamily="34" charset="0"/>
                  <a:cs typeface="Arial" panose="020B0604020202020204" pitchFamily="34" charset="0"/>
                </a:endParaRPr>
              </a:p>
            </p:txBody>
          </p:sp>
        </p:grpSp>
        <p:sp>
          <p:nvSpPr>
            <p:cNvPr id="19" name="テキスト ボックス 18"/>
            <p:cNvSpPr txBox="1"/>
            <p:nvPr/>
          </p:nvSpPr>
          <p:spPr>
            <a:xfrm>
              <a:off x="1011781" y="5693186"/>
              <a:ext cx="2696123" cy="400110"/>
            </a:xfrm>
            <a:prstGeom prst="rect">
              <a:avLst/>
            </a:prstGeom>
            <a:noFill/>
          </p:spPr>
          <p:txBody>
            <a:bodyPr wrap="none" rtlCol="0">
              <a:spAutoFit/>
            </a:bodyPr>
            <a:lstStyle/>
            <a:p>
              <a:r>
                <a:rPr kumimoji="1" lang="en-US" altLang="ja-JP" sz="2000" dirty="0" smtClean="0"/>
                <a:t>Fragment Mass Yield</a:t>
              </a:r>
              <a:r>
                <a:rPr lang="ja-JP" altLang="en-US" sz="2000" dirty="0"/>
                <a:t> </a:t>
              </a:r>
              <a:r>
                <a:rPr lang="en-US" altLang="ja-JP" sz="2000" dirty="0" smtClean="0"/>
                <a:t>(u)</a:t>
              </a:r>
            </a:p>
          </p:txBody>
        </p:sp>
        <p:sp>
          <p:nvSpPr>
            <p:cNvPr id="20" name="テキスト ボックス 19"/>
            <p:cNvSpPr txBox="1"/>
            <p:nvPr/>
          </p:nvSpPr>
          <p:spPr>
            <a:xfrm rot="16200000">
              <a:off x="-601948" y="3985334"/>
              <a:ext cx="1850956" cy="400110"/>
            </a:xfrm>
            <a:prstGeom prst="rect">
              <a:avLst/>
            </a:prstGeom>
            <a:noFill/>
          </p:spPr>
          <p:txBody>
            <a:bodyPr wrap="none" rtlCol="0">
              <a:spAutoFit/>
            </a:bodyPr>
            <a:lstStyle/>
            <a:p>
              <a:r>
                <a:rPr kumimoji="1" lang="en-US" altLang="ja-JP" sz="2000" dirty="0" smtClean="0"/>
                <a:t>Fission Yield (%)</a:t>
              </a:r>
              <a:endParaRPr lang="en-US" altLang="ja-JP" sz="2000" dirty="0" smtClean="0"/>
            </a:p>
          </p:txBody>
        </p:sp>
      </p:grpSp>
      <p:sp>
        <p:nvSpPr>
          <p:cNvPr id="21" name="テキスト ボックス 20"/>
          <p:cNvSpPr txBox="1"/>
          <p:nvPr/>
        </p:nvSpPr>
        <p:spPr>
          <a:xfrm>
            <a:off x="171051" y="1700808"/>
            <a:ext cx="5090502" cy="430887"/>
          </a:xfrm>
          <a:prstGeom prst="rect">
            <a:avLst/>
          </a:prstGeom>
          <a:noFill/>
        </p:spPr>
        <p:txBody>
          <a:bodyPr wrap="square" rtlCol="0">
            <a:spAutoFit/>
          </a:bodyPr>
          <a:lstStyle/>
          <a:p>
            <a:r>
              <a:rPr lang="en-US" altLang="ja-JP" sz="2200" baseline="30000" dirty="0" smtClean="0">
                <a:latin typeface="Arial" pitchFamily="34" charset="0"/>
                <a:cs typeface="Arial" pitchFamily="34" charset="0"/>
              </a:rPr>
              <a:t>18</a:t>
            </a:r>
            <a:r>
              <a:rPr lang="en-US" altLang="ja-JP" sz="2200" dirty="0" smtClean="0">
                <a:latin typeface="Arial" pitchFamily="34" charset="0"/>
                <a:cs typeface="Arial" pitchFamily="34" charset="0"/>
              </a:rPr>
              <a:t>O + </a:t>
            </a:r>
            <a:r>
              <a:rPr lang="en-US" altLang="ja-JP" sz="2200" baseline="30000" dirty="0" smtClean="0">
                <a:latin typeface="Arial" pitchFamily="34" charset="0"/>
                <a:cs typeface="Arial" pitchFamily="34" charset="0"/>
              </a:rPr>
              <a:t>238</a:t>
            </a:r>
            <a:r>
              <a:rPr lang="en-US" altLang="ja-JP" sz="2200" dirty="0" smtClean="0">
                <a:latin typeface="Arial" pitchFamily="34" charset="0"/>
                <a:cs typeface="Arial" pitchFamily="34" charset="0"/>
              </a:rPr>
              <a:t>U </a:t>
            </a:r>
            <a:r>
              <a:rPr lang="en-US" altLang="ja-JP" sz="2200" dirty="0" smtClean="0">
                <a:latin typeface="Arial" pitchFamily="34" charset="0"/>
                <a:cs typeface="Arial" pitchFamily="34" charset="0"/>
                <a:sym typeface="Wingdings" panose="05000000000000000000" pitchFamily="2" charset="2"/>
              </a:rPr>
              <a:t></a:t>
            </a:r>
            <a:r>
              <a:rPr lang="en-US" altLang="ja-JP" sz="2200" baseline="30000" dirty="0" smtClean="0">
                <a:latin typeface="Arial" pitchFamily="34" charset="0"/>
                <a:cs typeface="Arial" pitchFamily="34" charset="0"/>
              </a:rPr>
              <a:t>19,18,17,16</a:t>
            </a:r>
            <a:r>
              <a:rPr lang="en-US" altLang="ja-JP" sz="2200" dirty="0" smtClean="0">
                <a:latin typeface="Arial" pitchFamily="34" charset="0"/>
                <a:cs typeface="Arial" pitchFamily="34" charset="0"/>
              </a:rPr>
              <a:t>O + </a:t>
            </a:r>
            <a:r>
              <a:rPr lang="en-US" altLang="ja-JP" sz="2200" baseline="30000" dirty="0" smtClean="0">
                <a:latin typeface="Arial" pitchFamily="34" charset="0"/>
                <a:cs typeface="Arial" pitchFamily="34" charset="0"/>
              </a:rPr>
              <a:t>240,239,238,237</a:t>
            </a:r>
            <a:r>
              <a:rPr lang="en-US" altLang="ja-JP" sz="2200" dirty="0" smtClean="0">
                <a:latin typeface="Arial" pitchFamily="34" charset="0"/>
                <a:cs typeface="Arial" pitchFamily="34" charset="0"/>
              </a:rPr>
              <a:t>U</a:t>
            </a:r>
            <a:r>
              <a:rPr lang="en-US" altLang="ja-JP" sz="2200" baseline="30000" dirty="0" smtClean="0">
                <a:latin typeface="Arial" pitchFamily="34" charset="0"/>
                <a:cs typeface="Arial" pitchFamily="34" charset="0"/>
              </a:rPr>
              <a:t>*</a:t>
            </a:r>
            <a:endParaRPr lang="en-US" altLang="ja-JP" sz="2200" baseline="30000" dirty="0">
              <a:latin typeface="Arial" pitchFamily="34" charset="0"/>
              <a:cs typeface="Arial" pitchFamily="34" charset="0"/>
            </a:endParaRPr>
          </a:p>
        </p:txBody>
      </p:sp>
      <p:sp>
        <p:nvSpPr>
          <p:cNvPr id="22" name="下矢印 21"/>
          <p:cNvSpPr/>
          <p:nvPr/>
        </p:nvSpPr>
        <p:spPr>
          <a:xfrm flipV="1">
            <a:off x="4283968" y="2730001"/>
            <a:ext cx="560080" cy="2787231"/>
          </a:xfrm>
          <a:prstGeom prst="downArrow">
            <a:avLst>
              <a:gd name="adj1" fmla="val 50000"/>
              <a:gd name="adj2" fmla="val 30480"/>
            </a:avLst>
          </a:prstGeom>
          <a:solidFill>
            <a:srgbClr val="FF00FF">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Arial" panose="020B0604020202020204" pitchFamily="34" charset="0"/>
              <a:cs typeface="Arial" panose="020B0604020202020204" pitchFamily="34" charset="0"/>
            </a:endParaRPr>
          </a:p>
        </p:txBody>
      </p:sp>
      <p:sp>
        <p:nvSpPr>
          <p:cNvPr id="23" name="テキスト ボックス 22"/>
          <p:cNvSpPr txBox="1"/>
          <p:nvPr/>
        </p:nvSpPr>
        <p:spPr>
          <a:xfrm>
            <a:off x="4241647" y="2171017"/>
            <a:ext cx="1140208" cy="553998"/>
          </a:xfrm>
          <a:prstGeom prst="rect">
            <a:avLst/>
          </a:prstGeom>
          <a:noFill/>
        </p:spPr>
        <p:txBody>
          <a:bodyPr wrap="square" rtlCol="0">
            <a:spAutoFit/>
          </a:bodyPr>
          <a:lstStyle/>
          <a:p>
            <a:pPr algn="ctr">
              <a:lnSpc>
                <a:spcPts val="1800"/>
              </a:lnSpc>
            </a:pPr>
            <a:r>
              <a:rPr lang="en-US" altLang="ja-JP" sz="1600" dirty="0" smtClean="0">
                <a:solidFill>
                  <a:srgbClr val="FF00FF"/>
                </a:solidFill>
                <a:latin typeface="Arial" panose="020B0604020202020204" pitchFamily="34" charset="0"/>
                <a:cs typeface="Arial" panose="020B0604020202020204" pitchFamily="34" charset="0"/>
              </a:rPr>
              <a:t>Excitation</a:t>
            </a:r>
          </a:p>
          <a:p>
            <a:pPr algn="ctr">
              <a:lnSpc>
                <a:spcPts val="1800"/>
              </a:lnSpc>
            </a:pPr>
            <a:r>
              <a:rPr lang="en-US" altLang="ja-JP" sz="1600" dirty="0">
                <a:solidFill>
                  <a:srgbClr val="FF00FF"/>
                </a:solidFill>
                <a:latin typeface="Arial" panose="020B0604020202020204" pitchFamily="34" charset="0"/>
                <a:cs typeface="Arial" panose="020B0604020202020204" pitchFamily="34" charset="0"/>
              </a:rPr>
              <a:t>e</a:t>
            </a:r>
            <a:r>
              <a:rPr lang="en-US" altLang="ja-JP" sz="1600" dirty="0" smtClean="0">
                <a:solidFill>
                  <a:srgbClr val="FF00FF"/>
                </a:solidFill>
                <a:latin typeface="Arial" panose="020B0604020202020204" pitchFamily="34" charset="0"/>
                <a:cs typeface="Arial" panose="020B0604020202020204" pitchFamily="34" charset="0"/>
              </a:rPr>
              <a:t>nergy</a:t>
            </a:r>
            <a:endParaRPr lang="en-US" sz="1600" dirty="0">
              <a:solidFill>
                <a:srgbClr val="FF00FF"/>
              </a:solidFill>
              <a:latin typeface="Arial" panose="020B0604020202020204" pitchFamily="34" charset="0"/>
              <a:cs typeface="Arial" panose="020B0604020202020204" pitchFamily="34" charset="0"/>
            </a:endParaRPr>
          </a:p>
        </p:txBody>
      </p:sp>
      <p:sp>
        <p:nvSpPr>
          <p:cNvPr id="24" name="テキスト ボックス 23"/>
          <p:cNvSpPr txBox="1"/>
          <p:nvPr/>
        </p:nvSpPr>
        <p:spPr>
          <a:xfrm>
            <a:off x="4184852" y="3140968"/>
            <a:ext cx="1059906" cy="307777"/>
          </a:xfrm>
          <a:prstGeom prst="rect">
            <a:avLst/>
          </a:prstGeom>
          <a:noFill/>
        </p:spPr>
        <p:txBody>
          <a:bodyPr wrap="none" rtlCol="0">
            <a:spAutoFit/>
          </a:bodyPr>
          <a:lstStyle/>
          <a:p>
            <a:r>
              <a:rPr kumimoji="1" lang="en-US" altLang="ja-JP" sz="1400" dirty="0" smtClean="0">
                <a:latin typeface="Arial" panose="020B0604020202020204" pitchFamily="34" charset="0"/>
                <a:cs typeface="Arial" panose="020B0604020202020204" pitchFamily="34" charset="0"/>
              </a:rPr>
              <a:t>40-50 MeV</a:t>
            </a:r>
            <a:endParaRPr kumimoji="1" lang="ja-JP" altLang="en-US" sz="1400" dirty="0">
              <a:latin typeface="Arial" panose="020B0604020202020204" pitchFamily="34" charset="0"/>
              <a:cs typeface="Arial" panose="020B0604020202020204" pitchFamily="34" charset="0"/>
            </a:endParaRPr>
          </a:p>
        </p:txBody>
      </p:sp>
      <p:sp>
        <p:nvSpPr>
          <p:cNvPr id="25" name="テキスト ボックス 24"/>
          <p:cNvSpPr txBox="1"/>
          <p:nvPr/>
        </p:nvSpPr>
        <p:spPr>
          <a:xfrm>
            <a:off x="4185724" y="3789040"/>
            <a:ext cx="1059906" cy="307777"/>
          </a:xfrm>
          <a:prstGeom prst="rect">
            <a:avLst/>
          </a:prstGeom>
          <a:noFill/>
        </p:spPr>
        <p:txBody>
          <a:bodyPr wrap="none" rtlCol="0">
            <a:spAutoFit/>
          </a:bodyPr>
          <a:lstStyle/>
          <a:p>
            <a:r>
              <a:rPr kumimoji="1" lang="en-US" altLang="ja-JP" sz="1400" dirty="0" smtClean="0">
                <a:latin typeface="Arial" panose="020B0604020202020204" pitchFamily="34" charset="0"/>
                <a:cs typeface="Arial" panose="020B0604020202020204" pitchFamily="34" charset="0"/>
              </a:rPr>
              <a:t>30-40 MeV</a:t>
            </a:r>
            <a:endParaRPr kumimoji="1" lang="ja-JP" altLang="en-US" sz="1400" dirty="0">
              <a:latin typeface="Arial" panose="020B0604020202020204" pitchFamily="34" charset="0"/>
              <a:cs typeface="Arial" panose="020B0604020202020204" pitchFamily="34" charset="0"/>
            </a:endParaRPr>
          </a:p>
        </p:txBody>
      </p:sp>
      <p:sp>
        <p:nvSpPr>
          <p:cNvPr id="26" name="テキスト ボックス 25"/>
          <p:cNvSpPr txBox="1"/>
          <p:nvPr/>
        </p:nvSpPr>
        <p:spPr>
          <a:xfrm>
            <a:off x="4204889" y="4417367"/>
            <a:ext cx="1059906" cy="307777"/>
          </a:xfrm>
          <a:prstGeom prst="rect">
            <a:avLst/>
          </a:prstGeom>
          <a:noFill/>
        </p:spPr>
        <p:txBody>
          <a:bodyPr wrap="none" rtlCol="0">
            <a:spAutoFit/>
          </a:bodyPr>
          <a:lstStyle/>
          <a:p>
            <a:r>
              <a:rPr lang="en-US" altLang="ja-JP" sz="1400" dirty="0" smtClean="0">
                <a:latin typeface="Arial" panose="020B0604020202020204" pitchFamily="34" charset="0"/>
                <a:cs typeface="Arial" panose="020B0604020202020204" pitchFamily="34" charset="0"/>
              </a:rPr>
              <a:t>2</a:t>
            </a:r>
            <a:r>
              <a:rPr kumimoji="1" lang="en-US" altLang="ja-JP" sz="1400" dirty="0" smtClean="0">
                <a:latin typeface="Arial" panose="020B0604020202020204" pitchFamily="34" charset="0"/>
                <a:cs typeface="Arial" panose="020B0604020202020204" pitchFamily="34" charset="0"/>
              </a:rPr>
              <a:t>0-30 MeV</a:t>
            </a:r>
            <a:endParaRPr kumimoji="1" lang="ja-JP" altLang="en-US" sz="1400" dirty="0">
              <a:latin typeface="Arial" panose="020B0604020202020204" pitchFamily="34" charset="0"/>
              <a:cs typeface="Arial" panose="020B0604020202020204" pitchFamily="34" charset="0"/>
            </a:endParaRPr>
          </a:p>
        </p:txBody>
      </p:sp>
      <p:sp>
        <p:nvSpPr>
          <p:cNvPr id="27" name="テキスト ボックス 26"/>
          <p:cNvSpPr txBox="1"/>
          <p:nvPr/>
        </p:nvSpPr>
        <p:spPr>
          <a:xfrm>
            <a:off x="4196838" y="5069193"/>
            <a:ext cx="1059906" cy="307777"/>
          </a:xfrm>
          <a:prstGeom prst="rect">
            <a:avLst/>
          </a:prstGeom>
          <a:noFill/>
        </p:spPr>
        <p:txBody>
          <a:bodyPr wrap="none" rtlCol="0">
            <a:spAutoFit/>
          </a:bodyPr>
          <a:lstStyle/>
          <a:p>
            <a:r>
              <a:rPr lang="en-US" altLang="ja-JP" sz="1400" dirty="0" smtClean="0">
                <a:latin typeface="Arial" panose="020B0604020202020204" pitchFamily="34" charset="0"/>
                <a:cs typeface="Arial" panose="020B0604020202020204" pitchFamily="34" charset="0"/>
              </a:rPr>
              <a:t>10</a:t>
            </a:r>
            <a:r>
              <a:rPr kumimoji="1" lang="en-US" altLang="ja-JP" sz="1400" dirty="0" smtClean="0">
                <a:latin typeface="Arial" panose="020B0604020202020204" pitchFamily="34" charset="0"/>
                <a:cs typeface="Arial" panose="020B0604020202020204" pitchFamily="34" charset="0"/>
              </a:rPr>
              <a:t>-20 MeV</a:t>
            </a:r>
            <a:endParaRPr kumimoji="1" lang="ja-JP" altLang="en-US" sz="1400" dirty="0">
              <a:latin typeface="Arial" panose="020B0604020202020204" pitchFamily="34" charset="0"/>
              <a:cs typeface="Arial" panose="020B0604020202020204" pitchFamily="34" charset="0"/>
            </a:endParaRPr>
          </a:p>
        </p:txBody>
      </p:sp>
      <p:sp>
        <p:nvSpPr>
          <p:cNvPr id="9" name="フッター プレースホルダー 8"/>
          <p:cNvSpPr>
            <a:spLocks noGrp="1"/>
          </p:cNvSpPr>
          <p:nvPr>
            <p:ph type="ftr" sz="quarter" idx="11"/>
          </p:nvPr>
        </p:nvSpPr>
        <p:spPr>
          <a:xfrm>
            <a:off x="3116208" y="6661869"/>
            <a:ext cx="2895600" cy="196131"/>
          </a:xfrm>
        </p:spPr>
        <p:txBody>
          <a:bodyPr/>
          <a:lstStyle/>
          <a:p>
            <a:r>
              <a:rPr kumimoji="1" lang="en-US" altLang="ja-JP" dirty="0" smtClean="0"/>
              <a:t>OECD/NEA WPEC 21-May-2015</a:t>
            </a:r>
            <a:endParaRPr kumimoji="1" lang="ja-JP" altLang="en-US" dirty="0"/>
          </a:p>
        </p:txBody>
      </p:sp>
      <p:sp>
        <p:nvSpPr>
          <p:cNvPr id="12" name="スライド番号プレースホルダー 11"/>
          <p:cNvSpPr>
            <a:spLocks noGrp="1"/>
          </p:cNvSpPr>
          <p:nvPr>
            <p:ph type="sldNum" sz="quarter" idx="12"/>
          </p:nvPr>
        </p:nvSpPr>
        <p:spPr/>
        <p:txBody>
          <a:bodyPr/>
          <a:lstStyle/>
          <a:p>
            <a:fld id="{4E79C504-9ED1-4FAF-B9CF-03884391F86F}" type="slidenum">
              <a:rPr kumimoji="1" lang="ja-JP" altLang="en-US" smtClean="0"/>
              <a:pPr/>
              <a:t>21</a:t>
            </a:fld>
            <a:endParaRPr kumimoji="1" lang="ja-JP" altLang="en-US"/>
          </a:p>
        </p:txBody>
      </p:sp>
    </p:spTree>
    <p:extLst>
      <p:ext uri="{BB962C8B-B14F-4D97-AF65-F5344CB8AC3E}">
        <p14:creationId xmlns:p14="http://schemas.microsoft.com/office/powerpoint/2010/main" val="14216057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1774825"/>
            <a:ext cx="8928100" cy="1470025"/>
          </a:xfrm>
        </p:spPr>
        <p:txBody>
          <a:bodyPr/>
          <a:lstStyle/>
          <a:p>
            <a:r>
              <a:rPr lang="en-US" altLang="ja-JP" sz="4800" b="1" dirty="0">
                <a:solidFill>
                  <a:srgbClr val="FF0000"/>
                </a:solidFill>
              </a:rPr>
              <a:t>Activities at </a:t>
            </a:r>
            <a:r>
              <a:rPr lang="en-US" altLang="ja-JP" sz="4800" b="1" dirty="0" smtClean="0">
                <a:solidFill>
                  <a:srgbClr val="FF0000"/>
                </a:solidFill>
              </a:rPr>
              <a:t>JAEA/FNS</a:t>
            </a:r>
            <a:endParaRPr kumimoji="1" lang="ja-JP" altLang="en-US" sz="3200" b="1" dirty="0">
              <a:solidFill>
                <a:srgbClr val="FF0000"/>
              </a:solidFill>
            </a:endParaRPr>
          </a:p>
        </p:txBody>
      </p:sp>
      <p:sp>
        <p:nvSpPr>
          <p:cNvPr id="3" name="サブタイトル 2"/>
          <p:cNvSpPr>
            <a:spLocks noGrp="1"/>
          </p:cNvSpPr>
          <p:nvPr>
            <p:ph type="subTitle" idx="1"/>
          </p:nvPr>
        </p:nvSpPr>
        <p:spPr>
          <a:xfrm>
            <a:off x="1371600" y="4622800"/>
            <a:ext cx="6400800" cy="1244600"/>
          </a:xfrm>
        </p:spPr>
        <p:txBody>
          <a:bodyPr/>
          <a:lstStyle/>
          <a:p>
            <a:pPr>
              <a:lnSpc>
                <a:spcPct val="90000"/>
              </a:lnSpc>
            </a:pPr>
            <a:r>
              <a:rPr kumimoji="1" lang="en-US" altLang="ja-JP" b="1" dirty="0" smtClean="0"/>
              <a:t>Japan Atomic Energy Agency</a:t>
            </a:r>
          </a:p>
          <a:p>
            <a:pPr>
              <a:lnSpc>
                <a:spcPct val="90000"/>
              </a:lnSpc>
            </a:pPr>
            <a:r>
              <a:rPr kumimoji="1" lang="en-US" altLang="ja-JP" b="1" dirty="0" smtClean="0"/>
              <a:t>Fusion </a:t>
            </a:r>
            <a:r>
              <a:rPr kumimoji="1" lang="en-US" altLang="ja-JP" b="1" dirty="0" err="1" smtClean="0"/>
              <a:t>Neutronics</a:t>
            </a:r>
            <a:r>
              <a:rPr kumimoji="1" lang="en-US" altLang="ja-JP" b="1" dirty="0" smtClean="0"/>
              <a:t> Group</a:t>
            </a:r>
            <a:endParaRPr kumimoji="1" lang="ja-JP" altLang="en-US" b="1" dirty="0"/>
          </a:p>
        </p:txBody>
      </p:sp>
      <p:sp>
        <p:nvSpPr>
          <p:cNvPr id="4" name="正方形/長方形 3"/>
          <p:cNvSpPr/>
          <p:nvPr/>
        </p:nvSpPr>
        <p:spPr>
          <a:xfrm>
            <a:off x="546100" y="2916823"/>
            <a:ext cx="7962900" cy="986937"/>
          </a:xfrm>
          <a:prstGeom prst="rect">
            <a:avLst/>
          </a:prstGeom>
        </p:spPr>
        <p:txBody>
          <a:bodyPr wrap="square">
            <a:spAutoFit/>
          </a:bodyPr>
          <a:lstStyle/>
          <a:p>
            <a:pPr algn="ctr">
              <a:lnSpc>
                <a:spcPct val="90000"/>
              </a:lnSpc>
            </a:pPr>
            <a:r>
              <a:rPr lang="en-US" altLang="ja-JP" sz="3200" dirty="0" smtClean="0">
                <a:solidFill>
                  <a:srgbClr val="0000FF"/>
                </a:solidFill>
              </a:rPr>
              <a:t>IRDFF benchmark experiment</a:t>
            </a:r>
          </a:p>
          <a:p>
            <a:pPr algn="ctr">
              <a:lnSpc>
                <a:spcPct val="90000"/>
              </a:lnSpc>
            </a:pPr>
            <a:r>
              <a:rPr lang="en-US" altLang="ja-JP" sz="3200" dirty="0" smtClean="0">
                <a:solidFill>
                  <a:srgbClr val="0000FF"/>
                </a:solidFill>
              </a:rPr>
              <a:t>with </a:t>
            </a:r>
            <a:r>
              <a:rPr lang="en-US" altLang="ja-JP" sz="3200" dirty="0">
                <a:solidFill>
                  <a:srgbClr val="0000FF"/>
                </a:solidFill>
              </a:rPr>
              <a:t>DT </a:t>
            </a:r>
            <a:r>
              <a:rPr lang="en-US" altLang="ja-JP" sz="3200" dirty="0" smtClean="0">
                <a:solidFill>
                  <a:srgbClr val="0000FF"/>
                </a:solidFill>
              </a:rPr>
              <a:t>neutrons at JAEA/FNS</a:t>
            </a:r>
            <a:endParaRPr lang="ja-JP" altLang="en-US" sz="3200" dirty="0">
              <a:solidFill>
                <a:srgbClr val="0000FF"/>
              </a:solidFill>
            </a:endParaRPr>
          </a:p>
        </p:txBody>
      </p:sp>
      <p:sp>
        <p:nvSpPr>
          <p:cNvPr id="5" name="フッター プレースホルダー 4"/>
          <p:cNvSpPr>
            <a:spLocks noGrp="1"/>
          </p:cNvSpPr>
          <p:nvPr>
            <p:ph type="ftr" sz="quarter" idx="11"/>
          </p:nvPr>
        </p:nvSpPr>
        <p:spPr/>
        <p:txBody>
          <a:bodyPr/>
          <a:lstStyle/>
          <a:p>
            <a:r>
              <a:rPr kumimoji="1" lang="en-US" altLang="ja-JP" smtClean="0"/>
              <a:t>OECD/NEA WPEC 21-May-2015</a:t>
            </a:r>
            <a:endParaRPr kumimoji="1" lang="ja-JP" altLang="en-US"/>
          </a:p>
        </p:txBody>
      </p:sp>
      <p:sp>
        <p:nvSpPr>
          <p:cNvPr id="6" name="スライド番号プレースホルダー 5"/>
          <p:cNvSpPr>
            <a:spLocks noGrp="1"/>
          </p:cNvSpPr>
          <p:nvPr>
            <p:ph type="sldNum" sz="quarter" idx="12"/>
          </p:nvPr>
        </p:nvSpPr>
        <p:spPr/>
        <p:txBody>
          <a:bodyPr/>
          <a:lstStyle/>
          <a:p>
            <a:fld id="{4E79C504-9ED1-4FAF-B9CF-03884391F86F}" type="slidenum">
              <a:rPr kumimoji="1" lang="ja-JP" altLang="en-US" smtClean="0"/>
              <a:pPr/>
              <a:t>22</a:t>
            </a:fld>
            <a:endParaRPr kumimoji="1" lang="ja-JP" altLang="en-US"/>
          </a:p>
        </p:txBody>
      </p:sp>
    </p:spTree>
    <p:extLst>
      <p:ext uri="{BB962C8B-B14F-4D97-AF65-F5344CB8AC3E}">
        <p14:creationId xmlns:p14="http://schemas.microsoft.com/office/powerpoint/2010/main" val="18194931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ChangeArrowheads="1"/>
          </p:cNvSpPr>
          <p:nvPr>
            <p:ph type="title"/>
          </p:nvPr>
        </p:nvSpPr>
        <p:spPr>
          <a:xfrm>
            <a:off x="584200" y="63500"/>
            <a:ext cx="7988300" cy="762000"/>
          </a:xfrm>
        </p:spPr>
        <p:txBody>
          <a:bodyPr/>
          <a:lstStyle/>
          <a:p>
            <a:pPr eaLnBrk="1" hangingPunct="1">
              <a:lnSpc>
                <a:spcPct val="90000"/>
              </a:lnSpc>
            </a:pPr>
            <a:r>
              <a:rPr lang="en-US" altLang="ja-JP" sz="3600" b="1" dirty="0" smtClean="0">
                <a:solidFill>
                  <a:srgbClr val="0000FF"/>
                </a:solidFill>
                <a:latin typeface="Arial" charset="0"/>
                <a:ea typeface="ＭＳ Ｐゴシック" charset="0"/>
              </a:rPr>
              <a:t>Introduction</a:t>
            </a:r>
            <a:endParaRPr lang="en-US" altLang="ja-JP" sz="3600" b="1" dirty="0">
              <a:solidFill>
                <a:srgbClr val="0000FF"/>
              </a:solidFill>
              <a:latin typeface="Arial" charset="0"/>
              <a:ea typeface="ＭＳ Ｐゴシック" charset="0"/>
            </a:endParaRPr>
          </a:p>
        </p:txBody>
      </p:sp>
      <p:sp>
        <p:nvSpPr>
          <p:cNvPr id="40988" name="テキスト ボックス 3"/>
          <p:cNvSpPr txBox="1">
            <a:spLocks noChangeArrowheads="1"/>
          </p:cNvSpPr>
          <p:nvPr/>
        </p:nvSpPr>
        <p:spPr bwMode="auto">
          <a:xfrm>
            <a:off x="292100" y="1130300"/>
            <a:ext cx="8674100" cy="5392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 b="1">
                <a:solidFill>
                  <a:schemeClr val="tx1"/>
                </a:solidFill>
                <a:latin typeface="Arial" charset="0"/>
                <a:ea typeface="ＭＳ Ｐゴシック" charset="0"/>
                <a:cs typeface="ＭＳ Ｐゴシック" charset="0"/>
              </a:defRPr>
            </a:lvl1pPr>
            <a:lvl2pPr marL="742950" indent="-285750">
              <a:defRPr kumimoji="1" sz="200" b="1">
                <a:solidFill>
                  <a:schemeClr val="tx1"/>
                </a:solidFill>
                <a:latin typeface="Arial" charset="0"/>
                <a:ea typeface="ＭＳ Ｐゴシック" charset="0"/>
              </a:defRPr>
            </a:lvl2pPr>
            <a:lvl3pPr marL="1143000" indent="-228600">
              <a:defRPr kumimoji="1" sz="200" b="1">
                <a:solidFill>
                  <a:schemeClr val="tx1"/>
                </a:solidFill>
                <a:latin typeface="Arial" charset="0"/>
                <a:ea typeface="ＭＳ Ｐゴシック" charset="0"/>
              </a:defRPr>
            </a:lvl3pPr>
            <a:lvl4pPr marL="1600200" indent="-228600">
              <a:defRPr kumimoji="1" sz="200" b="1">
                <a:solidFill>
                  <a:schemeClr val="tx1"/>
                </a:solidFill>
                <a:latin typeface="Arial" charset="0"/>
                <a:ea typeface="ＭＳ Ｐゴシック" charset="0"/>
              </a:defRPr>
            </a:lvl4pPr>
            <a:lvl5pPr marL="2057400" indent="-228600">
              <a:defRPr kumimoji="1" sz="200" b="1">
                <a:solidFill>
                  <a:schemeClr val="tx1"/>
                </a:solidFill>
                <a:latin typeface="Arial" charset="0"/>
                <a:ea typeface="ＭＳ Ｐゴシック" charset="0"/>
              </a:defRPr>
            </a:lvl5pPr>
            <a:lvl6pPr marL="2514600" indent="-228600" fontAlgn="base">
              <a:spcBef>
                <a:spcPct val="0"/>
              </a:spcBef>
              <a:spcAft>
                <a:spcPct val="0"/>
              </a:spcAft>
              <a:defRPr kumimoji="1" sz="200" b="1">
                <a:solidFill>
                  <a:schemeClr val="tx1"/>
                </a:solidFill>
                <a:latin typeface="Arial" charset="0"/>
                <a:ea typeface="ＭＳ Ｐゴシック" charset="0"/>
              </a:defRPr>
            </a:lvl6pPr>
            <a:lvl7pPr marL="2971800" indent="-228600" fontAlgn="base">
              <a:spcBef>
                <a:spcPct val="0"/>
              </a:spcBef>
              <a:spcAft>
                <a:spcPct val="0"/>
              </a:spcAft>
              <a:defRPr kumimoji="1" sz="200" b="1">
                <a:solidFill>
                  <a:schemeClr val="tx1"/>
                </a:solidFill>
                <a:latin typeface="Arial" charset="0"/>
                <a:ea typeface="ＭＳ Ｐゴシック" charset="0"/>
              </a:defRPr>
            </a:lvl7pPr>
            <a:lvl8pPr marL="3429000" indent="-228600" fontAlgn="base">
              <a:spcBef>
                <a:spcPct val="0"/>
              </a:spcBef>
              <a:spcAft>
                <a:spcPct val="0"/>
              </a:spcAft>
              <a:defRPr kumimoji="1" sz="200" b="1">
                <a:solidFill>
                  <a:schemeClr val="tx1"/>
                </a:solidFill>
                <a:latin typeface="Arial" charset="0"/>
                <a:ea typeface="ＭＳ Ｐゴシック" charset="0"/>
              </a:defRPr>
            </a:lvl8pPr>
            <a:lvl9pPr marL="3886200" indent="-228600" fontAlgn="base">
              <a:spcBef>
                <a:spcPct val="0"/>
              </a:spcBef>
              <a:spcAft>
                <a:spcPct val="0"/>
              </a:spcAft>
              <a:defRPr kumimoji="1" sz="200" b="1">
                <a:solidFill>
                  <a:schemeClr val="tx1"/>
                </a:solidFill>
                <a:latin typeface="Arial" charset="0"/>
                <a:ea typeface="ＭＳ Ｐゴシック" charset="0"/>
              </a:defRPr>
            </a:lvl9pPr>
          </a:lstStyle>
          <a:p>
            <a:pPr marL="342900" indent="-342900">
              <a:lnSpc>
                <a:spcPct val="90000"/>
              </a:lnSpc>
              <a:spcAft>
                <a:spcPts val="600"/>
              </a:spcAft>
              <a:buFont typeface="Wingdings" charset="2"/>
              <a:buChar char=""/>
            </a:pPr>
            <a:r>
              <a:rPr lang="en-US" altLang="ja-JP" sz="2400" dirty="0" smtClean="0"/>
              <a:t>The new </a:t>
            </a:r>
            <a:r>
              <a:rPr lang="en-US" altLang="ja-JP" sz="2400" dirty="0" smtClean="0"/>
              <a:t>dosimetry </a:t>
            </a:r>
            <a:r>
              <a:rPr lang="en-US" altLang="ja-JP" sz="2400" dirty="0" smtClean="0"/>
              <a:t>cross-section data IRDFF </a:t>
            </a:r>
            <a:r>
              <a:rPr lang="en-US" altLang="ja-JP" sz="2400" dirty="0"/>
              <a:t>(International Reactor Dosimetry and Fusion File) </a:t>
            </a:r>
            <a:r>
              <a:rPr lang="en-US" altLang="ja-JP" sz="2400" dirty="0" smtClean="0"/>
              <a:t>is a successor of IRDF-2002 and was released </a:t>
            </a:r>
            <a:r>
              <a:rPr lang="en-US" altLang="ja-JP" sz="2400" dirty="0"/>
              <a:t>from </a:t>
            </a:r>
            <a:r>
              <a:rPr lang="en-US" altLang="ja-JP" sz="2400" dirty="0" smtClean="0"/>
              <a:t>IAEA in 2012. </a:t>
            </a:r>
            <a:endParaRPr lang="ja-JP" altLang="en-US" sz="2400" dirty="0"/>
          </a:p>
          <a:p>
            <a:pPr marL="342900" indent="-342900">
              <a:lnSpc>
                <a:spcPct val="90000"/>
              </a:lnSpc>
              <a:spcAft>
                <a:spcPts val="600"/>
              </a:spcAft>
              <a:buFont typeface="Wingdings" charset="2"/>
              <a:buChar char=""/>
            </a:pPr>
            <a:r>
              <a:rPr lang="en-US" altLang="ja-JP" sz="2400" dirty="0" smtClean="0"/>
              <a:t>We participated in IAEA CRP(Coordination Research Program) for benchmarking IRDFF</a:t>
            </a:r>
            <a:r>
              <a:rPr lang="en-US" altLang="ja-JP" sz="2400" dirty="0"/>
              <a:t> </a:t>
            </a:r>
            <a:r>
              <a:rPr lang="en-US" altLang="ja-JP" sz="2400" dirty="0" smtClean="0"/>
              <a:t>in 2013.</a:t>
            </a:r>
          </a:p>
          <a:p>
            <a:pPr marL="342900" lvl="1" indent="-342900">
              <a:lnSpc>
                <a:spcPct val="90000"/>
              </a:lnSpc>
              <a:spcAft>
                <a:spcPts val="600"/>
              </a:spcAft>
              <a:buFont typeface="Wingdings" charset="2"/>
              <a:buChar char=""/>
            </a:pPr>
            <a:r>
              <a:rPr lang="en-US" altLang="ja-JP" sz="2400" dirty="0" smtClean="0"/>
              <a:t>In 2014 we measured reaction rates of 40 reactions in IRDFF inside the graphite assembly, the neutron field in </a:t>
            </a:r>
            <a:r>
              <a:rPr lang="en-US" altLang="ja-JP" sz="2400" dirty="0"/>
              <a:t>which </a:t>
            </a:r>
            <a:r>
              <a:rPr lang="en-US" altLang="ja-JP" sz="2400" dirty="0" smtClean="0"/>
              <a:t>is well </a:t>
            </a:r>
            <a:r>
              <a:rPr lang="en-US" altLang="ja-JP" sz="2400" dirty="0"/>
              <a:t>specified in our </a:t>
            </a:r>
            <a:r>
              <a:rPr lang="en-US" altLang="ja-JP" sz="2400" dirty="0" smtClean="0"/>
              <a:t>previous benchmark experiment and has a lot of neutrons below 14 MeV including thermal neutrons.</a:t>
            </a:r>
          </a:p>
          <a:p>
            <a:pPr marL="342900" lvl="1" indent="-342900">
              <a:lnSpc>
                <a:spcPct val="90000"/>
              </a:lnSpc>
              <a:spcAft>
                <a:spcPts val="600"/>
              </a:spcAft>
              <a:buFont typeface="Wingdings" charset="2"/>
              <a:buChar char=""/>
            </a:pPr>
            <a:r>
              <a:rPr lang="en-US" altLang="ja-JP" sz="2400" dirty="0" smtClean="0"/>
              <a:t>We just compare the measured reaction rates with calculated ones by using IRDFF data.</a:t>
            </a:r>
          </a:p>
          <a:p>
            <a:pPr marL="342900" lvl="1" indent="-342900">
              <a:lnSpc>
                <a:spcPct val="90000"/>
              </a:lnSpc>
              <a:spcAft>
                <a:spcPts val="600"/>
              </a:spcAft>
              <a:buFont typeface="Wingdings" charset="2"/>
              <a:buChar char=""/>
            </a:pPr>
            <a:r>
              <a:rPr lang="en-US" altLang="ja-JP" sz="2400" dirty="0" smtClean="0"/>
              <a:t>We will validate IRDFF by March in 2017 under IAEA CRP.</a:t>
            </a:r>
            <a:endParaRPr lang="en-US" altLang="ja-JP" sz="2400" dirty="0"/>
          </a:p>
        </p:txBody>
      </p:sp>
      <p:sp>
        <p:nvSpPr>
          <p:cNvPr id="2" name="フッター プレースホルダー 1"/>
          <p:cNvSpPr>
            <a:spLocks noGrp="1"/>
          </p:cNvSpPr>
          <p:nvPr>
            <p:ph type="ftr" sz="quarter" idx="11"/>
          </p:nvPr>
        </p:nvSpPr>
        <p:spPr/>
        <p:txBody>
          <a:bodyPr/>
          <a:lstStyle/>
          <a:p>
            <a:r>
              <a:rPr kumimoji="1" lang="en-US" altLang="ja-JP" smtClean="0"/>
              <a:t>OECD/NEA WPEC 21-May-2015</a:t>
            </a:r>
            <a:endParaRPr kumimoji="1" lang="ja-JP" altLang="en-US"/>
          </a:p>
        </p:txBody>
      </p:sp>
      <p:sp>
        <p:nvSpPr>
          <p:cNvPr id="3" name="スライド番号プレースホルダー 2"/>
          <p:cNvSpPr>
            <a:spLocks noGrp="1"/>
          </p:cNvSpPr>
          <p:nvPr>
            <p:ph type="sldNum" sz="quarter" idx="12"/>
          </p:nvPr>
        </p:nvSpPr>
        <p:spPr/>
        <p:txBody>
          <a:bodyPr/>
          <a:lstStyle/>
          <a:p>
            <a:fld id="{4E79C504-9ED1-4FAF-B9CF-03884391F86F}" type="slidenum">
              <a:rPr kumimoji="1" lang="ja-JP" altLang="en-US" smtClean="0"/>
              <a:pPr/>
              <a:t>23</a:t>
            </a:fld>
            <a:endParaRPr kumimoji="1" lang="ja-JP" altLang="en-US"/>
          </a:p>
        </p:txBody>
      </p:sp>
    </p:spTree>
    <p:extLst>
      <p:ext uri="{BB962C8B-B14F-4D97-AF65-F5344CB8AC3E}">
        <p14:creationId xmlns:p14="http://schemas.microsoft.com/office/powerpoint/2010/main" val="22342126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ChangeArrowheads="1"/>
          </p:cNvSpPr>
          <p:nvPr>
            <p:ph type="title"/>
          </p:nvPr>
        </p:nvSpPr>
        <p:spPr>
          <a:xfrm>
            <a:off x="736600" y="101600"/>
            <a:ext cx="7734300" cy="622300"/>
          </a:xfrm>
        </p:spPr>
        <p:txBody>
          <a:bodyPr/>
          <a:lstStyle/>
          <a:p>
            <a:pPr eaLnBrk="1" hangingPunct="1">
              <a:lnSpc>
                <a:spcPct val="90000"/>
              </a:lnSpc>
            </a:pPr>
            <a:r>
              <a:rPr lang="en-US" altLang="ja-JP" sz="3600" b="1" dirty="0" smtClean="0">
                <a:solidFill>
                  <a:srgbClr val="0000FF"/>
                </a:solidFill>
                <a:latin typeface="Arial" charset="0"/>
                <a:ea typeface="ＭＳ Ｐゴシック" charset="0"/>
              </a:rPr>
              <a:t>Graphite assembly</a:t>
            </a:r>
            <a:endParaRPr lang="en-US" altLang="ja-JP" sz="3600" b="1" dirty="0">
              <a:solidFill>
                <a:srgbClr val="0000FF"/>
              </a:solidFill>
              <a:latin typeface="Arial" charset="0"/>
              <a:ea typeface="ＭＳ Ｐゴシック" charset="0"/>
            </a:endParaRPr>
          </a:p>
        </p:txBody>
      </p:sp>
      <p:sp>
        <p:nvSpPr>
          <p:cNvPr id="5" name="テキスト ボックス 4"/>
          <p:cNvSpPr txBox="1"/>
          <p:nvPr/>
        </p:nvSpPr>
        <p:spPr>
          <a:xfrm>
            <a:off x="1054225" y="1208627"/>
            <a:ext cx="7436501" cy="461665"/>
          </a:xfrm>
          <a:prstGeom prst="rect">
            <a:avLst/>
          </a:prstGeom>
          <a:noFill/>
        </p:spPr>
        <p:txBody>
          <a:bodyPr wrap="none" rtlCol="0">
            <a:spAutoFit/>
          </a:bodyPr>
          <a:lstStyle/>
          <a:p>
            <a:r>
              <a:rPr kumimoji="1" lang="en-US" altLang="ja-JP" sz="2400" b="1" dirty="0" smtClean="0">
                <a:latin typeface="Arial"/>
              </a:rPr>
              <a:t>Pseudo-cylindrical graphite (density : 1.64 g/cm</a:t>
            </a:r>
            <a:r>
              <a:rPr kumimoji="1" lang="en-US" altLang="ja-JP" sz="2400" b="1" baseline="30000" dirty="0" smtClean="0">
                <a:latin typeface="Arial"/>
              </a:rPr>
              <a:t>3</a:t>
            </a:r>
            <a:r>
              <a:rPr kumimoji="1" lang="en-US" altLang="ja-JP" sz="2400" b="1" dirty="0" smtClean="0">
                <a:latin typeface="Arial"/>
              </a:rPr>
              <a:t>)</a:t>
            </a:r>
            <a:endParaRPr kumimoji="1" lang="ja-JP" altLang="en-US" sz="2400" b="1" dirty="0">
              <a:latin typeface="Arial"/>
            </a:endParaRPr>
          </a:p>
        </p:txBody>
      </p:sp>
      <p:sp>
        <p:nvSpPr>
          <p:cNvPr id="8" name="テキスト ボックス 7"/>
          <p:cNvSpPr txBox="1"/>
          <p:nvPr/>
        </p:nvSpPr>
        <p:spPr>
          <a:xfrm>
            <a:off x="2777638" y="6131580"/>
            <a:ext cx="4833324" cy="523220"/>
          </a:xfrm>
          <a:prstGeom prst="rect">
            <a:avLst/>
          </a:prstGeom>
          <a:noFill/>
        </p:spPr>
        <p:txBody>
          <a:bodyPr wrap="none" rtlCol="0">
            <a:spAutoFit/>
          </a:bodyPr>
          <a:lstStyle/>
          <a:p>
            <a:r>
              <a:rPr kumimoji="1" lang="en-US" altLang="ja-JP" sz="2800" dirty="0" smtClean="0">
                <a:solidFill>
                  <a:srgbClr val="0000FF"/>
                </a:solidFill>
                <a:latin typeface="Arial"/>
              </a:rPr>
              <a:t>Experimental configuration</a:t>
            </a:r>
            <a:endParaRPr kumimoji="1" lang="ja-JP" altLang="en-US" sz="2800" dirty="0">
              <a:solidFill>
                <a:srgbClr val="0000FF"/>
              </a:solidFill>
              <a:latin typeface="Arial"/>
            </a:endParaRPr>
          </a:p>
        </p:txBody>
      </p:sp>
      <p:pic>
        <p:nvPicPr>
          <p:cNvPr id="24" name="図 23"/>
          <p:cNvPicPr>
            <a:picLocks noChangeAspect="1"/>
          </p:cNvPicPr>
          <p:nvPr/>
        </p:nvPicPr>
        <p:blipFill>
          <a:blip r:embed="rId2"/>
          <a:stretch>
            <a:fillRect/>
          </a:stretch>
        </p:blipFill>
        <p:spPr>
          <a:xfrm>
            <a:off x="5941432" y="2184400"/>
            <a:ext cx="2899935" cy="3124200"/>
          </a:xfrm>
          <a:prstGeom prst="rect">
            <a:avLst/>
          </a:prstGeom>
        </p:spPr>
      </p:pic>
      <p:sp>
        <p:nvSpPr>
          <p:cNvPr id="26" name="テキスト ボックス 25"/>
          <p:cNvSpPr txBox="1"/>
          <p:nvPr/>
        </p:nvSpPr>
        <p:spPr>
          <a:xfrm>
            <a:off x="195475" y="2760707"/>
            <a:ext cx="1139204" cy="841256"/>
          </a:xfrm>
          <a:prstGeom prst="rect">
            <a:avLst/>
          </a:prstGeom>
          <a:noFill/>
        </p:spPr>
        <p:txBody>
          <a:bodyPr wrap="none" rtlCol="0">
            <a:spAutoFit/>
          </a:bodyPr>
          <a:lstStyle>
            <a:defPPr>
              <a:defRPr lang="ja-JP"/>
            </a:defPPr>
            <a:lvl1pPr algn="l" rtl="0" fontAlgn="base">
              <a:spcBef>
                <a:spcPct val="0"/>
              </a:spcBef>
              <a:spcAft>
                <a:spcPct val="0"/>
              </a:spcAft>
              <a:defRPr kumimoji="1" sz="2000" b="1" kern="1200">
                <a:solidFill>
                  <a:schemeClr val="tx1"/>
                </a:solidFill>
                <a:latin typeface="Helvetica" charset="0"/>
                <a:ea typeface="Osaka" charset="0"/>
                <a:cs typeface="Osaka" charset="0"/>
              </a:defRPr>
            </a:lvl1pPr>
            <a:lvl2pPr marL="457200" algn="l" rtl="0" fontAlgn="base">
              <a:spcBef>
                <a:spcPct val="0"/>
              </a:spcBef>
              <a:spcAft>
                <a:spcPct val="0"/>
              </a:spcAft>
              <a:defRPr kumimoji="1" sz="2000" b="1" kern="1200">
                <a:solidFill>
                  <a:schemeClr val="tx1"/>
                </a:solidFill>
                <a:latin typeface="Helvetica" charset="0"/>
                <a:ea typeface="Osaka" charset="0"/>
                <a:cs typeface="Osaka" charset="0"/>
              </a:defRPr>
            </a:lvl2pPr>
            <a:lvl3pPr marL="914400" algn="l" rtl="0" fontAlgn="base">
              <a:spcBef>
                <a:spcPct val="0"/>
              </a:spcBef>
              <a:spcAft>
                <a:spcPct val="0"/>
              </a:spcAft>
              <a:defRPr kumimoji="1" sz="2000" b="1" kern="1200">
                <a:solidFill>
                  <a:schemeClr val="tx1"/>
                </a:solidFill>
                <a:latin typeface="Helvetica" charset="0"/>
                <a:ea typeface="Osaka" charset="0"/>
                <a:cs typeface="Osaka" charset="0"/>
              </a:defRPr>
            </a:lvl3pPr>
            <a:lvl4pPr marL="1371600" algn="l" rtl="0" fontAlgn="base">
              <a:spcBef>
                <a:spcPct val="0"/>
              </a:spcBef>
              <a:spcAft>
                <a:spcPct val="0"/>
              </a:spcAft>
              <a:defRPr kumimoji="1" sz="2000" b="1" kern="1200">
                <a:solidFill>
                  <a:schemeClr val="tx1"/>
                </a:solidFill>
                <a:latin typeface="Helvetica" charset="0"/>
                <a:ea typeface="Osaka" charset="0"/>
                <a:cs typeface="Osaka" charset="0"/>
              </a:defRPr>
            </a:lvl4pPr>
            <a:lvl5pPr marL="1828800" algn="l" rtl="0" fontAlgn="base">
              <a:spcBef>
                <a:spcPct val="0"/>
              </a:spcBef>
              <a:spcAft>
                <a:spcPct val="0"/>
              </a:spcAft>
              <a:defRPr kumimoji="1" sz="2000" b="1" kern="1200">
                <a:solidFill>
                  <a:schemeClr val="tx1"/>
                </a:solidFill>
                <a:latin typeface="Helvetica" charset="0"/>
                <a:ea typeface="Osaka" charset="0"/>
                <a:cs typeface="Osaka" charset="0"/>
              </a:defRPr>
            </a:lvl5pPr>
            <a:lvl6pPr marL="2286000" algn="l" defTabSz="457200" rtl="0" eaLnBrk="1" latinLnBrk="0" hangingPunct="1">
              <a:defRPr kumimoji="1" sz="2000" b="1" kern="1200">
                <a:solidFill>
                  <a:schemeClr val="tx1"/>
                </a:solidFill>
                <a:latin typeface="Helvetica" charset="0"/>
                <a:ea typeface="Osaka" charset="0"/>
                <a:cs typeface="Osaka" charset="0"/>
              </a:defRPr>
            </a:lvl6pPr>
            <a:lvl7pPr marL="2743200" algn="l" defTabSz="457200" rtl="0" eaLnBrk="1" latinLnBrk="0" hangingPunct="1">
              <a:defRPr kumimoji="1" sz="2000" b="1" kern="1200">
                <a:solidFill>
                  <a:schemeClr val="tx1"/>
                </a:solidFill>
                <a:latin typeface="Helvetica" charset="0"/>
                <a:ea typeface="Osaka" charset="0"/>
                <a:cs typeface="Osaka" charset="0"/>
              </a:defRPr>
            </a:lvl7pPr>
            <a:lvl8pPr marL="3200400" algn="l" defTabSz="457200" rtl="0" eaLnBrk="1" latinLnBrk="0" hangingPunct="1">
              <a:defRPr kumimoji="1" sz="2000" b="1" kern="1200">
                <a:solidFill>
                  <a:schemeClr val="tx1"/>
                </a:solidFill>
                <a:latin typeface="Helvetica" charset="0"/>
                <a:ea typeface="Osaka" charset="0"/>
                <a:cs typeface="Osaka" charset="0"/>
              </a:defRPr>
            </a:lvl8pPr>
            <a:lvl9pPr marL="3657600" algn="l" defTabSz="457200" rtl="0" eaLnBrk="1" latinLnBrk="0" hangingPunct="1">
              <a:defRPr kumimoji="1" sz="2000" b="1" kern="1200">
                <a:solidFill>
                  <a:schemeClr val="tx1"/>
                </a:solidFill>
                <a:latin typeface="Helvetica" charset="0"/>
                <a:ea typeface="Osaka" charset="0"/>
                <a:cs typeface="Osaka" charset="0"/>
              </a:defRPr>
            </a:lvl9pPr>
          </a:lstStyle>
          <a:p>
            <a:pPr algn="ctr">
              <a:lnSpc>
                <a:spcPct val="80000"/>
              </a:lnSpc>
            </a:pPr>
            <a:r>
              <a:rPr kumimoji="1" lang="en-US" altLang="ja-JP" b="1" dirty="0" smtClean="0">
                <a:latin typeface="Arial"/>
              </a:rPr>
              <a:t>DT</a:t>
            </a:r>
          </a:p>
          <a:p>
            <a:pPr algn="ctr">
              <a:lnSpc>
                <a:spcPct val="80000"/>
              </a:lnSpc>
            </a:pPr>
            <a:r>
              <a:rPr kumimoji="1" lang="en-US" altLang="ja-JP" b="1" dirty="0" smtClean="0">
                <a:latin typeface="Arial"/>
              </a:rPr>
              <a:t>neutron</a:t>
            </a:r>
          </a:p>
          <a:p>
            <a:pPr algn="ctr">
              <a:lnSpc>
                <a:spcPct val="80000"/>
              </a:lnSpc>
            </a:pPr>
            <a:r>
              <a:rPr lang="en-US" altLang="ja-JP" b="1" dirty="0" smtClean="0">
                <a:latin typeface="Arial"/>
              </a:rPr>
              <a:t>source</a:t>
            </a:r>
            <a:endParaRPr kumimoji="1" lang="ja-JP" altLang="en-US" b="1" dirty="0">
              <a:latin typeface="Arial"/>
            </a:endParaRPr>
          </a:p>
        </p:txBody>
      </p:sp>
      <p:cxnSp>
        <p:nvCxnSpPr>
          <p:cNvPr id="27" name="直線矢印コネクタ 26"/>
          <p:cNvCxnSpPr/>
          <p:nvPr/>
        </p:nvCxnSpPr>
        <p:spPr>
          <a:xfrm>
            <a:off x="1757575" y="5687139"/>
            <a:ext cx="3302000" cy="0"/>
          </a:xfrm>
          <a:prstGeom prst="straightConnector1">
            <a:avLst/>
          </a:prstGeom>
          <a:ln w="1905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a:off x="2827699" y="5674439"/>
            <a:ext cx="1190476" cy="400110"/>
          </a:xfrm>
          <a:prstGeom prst="rect">
            <a:avLst/>
          </a:prstGeom>
          <a:noFill/>
        </p:spPr>
        <p:txBody>
          <a:bodyPr wrap="square" rtlCol="0">
            <a:spAutoFit/>
          </a:bodyPr>
          <a:lstStyle>
            <a:defPPr>
              <a:defRPr lang="ja-JP"/>
            </a:defPPr>
            <a:lvl1pPr algn="l" rtl="0" fontAlgn="base">
              <a:spcBef>
                <a:spcPct val="0"/>
              </a:spcBef>
              <a:spcAft>
                <a:spcPct val="0"/>
              </a:spcAft>
              <a:defRPr kumimoji="1" sz="2000" b="1" kern="1200">
                <a:solidFill>
                  <a:schemeClr val="tx1"/>
                </a:solidFill>
                <a:latin typeface="Helvetica" charset="0"/>
                <a:ea typeface="Osaka" charset="0"/>
                <a:cs typeface="Osaka" charset="0"/>
              </a:defRPr>
            </a:lvl1pPr>
            <a:lvl2pPr marL="457200" algn="l" rtl="0" fontAlgn="base">
              <a:spcBef>
                <a:spcPct val="0"/>
              </a:spcBef>
              <a:spcAft>
                <a:spcPct val="0"/>
              </a:spcAft>
              <a:defRPr kumimoji="1" sz="2000" b="1" kern="1200">
                <a:solidFill>
                  <a:schemeClr val="tx1"/>
                </a:solidFill>
                <a:latin typeface="Helvetica" charset="0"/>
                <a:ea typeface="Osaka" charset="0"/>
                <a:cs typeface="Osaka" charset="0"/>
              </a:defRPr>
            </a:lvl2pPr>
            <a:lvl3pPr marL="914400" algn="l" rtl="0" fontAlgn="base">
              <a:spcBef>
                <a:spcPct val="0"/>
              </a:spcBef>
              <a:spcAft>
                <a:spcPct val="0"/>
              </a:spcAft>
              <a:defRPr kumimoji="1" sz="2000" b="1" kern="1200">
                <a:solidFill>
                  <a:schemeClr val="tx1"/>
                </a:solidFill>
                <a:latin typeface="Helvetica" charset="0"/>
                <a:ea typeface="Osaka" charset="0"/>
                <a:cs typeface="Osaka" charset="0"/>
              </a:defRPr>
            </a:lvl3pPr>
            <a:lvl4pPr marL="1371600" algn="l" rtl="0" fontAlgn="base">
              <a:spcBef>
                <a:spcPct val="0"/>
              </a:spcBef>
              <a:spcAft>
                <a:spcPct val="0"/>
              </a:spcAft>
              <a:defRPr kumimoji="1" sz="2000" b="1" kern="1200">
                <a:solidFill>
                  <a:schemeClr val="tx1"/>
                </a:solidFill>
                <a:latin typeface="Helvetica" charset="0"/>
                <a:ea typeface="Osaka" charset="0"/>
                <a:cs typeface="Osaka" charset="0"/>
              </a:defRPr>
            </a:lvl4pPr>
            <a:lvl5pPr marL="1828800" algn="l" rtl="0" fontAlgn="base">
              <a:spcBef>
                <a:spcPct val="0"/>
              </a:spcBef>
              <a:spcAft>
                <a:spcPct val="0"/>
              </a:spcAft>
              <a:defRPr kumimoji="1" sz="2000" b="1" kern="1200">
                <a:solidFill>
                  <a:schemeClr val="tx1"/>
                </a:solidFill>
                <a:latin typeface="Helvetica" charset="0"/>
                <a:ea typeface="Osaka" charset="0"/>
                <a:cs typeface="Osaka" charset="0"/>
              </a:defRPr>
            </a:lvl5pPr>
            <a:lvl6pPr marL="2286000" algn="l" defTabSz="457200" rtl="0" eaLnBrk="1" latinLnBrk="0" hangingPunct="1">
              <a:defRPr kumimoji="1" sz="2000" b="1" kern="1200">
                <a:solidFill>
                  <a:schemeClr val="tx1"/>
                </a:solidFill>
                <a:latin typeface="Helvetica" charset="0"/>
                <a:ea typeface="Osaka" charset="0"/>
                <a:cs typeface="Osaka" charset="0"/>
              </a:defRPr>
            </a:lvl6pPr>
            <a:lvl7pPr marL="2743200" algn="l" defTabSz="457200" rtl="0" eaLnBrk="1" latinLnBrk="0" hangingPunct="1">
              <a:defRPr kumimoji="1" sz="2000" b="1" kern="1200">
                <a:solidFill>
                  <a:schemeClr val="tx1"/>
                </a:solidFill>
                <a:latin typeface="Helvetica" charset="0"/>
                <a:ea typeface="Osaka" charset="0"/>
                <a:cs typeface="Osaka" charset="0"/>
              </a:defRPr>
            </a:lvl7pPr>
            <a:lvl8pPr marL="3200400" algn="l" defTabSz="457200" rtl="0" eaLnBrk="1" latinLnBrk="0" hangingPunct="1">
              <a:defRPr kumimoji="1" sz="2000" b="1" kern="1200">
                <a:solidFill>
                  <a:schemeClr val="tx1"/>
                </a:solidFill>
                <a:latin typeface="Helvetica" charset="0"/>
                <a:ea typeface="Osaka" charset="0"/>
                <a:cs typeface="Osaka" charset="0"/>
              </a:defRPr>
            </a:lvl8pPr>
            <a:lvl9pPr marL="3657600" algn="l" defTabSz="457200" rtl="0" eaLnBrk="1" latinLnBrk="0" hangingPunct="1">
              <a:defRPr kumimoji="1" sz="2000" b="1" kern="1200">
                <a:solidFill>
                  <a:schemeClr val="tx1"/>
                </a:solidFill>
                <a:latin typeface="Helvetica" charset="0"/>
                <a:ea typeface="Osaka" charset="0"/>
                <a:cs typeface="Osaka" charset="0"/>
              </a:defRPr>
            </a:lvl9pPr>
          </a:lstStyle>
          <a:p>
            <a:r>
              <a:rPr kumimoji="1" lang="en-US" altLang="ja-JP" b="1" dirty="0" smtClean="0">
                <a:latin typeface="Arial"/>
              </a:rPr>
              <a:t>61.0 cm</a:t>
            </a:r>
            <a:endParaRPr kumimoji="1" lang="ja-JP" altLang="en-US" b="1" dirty="0">
              <a:latin typeface="Arial"/>
            </a:endParaRPr>
          </a:p>
        </p:txBody>
      </p:sp>
      <p:sp>
        <p:nvSpPr>
          <p:cNvPr id="29" name="円/楕円 28"/>
          <p:cNvSpPr/>
          <p:nvPr/>
        </p:nvSpPr>
        <p:spPr>
          <a:xfrm>
            <a:off x="641307" y="3602062"/>
            <a:ext cx="214449" cy="21444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sz="2000" b="1" kern="1200">
                <a:solidFill>
                  <a:schemeClr val="lt1"/>
                </a:solidFill>
                <a:latin typeface="+mn-lt"/>
                <a:ea typeface="+mn-ea"/>
                <a:cs typeface="+mn-cs"/>
              </a:defRPr>
            </a:lvl1pPr>
            <a:lvl2pPr marL="457200" algn="l" rtl="0" fontAlgn="base">
              <a:spcBef>
                <a:spcPct val="0"/>
              </a:spcBef>
              <a:spcAft>
                <a:spcPct val="0"/>
              </a:spcAft>
              <a:defRPr kumimoji="1" sz="2000" b="1" kern="1200">
                <a:solidFill>
                  <a:schemeClr val="lt1"/>
                </a:solidFill>
                <a:latin typeface="+mn-lt"/>
                <a:ea typeface="+mn-ea"/>
                <a:cs typeface="+mn-cs"/>
              </a:defRPr>
            </a:lvl2pPr>
            <a:lvl3pPr marL="914400" algn="l" rtl="0" fontAlgn="base">
              <a:spcBef>
                <a:spcPct val="0"/>
              </a:spcBef>
              <a:spcAft>
                <a:spcPct val="0"/>
              </a:spcAft>
              <a:defRPr kumimoji="1" sz="2000" b="1" kern="1200">
                <a:solidFill>
                  <a:schemeClr val="lt1"/>
                </a:solidFill>
                <a:latin typeface="+mn-lt"/>
                <a:ea typeface="+mn-ea"/>
                <a:cs typeface="+mn-cs"/>
              </a:defRPr>
            </a:lvl3pPr>
            <a:lvl4pPr marL="1371600" algn="l" rtl="0" fontAlgn="base">
              <a:spcBef>
                <a:spcPct val="0"/>
              </a:spcBef>
              <a:spcAft>
                <a:spcPct val="0"/>
              </a:spcAft>
              <a:defRPr kumimoji="1" sz="2000" b="1" kern="1200">
                <a:solidFill>
                  <a:schemeClr val="lt1"/>
                </a:solidFill>
                <a:latin typeface="+mn-lt"/>
                <a:ea typeface="+mn-ea"/>
                <a:cs typeface="+mn-cs"/>
              </a:defRPr>
            </a:lvl4pPr>
            <a:lvl5pPr marL="1828800" algn="l" rtl="0" fontAlgn="base">
              <a:spcBef>
                <a:spcPct val="0"/>
              </a:spcBef>
              <a:spcAft>
                <a:spcPct val="0"/>
              </a:spcAft>
              <a:defRPr kumimoji="1" sz="2000" b="1" kern="1200">
                <a:solidFill>
                  <a:schemeClr val="lt1"/>
                </a:solidFill>
                <a:latin typeface="+mn-lt"/>
                <a:ea typeface="+mn-ea"/>
                <a:cs typeface="+mn-cs"/>
              </a:defRPr>
            </a:lvl5pPr>
            <a:lvl6pPr marL="2286000" algn="l" defTabSz="457200" rtl="0" eaLnBrk="1" latinLnBrk="0" hangingPunct="1">
              <a:defRPr kumimoji="1" sz="2000" b="1" kern="1200">
                <a:solidFill>
                  <a:schemeClr val="lt1"/>
                </a:solidFill>
                <a:latin typeface="+mn-lt"/>
                <a:ea typeface="+mn-ea"/>
                <a:cs typeface="+mn-cs"/>
              </a:defRPr>
            </a:lvl6pPr>
            <a:lvl7pPr marL="2743200" algn="l" defTabSz="457200" rtl="0" eaLnBrk="1" latinLnBrk="0" hangingPunct="1">
              <a:defRPr kumimoji="1" sz="2000" b="1" kern="1200">
                <a:solidFill>
                  <a:schemeClr val="lt1"/>
                </a:solidFill>
                <a:latin typeface="+mn-lt"/>
                <a:ea typeface="+mn-ea"/>
                <a:cs typeface="+mn-cs"/>
              </a:defRPr>
            </a:lvl7pPr>
            <a:lvl8pPr marL="3200400" algn="l" defTabSz="457200" rtl="0" eaLnBrk="1" latinLnBrk="0" hangingPunct="1">
              <a:defRPr kumimoji="1" sz="2000" b="1" kern="1200">
                <a:solidFill>
                  <a:schemeClr val="lt1"/>
                </a:solidFill>
                <a:latin typeface="+mn-lt"/>
                <a:ea typeface="+mn-ea"/>
                <a:cs typeface="+mn-cs"/>
              </a:defRPr>
            </a:lvl8pPr>
            <a:lvl9pPr marL="3657600" algn="l" defTabSz="457200" rtl="0" eaLnBrk="1" latinLnBrk="0" hangingPunct="1">
              <a:defRPr kumimoji="1" sz="2000" b="1" kern="1200">
                <a:solidFill>
                  <a:schemeClr val="lt1"/>
                </a:solidFill>
                <a:latin typeface="+mn-lt"/>
                <a:ea typeface="+mn-ea"/>
                <a:cs typeface="+mn-cs"/>
              </a:defRPr>
            </a:lvl9pPr>
          </a:lstStyle>
          <a:p>
            <a:pPr algn="ctr"/>
            <a:endParaRPr kumimoji="1" lang="ja-JP" altLang="en-US">
              <a:latin typeface="Arial"/>
            </a:endParaRPr>
          </a:p>
        </p:txBody>
      </p:sp>
      <p:grpSp>
        <p:nvGrpSpPr>
          <p:cNvPr id="30" name="グループ化 9"/>
          <p:cNvGrpSpPr/>
          <p:nvPr/>
        </p:nvGrpSpPr>
        <p:grpSpPr>
          <a:xfrm>
            <a:off x="1776524" y="1926451"/>
            <a:ext cx="3270351" cy="3527690"/>
            <a:chOff x="2699792" y="1081288"/>
            <a:chExt cx="2196000" cy="2368800"/>
          </a:xfrm>
        </p:grpSpPr>
        <p:sp>
          <p:nvSpPr>
            <p:cNvPr id="42" name="正方形/長方形 41"/>
            <p:cNvSpPr/>
            <p:nvPr/>
          </p:nvSpPr>
          <p:spPr>
            <a:xfrm>
              <a:off x="2699792" y="1081288"/>
              <a:ext cx="2196000" cy="2368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sz="2000" b="1" kern="1200">
                  <a:solidFill>
                    <a:schemeClr val="lt1"/>
                  </a:solidFill>
                  <a:latin typeface="+mn-lt"/>
                  <a:ea typeface="+mn-ea"/>
                  <a:cs typeface="+mn-cs"/>
                </a:defRPr>
              </a:lvl1pPr>
              <a:lvl2pPr marL="457200" algn="l" rtl="0" fontAlgn="base">
                <a:spcBef>
                  <a:spcPct val="0"/>
                </a:spcBef>
                <a:spcAft>
                  <a:spcPct val="0"/>
                </a:spcAft>
                <a:defRPr kumimoji="1" sz="2000" b="1" kern="1200">
                  <a:solidFill>
                    <a:schemeClr val="lt1"/>
                  </a:solidFill>
                  <a:latin typeface="+mn-lt"/>
                  <a:ea typeface="+mn-ea"/>
                  <a:cs typeface="+mn-cs"/>
                </a:defRPr>
              </a:lvl2pPr>
              <a:lvl3pPr marL="914400" algn="l" rtl="0" fontAlgn="base">
                <a:spcBef>
                  <a:spcPct val="0"/>
                </a:spcBef>
                <a:spcAft>
                  <a:spcPct val="0"/>
                </a:spcAft>
                <a:defRPr kumimoji="1" sz="2000" b="1" kern="1200">
                  <a:solidFill>
                    <a:schemeClr val="lt1"/>
                  </a:solidFill>
                  <a:latin typeface="+mn-lt"/>
                  <a:ea typeface="+mn-ea"/>
                  <a:cs typeface="+mn-cs"/>
                </a:defRPr>
              </a:lvl3pPr>
              <a:lvl4pPr marL="1371600" algn="l" rtl="0" fontAlgn="base">
                <a:spcBef>
                  <a:spcPct val="0"/>
                </a:spcBef>
                <a:spcAft>
                  <a:spcPct val="0"/>
                </a:spcAft>
                <a:defRPr kumimoji="1" sz="2000" b="1" kern="1200">
                  <a:solidFill>
                    <a:schemeClr val="lt1"/>
                  </a:solidFill>
                  <a:latin typeface="+mn-lt"/>
                  <a:ea typeface="+mn-ea"/>
                  <a:cs typeface="+mn-cs"/>
                </a:defRPr>
              </a:lvl4pPr>
              <a:lvl5pPr marL="1828800" algn="l" rtl="0" fontAlgn="base">
                <a:spcBef>
                  <a:spcPct val="0"/>
                </a:spcBef>
                <a:spcAft>
                  <a:spcPct val="0"/>
                </a:spcAft>
                <a:defRPr kumimoji="1" sz="2000" b="1" kern="1200">
                  <a:solidFill>
                    <a:schemeClr val="lt1"/>
                  </a:solidFill>
                  <a:latin typeface="+mn-lt"/>
                  <a:ea typeface="+mn-ea"/>
                  <a:cs typeface="+mn-cs"/>
                </a:defRPr>
              </a:lvl5pPr>
              <a:lvl6pPr marL="2286000" algn="l" defTabSz="457200" rtl="0" eaLnBrk="1" latinLnBrk="0" hangingPunct="1">
                <a:defRPr kumimoji="1" sz="2000" b="1" kern="1200">
                  <a:solidFill>
                    <a:schemeClr val="lt1"/>
                  </a:solidFill>
                  <a:latin typeface="+mn-lt"/>
                  <a:ea typeface="+mn-ea"/>
                  <a:cs typeface="+mn-cs"/>
                </a:defRPr>
              </a:lvl6pPr>
              <a:lvl7pPr marL="2743200" algn="l" defTabSz="457200" rtl="0" eaLnBrk="1" latinLnBrk="0" hangingPunct="1">
                <a:defRPr kumimoji="1" sz="2000" b="1" kern="1200">
                  <a:solidFill>
                    <a:schemeClr val="lt1"/>
                  </a:solidFill>
                  <a:latin typeface="+mn-lt"/>
                  <a:ea typeface="+mn-ea"/>
                  <a:cs typeface="+mn-cs"/>
                </a:defRPr>
              </a:lvl7pPr>
              <a:lvl8pPr marL="3200400" algn="l" defTabSz="457200" rtl="0" eaLnBrk="1" latinLnBrk="0" hangingPunct="1">
                <a:defRPr kumimoji="1" sz="2000" b="1" kern="1200">
                  <a:solidFill>
                    <a:schemeClr val="lt1"/>
                  </a:solidFill>
                  <a:latin typeface="+mn-lt"/>
                  <a:ea typeface="+mn-ea"/>
                  <a:cs typeface="+mn-cs"/>
                </a:defRPr>
              </a:lvl8pPr>
              <a:lvl9pPr marL="3657600" algn="l" defTabSz="457200" rtl="0" eaLnBrk="1" latinLnBrk="0" hangingPunct="1">
                <a:defRPr kumimoji="1" sz="2000" b="1" kern="1200">
                  <a:solidFill>
                    <a:schemeClr val="lt1"/>
                  </a:solidFill>
                  <a:latin typeface="+mn-lt"/>
                  <a:ea typeface="+mn-ea"/>
                  <a:cs typeface="+mn-cs"/>
                </a:defRPr>
              </a:lvl9pPr>
            </a:lstStyle>
            <a:p>
              <a:pPr algn="ctr"/>
              <a:endParaRPr kumimoji="1" lang="ja-JP" altLang="en-US">
                <a:latin typeface="Arial"/>
              </a:endParaRPr>
            </a:p>
          </p:txBody>
        </p:sp>
        <p:cxnSp>
          <p:nvCxnSpPr>
            <p:cNvPr id="43" name="直線コネクタ 42"/>
            <p:cNvCxnSpPr>
              <a:stCxn id="42" idx="1"/>
              <a:endCxn id="42" idx="3"/>
            </p:cNvCxnSpPr>
            <p:nvPr/>
          </p:nvCxnSpPr>
          <p:spPr>
            <a:xfrm>
              <a:off x="2699792" y="2265688"/>
              <a:ext cx="219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円/楕円 30"/>
          <p:cNvSpPr/>
          <p:nvPr/>
        </p:nvSpPr>
        <p:spPr>
          <a:xfrm>
            <a:off x="2234223" y="3591487"/>
            <a:ext cx="214449" cy="214449"/>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sz="2000" b="1" kern="1200">
                <a:solidFill>
                  <a:schemeClr val="lt1"/>
                </a:solidFill>
                <a:latin typeface="+mn-lt"/>
                <a:ea typeface="+mn-ea"/>
                <a:cs typeface="+mn-cs"/>
              </a:defRPr>
            </a:lvl1pPr>
            <a:lvl2pPr marL="457200" algn="l" rtl="0" fontAlgn="base">
              <a:spcBef>
                <a:spcPct val="0"/>
              </a:spcBef>
              <a:spcAft>
                <a:spcPct val="0"/>
              </a:spcAft>
              <a:defRPr kumimoji="1" sz="2000" b="1" kern="1200">
                <a:solidFill>
                  <a:schemeClr val="lt1"/>
                </a:solidFill>
                <a:latin typeface="+mn-lt"/>
                <a:ea typeface="+mn-ea"/>
                <a:cs typeface="+mn-cs"/>
              </a:defRPr>
            </a:lvl2pPr>
            <a:lvl3pPr marL="914400" algn="l" rtl="0" fontAlgn="base">
              <a:spcBef>
                <a:spcPct val="0"/>
              </a:spcBef>
              <a:spcAft>
                <a:spcPct val="0"/>
              </a:spcAft>
              <a:defRPr kumimoji="1" sz="2000" b="1" kern="1200">
                <a:solidFill>
                  <a:schemeClr val="lt1"/>
                </a:solidFill>
                <a:latin typeface="+mn-lt"/>
                <a:ea typeface="+mn-ea"/>
                <a:cs typeface="+mn-cs"/>
              </a:defRPr>
            </a:lvl3pPr>
            <a:lvl4pPr marL="1371600" algn="l" rtl="0" fontAlgn="base">
              <a:spcBef>
                <a:spcPct val="0"/>
              </a:spcBef>
              <a:spcAft>
                <a:spcPct val="0"/>
              </a:spcAft>
              <a:defRPr kumimoji="1" sz="2000" b="1" kern="1200">
                <a:solidFill>
                  <a:schemeClr val="lt1"/>
                </a:solidFill>
                <a:latin typeface="+mn-lt"/>
                <a:ea typeface="+mn-ea"/>
                <a:cs typeface="+mn-cs"/>
              </a:defRPr>
            </a:lvl4pPr>
            <a:lvl5pPr marL="1828800" algn="l" rtl="0" fontAlgn="base">
              <a:spcBef>
                <a:spcPct val="0"/>
              </a:spcBef>
              <a:spcAft>
                <a:spcPct val="0"/>
              </a:spcAft>
              <a:defRPr kumimoji="1" sz="2000" b="1" kern="1200">
                <a:solidFill>
                  <a:schemeClr val="lt1"/>
                </a:solidFill>
                <a:latin typeface="+mn-lt"/>
                <a:ea typeface="+mn-ea"/>
                <a:cs typeface="+mn-cs"/>
              </a:defRPr>
            </a:lvl5pPr>
            <a:lvl6pPr marL="2286000" algn="l" defTabSz="457200" rtl="0" eaLnBrk="1" latinLnBrk="0" hangingPunct="1">
              <a:defRPr kumimoji="1" sz="2000" b="1" kern="1200">
                <a:solidFill>
                  <a:schemeClr val="lt1"/>
                </a:solidFill>
                <a:latin typeface="+mn-lt"/>
                <a:ea typeface="+mn-ea"/>
                <a:cs typeface="+mn-cs"/>
              </a:defRPr>
            </a:lvl6pPr>
            <a:lvl7pPr marL="2743200" algn="l" defTabSz="457200" rtl="0" eaLnBrk="1" latinLnBrk="0" hangingPunct="1">
              <a:defRPr kumimoji="1" sz="2000" b="1" kern="1200">
                <a:solidFill>
                  <a:schemeClr val="lt1"/>
                </a:solidFill>
                <a:latin typeface="+mn-lt"/>
                <a:ea typeface="+mn-ea"/>
                <a:cs typeface="+mn-cs"/>
              </a:defRPr>
            </a:lvl7pPr>
            <a:lvl8pPr marL="3200400" algn="l" defTabSz="457200" rtl="0" eaLnBrk="1" latinLnBrk="0" hangingPunct="1">
              <a:defRPr kumimoji="1" sz="2000" b="1" kern="1200">
                <a:solidFill>
                  <a:schemeClr val="lt1"/>
                </a:solidFill>
                <a:latin typeface="+mn-lt"/>
                <a:ea typeface="+mn-ea"/>
                <a:cs typeface="+mn-cs"/>
              </a:defRPr>
            </a:lvl8pPr>
            <a:lvl9pPr marL="3657600" algn="l" defTabSz="457200" rtl="0" eaLnBrk="1" latinLnBrk="0" hangingPunct="1">
              <a:defRPr kumimoji="1" sz="2000" b="1" kern="1200">
                <a:solidFill>
                  <a:schemeClr val="lt1"/>
                </a:solidFill>
                <a:latin typeface="+mn-lt"/>
                <a:ea typeface="+mn-ea"/>
                <a:cs typeface="+mn-cs"/>
              </a:defRPr>
            </a:lvl9pPr>
          </a:lstStyle>
          <a:p>
            <a:pPr algn="ctr"/>
            <a:endParaRPr kumimoji="1" lang="ja-JP" altLang="en-US">
              <a:latin typeface="Arial"/>
            </a:endParaRPr>
          </a:p>
        </p:txBody>
      </p:sp>
      <p:sp>
        <p:nvSpPr>
          <p:cNvPr id="32" name="円/楕円 31"/>
          <p:cNvSpPr/>
          <p:nvPr/>
        </p:nvSpPr>
        <p:spPr>
          <a:xfrm>
            <a:off x="2821410" y="3624549"/>
            <a:ext cx="107237" cy="1072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sz="2000" b="1" kern="1200">
                <a:solidFill>
                  <a:schemeClr val="lt1"/>
                </a:solidFill>
                <a:latin typeface="+mn-lt"/>
                <a:ea typeface="+mn-ea"/>
                <a:cs typeface="+mn-cs"/>
              </a:defRPr>
            </a:lvl1pPr>
            <a:lvl2pPr marL="457200" algn="l" rtl="0" fontAlgn="base">
              <a:spcBef>
                <a:spcPct val="0"/>
              </a:spcBef>
              <a:spcAft>
                <a:spcPct val="0"/>
              </a:spcAft>
              <a:defRPr kumimoji="1" sz="2000" b="1" kern="1200">
                <a:solidFill>
                  <a:schemeClr val="lt1"/>
                </a:solidFill>
                <a:latin typeface="+mn-lt"/>
                <a:ea typeface="+mn-ea"/>
                <a:cs typeface="+mn-cs"/>
              </a:defRPr>
            </a:lvl2pPr>
            <a:lvl3pPr marL="914400" algn="l" rtl="0" fontAlgn="base">
              <a:spcBef>
                <a:spcPct val="0"/>
              </a:spcBef>
              <a:spcAft>
                <a:spcPct val="0"/>
              </a:spcAft>
              <a:defRPr kumimoji="1" sz="2000" b="1" kern="1200">
                <a:solidFill>
                  <a:schemeClr val="lt1"/>
                </a:solidFill>
                <a:latin typeface="+mn-lt"/>
                <a:ea typeface="+mn-ea"/>
                <a:cs typeface="+mn-cs"/>
              </a:defRPr>
            </a:lvl3pPr>
            <a:lvl4pPr marL="1371600" algn="l" rtl="0" fontAlgn="base">
              <a:spcBef>
                <a:spcPct val="0"/>
              </a:spcBef>
              <a:spcAft>
                <a:spcPct val="0"/>
              </a:spcAft>
              <a:defRPr kumimoji="1" sz="2000" b="1" kern="1200">
                <a:solidFill>
                  <a:schemeClr val="lt1"/>
                </a:solidFill>
                <a:latin typeface="+mn-lt"/>
                <a:ea typeface="+mn-ea"/>
                <a:cs typeface="+mn-cs"/>
              </a:defRPr>
            </a:lvl4pPr>
            <a:lvl5pPr marL="1828800" algn="l" rtl="0" fontAlgn="base">
              <a:spcBef>
                <a:spcPct val="0"/>
              </a:spcBef>
              <a:spcAft>
                <a:spcPct val="0"/>
              </a:spcAft>
              <a:defRPr kumimoji="1" sz="2000" b="1" kern="1200">
                <a:solidFill>
                  <a:schemeClr val="lt1"/>
                </a:solidFill>
                <a:latin typeface="+mn-lt"/>
                <a:ea typeface="+mn-ea"/>
                <a:cs typeface="+mn-cs"/>
              </a:defRPr>
            </a:lvl5pPr>
            <a:lvl6pPr marL="2286000" algn="l" defTabSz="457200" rtl="0" eaLnBrk="1" latinLnBrk="0" hangingPunct="1">
              <a:defRPr kumimoji="1" sz="2000" b="1" kern="1200">
                <a:solidFill>
                  <a:schemeClr val="lt1"/>
                </a:solidFill>
                <a:latin typeface="+mn-lt"/>
                <a:ea typeface="+mn-ea"/>
                <a:cs typeface="+mn-cs"/>
              </a:defRPr>
            </a:lvl6pPr>
            <a:lvl7pPr marL="2743200" algn="l" defTabSz="457200" rtl="0" eaLnBrk="1" latinLnBrk="0" hangingPunct="1">
              <a:defRPr kumimoji="1" sz="2000" b="1" kern="1200">
                <a:solidFill>
                  <a:schemeClr val="lt1"/>
                </a:solidFill>
                <a:latin typeface="+mn-lt"/>
                <a:ea typeface="+mn-ea"/>
                <a:cs typeface="+mn-cs"/>
              </a:defRPr>
            </a:lvl7pPr>
            <a:lvl8pPr marL="3200400" algn="l" defTabSz="457200" rtl="0" eaLnBrk="1" latinLnBrk="0" hangingPunct="1">
              <a:defRPr kumimoji="1" sz="2000" b="1" kern="1200">
                <a:solidFill>
                  <a:schemeClr val="lt1"/>
                </a:solidFill>
                <a:latin typeface="+mn-lt"/>
                <a:ea typeface="+mn-ea"/>
                <a:cs typeface="+mn-cs"/>
              </a:defRPr>
            </a:lvl8pPr>
            <a:lvl9pPr marL="3657600" algn="l" defTabSz="457200" rtl="0" eaLnBrk="1" latinLnBrk="0" hangingPunct="1">
              <a:defRPr kumimoji="1" sz="2000" b="1" kern="1200">
                <a:solidFill>
                  <a:schemeClr val="lt1"/>
                </a:solidFill>
                <a:latin typeface="+mn-lt"/>
                <a:ea typeface="+mn-ea"/>
                <a:cs typeface="+mn-cs"/>
              </a:defRPr>
            </a:lvl9pPr>
          </a:lstStyle>
          <a:p>
            <a:pPr algn="ctr"/>
            <a:endParaRPr kumimoji="1" lang="ja-JP" altLang="en-US">
              <a:latin typeface="Arial"/>
            </a:endParaRPr>
          </a:p>
        </p:txBody>
      </p:sp>
      <p:sp>
        <p:nvSpPr>
          <p:cNvPr id="33" name="円/楕円 32"/>
          <p:cNvSpPr/>
          <p:nvPr/>
        </p:nvSpPr>
        <p:spPr>
          <a:xfrm>
            <a:off x="3356473" y="3624549"/>
            <a:ext cx="107237" cy="1072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sz="2000" b="1" kern="1200">
                <a:solidFill>
                  <a:schemeClr val="lt1"/>
                </a:solidFill>
                <a:latin typeface="+mn-lt"/>
                <a:ea typeface="+mn-ea"/>
                <a:cs typeface="+mn-cs"/>
              </a:defRPr>
            </a:lvl1pPr>
            <a:lvl2pPr marL="457200" algn="l" rtl="0" fontAlgn="base">
              <a:spcBef>
                <a:spcPct val="0"/>
              </a:spcBef>
              <a:spcAft>
                <a:spcPct val="0"/>
              </a:spcAft>
              <a:defRPr kumimoji="1" sz="2000" b="1" kern="1200">
                <a:solidFill>
                  <a:schemeClr val="lt1"/>
                </a:solidFill>
                <a:latin typeface="+mn-lt"/>
                <a:ea typeface="+mn-ea"/>
                <a:cs typeface="+mn-cs"/>
              </a:defRPr>
            </a:lvl2pPr>
            <a:lvl3pPr marL="914400" algn="l" rtl="0" fontAlgn="base">
              <a:spcBef>
                <a:spcPct val="0"/>
              </a:spcBef>
              <a:spcAft>
                <a:spcPct val="0"/>
              </a:spcAft>
              <a:defRPr kumimoji="1" sz="2000" b="1" kern="1200">
                <a:solidFill>
                  <a:schemeClr val="lt1"/>
                </a:solidFill>
                <a:latin typeface="+mn-lt"/>
                <a:ea typeface="+mn-ea"/>
                <a:cs typeface="+mn-cs"/>
              </a:defRPr>
            </a:lvl3pPr>
            <a:lvl4pPr marL="1371600" algn="l" rtl="0" fontAlgn="base">
              <a:spcBef>
                <a:spcPct val="0"/>
              </a:spcBef>
              <a:spcAft>
                <a:spcPct val="0"/>
              </a:spcAft>
              <a:defRPr kumimoji="1" sz="2000" b="1" kern="1200">
                <a:solidFill>
                  <a:schemeClr val="lt1"/>
                </a:solidFill>
                <a:latin typeface="+mn-lt"/>
                <a:ea typeface="+mn-ea"/>
                <a:cs typeface="+mn-cs"/>
              </a:defRPr>
            </a:lvl4pPr>
            <a:lvl5pPr marL="1828800" algn="l" rtl="0" fontAlgn="base">
              <a:spcBef>
                <a:spcPct val="0"/>
              </a:spcBef>
              <a:spcAft>
                <a:spcPct val="0"/>
              </a:spcAft>
              <a:defRPr kumimoji="1" sz="2000" b="1" kern="1200">
                <a:solidFill>
                  <a:schemeClr val="lt1"/>
                </a:solidFill>
                <a:latin typeface="+mn-lt"/>
                <a:ea typeface="+mn-ea"/>
                <a:cs typeface="+mn-cs"/>
              </a:defRPr>
            </a:lvl5pPr>
            <a:lvl6pPr marL="2286000" algn="l" defTabSz="457200" rtl="0" eaLnBrk="1" latinLnBrk="0" hangingPunct="1">
              <a:defRPr kumimoji="1" sz="2000" b="1" kern="1200">
                <a:solidFill>
                  <a:schemeClr val="lt1"/>
                </a:solidFill>
                <a:latin typeface="+mn-lt"/>
                <a:ea typeface="+mn-ea"/>
                <a:cs typeface="+mn-cs"/>
              </a:defRPr>
            </a:lvl6pPr>
            <a:lvl7pPr marL="2743200" algn="l" defTabSz="457200" rtl="0" eaLnBrk="1" latinLnBrk="0" hangingPunct="1">
              <a:defRPr kumimoji="1" sz="2000" b="1" kern="1200">
                <a:solidFill>
                  <a:schemeClr val="lt1"/>
                </a:solidFill>
                <a:latin typeface="+mn-lt"/>
                <a:ea typeface="+mn-ea"/>
                <a:cs typeface="+mn-cs"/>
              </a:defRPr>
            </a:lvl7pPr>
            <a:lvl8pPr marL="3200400" algn="l" defTabSz="457200" rtl="0" eaLnBrk="1" latinLnBrk="0" hangingPunct="1">
              <a:defRPr kumimoji="1" sz="2000" b="1" kern="1200">
                <a:solidFill>
                  <a:schemeClr val="lt1"/>
                </a:solidFill>
                <a:latin typeface="+mn-lt"/>
                <a:ea typeface="+mn-ea"/>
                <a:cs typeface="+mn-cs"/>
              </a:defRPr>
            </a:lvl8pPr>
            <a:lvl9pPr marL="3657600" algn="l" defTabSz="457200" rtl="0" eaLnBrk="1" latinLnBrk="0" hangingPunct="1">
              <a:defRPr kumimoji="1" sz="2000" b="1" kern="1200">
                <a:solidFill>
                  <a:schemeClr val="lt1"/>
                </a:solidFill>
                <a:latin typeface="+mn-lt"/>
                <a:ea typeface="+mn-ea"/>
                <a:cs typeface="+mn-cs"/>
              </a:defRPr>
            </a:lvl9pPr>
          </a:lstStyle>
          <a:p>
            <a:pPr algn="ctr"/>
            <a:endParaRPr kumimoji="1" lang="ja-JP" altLang="en-US">
              <a:latin typeface="Arial"/>
            </a:endParaRPr>
          </a:p>
        </p:txBody>
      </p:sp>
      <p:sp>
        <p:nvSpPr>
          <p:cNvPr id="34" name="円/楕円 33"/>
          <p:cNvSpPr/>
          <p:nvPr/>
        </p:nvSpPr>
        <p:spPr>
          <a:xfrm>
            <a:off x="3903738" y="3624549"/>
            <a:ext cx="107237" cy="1072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sz="2000" b="1" kern="1200">
                <a:solidFill>
                  <a:schemeClr val="lt1"/>
                </a:solidFill>
                <a:latin typeface="+mn-lt"/>
                <a:ea typeface="+mn-ea"/>
                <a:cs typeface="+mn-cs"/>
              </a:defRPr>
            </a:lvl1pPr>
            <a:lvl2pPr marL="457200" algn="l" rtl="0" fontAlgn="base">
              <a:spcBef>
                <a:spcPct val="0"/>
              </a:spcBef>
              <a:spcAft>
                <a:spcPct val="0"/>
              </a:spcAft>
              <a:defRPr kumimoji="1" sz="2000" b="1" kern="1200">
                <a:solidFill>
                  <a:schemeClr val="lt1"/>
                </a:solidFill>
                <a:latin typeface="+mn-lt"/>
                <a:ea typeface="+mn-ea"/>
                <a:cs typeface="+mn-cs"/>
              </a:defRPr>
            </a:lvl2pPr>
            <a:lvl3pPr marL="914400" algn="l" rtl="0" fontAlgn="base">
              <a:spcBef>
                <a:spcPct val="0"/>
              </a:spcBef>
              <a:spcAft>
                <a:spcPct val="0"/>
              </a:spcAft>
              <a:defRPr kumimoji="1" sz="2000" b="1" kern="1200">
                <a:solidFill>
                  <a:schemeClr val="lt1"/>
                </a:solidFill>
                <a:latin typeface="+mn-lt"/>
                <a:ea typeface="+mn-ea"/>
                <a:cs typeface="+mn-cs"/>
              </a:defRPr>
            </a:lvl3pPr>
            <a:lvl4pPr marL="1371600" algn="l" rtl="0" fontAlgn="base">
              <a:spcBef>
                <a:spcPct val="0"/>
              </a:spcBef>
              <a:spcAft>
                <a:spcPct val="0"/>
              </a:spcAft>
              <a:defRPr kumimoji="1" sz="2000" b="1" kern="1200">
                <a:solidFill>
                  <a:schemeClr val="lt1"/>
                </a:solidFill>
                <a:latin typeface="+mn-lt"/>
                <a:ea typeface="+mn-ea"/>
                <a:cs typeface="+mn-cs"/>
              </a:defRPr>
            </a:lvl4pPr>
            <a:lvl5pPr marL="1828800" algn="l" rtl="0" fontAlgn="base">
              <a:spcBef>
                <a:spcPct val="0"/>
              </a:spcBef>
              <a:spcAft>
                <a:spcPct val="0"/>
              </a:spcAft>
              <a:defRPr kumimoji="1" sz="2000" b="1" kern="1200">
                <a:solidFill>
                  <a:schemeClr val="lt1"/>
                </a:solidFill>
                <a:latin typeface="+mn-lt"/>
                <a:ea typeface="+mn-ea"/>
                <a:cs typeface="+mn-cs"/>
              </a:defRPr>
            </a:lvl5pPr>
            <a:lvl6pPr marL="2286000" algn="l" defTabSz="457200" rtl="0" eaLnBrk="1" latinLnBrk="0" hangingPunct="1">
              <a:defRPr kumimoji="1" sz="2000" b="1" kern="1200">
                <a:solidFill>
                  <a:schemeClr val="lt1"/>
                </a:solidFill>
                <a:latin typeface="+mn-lt"/>
                <a:ea typeface="+mn-ea"/>
                <a:cs typeface="+mn-cs"/>
              </a:defRPr>
            </a:lvl6pPr>
            <a:lvl7pPr marL="2743200" algn="l" defTabSz="457200" rtl="0" eaLnBrk="1" latinLnBrk="0" hangingPunct="1">
              <a:defRPr kumimoji="1" sz="2000" b="1" kern="1200">
                <a:solidFill>
                  <a:schemeClr val="lt1"/>
                </a:solidFill>
                <a:latin typeface="+mn-lt"/>
                <a:ea typeface="+mn-ea"/>
                <a:cs typeface="+mn-cs"/>
              </a:defRPr>
            </a:lvl7pPr>
            <a:lvl8pPr marL="3200400" algn="l" defTabSz="457200" rtl="0" eaLnBrk="1" latinLnBrk="0" hangingPunct="1">
              <a:defRPr kumimoji="1" sz="2000" b="1" kern="1200">
                <a:solidFill>
                  <a:schemeClr val="lt1"/>
                </a:solidFill>
                <a:latin typeface="+mn-lt"/>
                <a:ea typeface="+mn-ea"/>
                <a:cs typeface="+mn-cs"/>
              </a:defRPr>
            </a:lvl8pPr>
            <a:lvl9pPr marL="3657600" algn="l" defTabSz="457200" rtl="0" eaLnBrk="1" latinLnBrk="0" hangingPunct="1">
              <a:defRPr kumimoji="1" sz="2000" b="1" kern="1200">
                <a:solidFill>
                  <a:schemeClr val="lt1"/>
                </a:solidFill>
                <a:latin typeface="+mn-lt"/>
                <a:ea typeface="+mn-ea"/>
                <a:cs typeface="+mn-cs"/>
              </a:defRPr>
            </a:lvl9pPr>
          </a:lstStyle>
          <a:p>
            <a:pPr algn="ctr"/>
            <a:endParaRPr kumimoji="1" lang="ja-JP" altLang="en-US">
              <a:latin typeface="Arial"/>
            </a:endParaRPr>
          </a:p>
        </p:txBody>
      </p:sp>
      <p:cxnSp>
        <p:nvCxnSpPr>
          <p:cNvPr id="35" name="直線矢印コネクタ 34"/>
          <p:cNvCxnSpPr/>
          <p:nvPr/>
        </p:nvCxnSpPr>
        <p:spPr>
          <a:xfrm>
            <a:off x="709110" y="3963945"/>
            <a:ext cx="1072246" cy="0"/>
          </a:xfrm>
          <a:prstGeom prst="straightConnector1">
            <a:avLst/>
          </a:prstGeom>
          <a:ln w="1905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703475" y="3989685"/>
            <a:ext cx="1194646" cy="400110"/>
          </a:xfrm>
          <a:prstGeom prst="rect">
            <a:avLst/>
          </a:prstGeom>
          <a:noFill/>
        </p:spPr>
        <p:txBody>
          <a:bodyPr wrap="square" rtlCol="0">
            <a:spAutoFit/>
          </a:bodyPr>
          <a:lstStyle>
            <a:defPPr>
              <a:defRPr lang="ja-JP"/>
            </a:defPPr>
            <a:lvl1pPr algn="l" rtl="0" fontAlgn="base">
              <a:spcBef>
                <a:spcPct val="0"/>
              </a:spcBef>
              <a:spcAft>
                <a:spcPct val="0"/>
              </a:spcAft>
              <a:defRPr kumimoji="1" sz="2000" b="1" kern="1200">
                <a:solidFill>
                  <a:schemeClr val="tx1"/>
                </a:solidFill>
                <a:latin typeface="Helvetica" charset="0"/>
                <a:ea typeface="Osaka" charset="0"/>
                <a:cs typeface="Osaka" charset="0"/>
              </a:defRPr>
            </a:lvl1pPr>
            <a:lvl2pPr marL="457200" algn="l" rtl="0" fontAlgn="base">
              <a:spcBef>
                <a:spcPct val="0"/>
              </a:spcBef>
              <a:spcAft>
                <a:spcPct val="0"/>
              </a:spcAft>
              <a:defRPr kumimoji="1" sz="2000" b="1" kern="1200">
                <a:solidFill>
                  <a:schemeClr val="tx1"/>
                </a:solidFill>
                <a:latin typeface="Helvetica" charset="0"/>
                <a:ea typeface="Osaka" charset="0"/>
                <a:cs typeface="Osaka" charset="0"/>
              </a:defRPr>
            </a:lvl2pPr>
            <a:lvl3pPr marL="914400" algn="l" rtl="0" fontAlgn="base">
              <a:spcBef>
                <a:spcPct val="0"/>
              </a:spcBef>
              <a:spcAft>
                <a:spcPct val="0"/>
              </a:spcAft>
              <a:defRPr kumimoji="1" sz="2000" b="1" kern="1200">
                <a:solidFill>
                  <a:schemeClr val="tx1"/>
                </a:solidFill>
                <a:latin typeface="Helvetica" charset="0"/>
                <a:ea typeface="Osaka" charset="0"/>
                <a:cs typeface="Osaka" charset="0"/>
              </a:defRPr>
            </a:lvl3pPr>
            <a:lvl4pPr marL="1371600" algn="l" rtl="0" fontAlgn="base">
              <a:spcBef>
                <a:spcPct val="0"/>
              </a:spcBef>
              <a:spcAft>
                <a:spcPct val="0"/>
              </a:spcAft>
              <a:defRPr kumimoji="1" sz="2000" b="1" kern="1200">
                <a:solidFill>
                  <a:schemeClr val="tx1"/>
                </a:solidFill>
                <a:latin typeface="Helvetica" charset="0"/>
                <a:ea typeface="Osaka" charset="0"/>
                <a:cs typeface="Osaka" charset="0"/>
              </a:defRPr>
            </a:lvl4pPr>
            <a:lvl5pPr marL="1828800" algn="l" rtl="0" fontAlgn="base">
              <a:spcBef>
                <a:spcPct val="0"/>
              </a:spcBef>
              <a:spcAft>
                <a:spcPct val="0"/>
              </a:spcAft>
              <a:defRPr kumimoji="1" sz="2000" b="1" kern="1200">
                <a:solidFill>
                  <a:schemeClr val="tx1"/>
                </a:solidFill>
                <a:latin typeface="Helvetica" charset="0"/>
                <a:ea typeface="Osaka" charset="0"/>
                <a:cs typeface="Osaka" charset="0"/>
              </a:defRPr>
            </a:lvl5pPr>
            <a:lvl6pPr marL="2286000" algn="l" defTabSz="457200" rtl="0" eaLnBrk="1" latinLnBrk="0" hangingPunct="1">
              <a:defRPr kumimoji="1" sz="2000" b="1" kern="1200">
                <a:solidFill>
                  <a:schemeClr val="tx1"/>
                </a:solidFill>
                <a:latin typeface="Helvetica" charset="0"/>
                <a:ea typeface="Osaka" charset="0"/>
                <a:cs typeface="Osaka" charset="0"/>
              </a:defRPr>
            </a:lvl6pPr>
            <a:lvl7pPr marL="2743200" algn="l" defTabSz="457200" rtl="0" eaLnBrk="1" latinLnBrk="0" hangingPunct="1">
              <a:defRPr kumimoji="1" sz="2000" b="1" kern="1200">
                <a:solidFill>
                  <a:schemeClr val="tx1"/>
                </a:solidFill>
                <a:latin typeface="Helvetica" charset="0"/>
                <a:ea typeface="Osaka" charset="0"/>
                <a:cs typeface="Osaka" charset="0"/>
              </a:defRPr>
            </a:lvl7pPr>
            <a:lvl8pPr marL="3200400" algn="l" defTabSz="457200" rtl="0" eaLnBrk="1" latinLnBrk="0" hangingPunct="1">
              <a:defRPr kumimoji="1" sz="2000" b="1" kern="1200">
                <a:solidFill>
                  <a:schemeClr val="tx1"/>
                </a:solidFill>
                <a:latin typeface="Helvetica" charset="0"/>
                <a:ea typeface="Osaka" charset="0"/>
                <a:cs typeface="Osaka" charset="0"/>
              </a:defRPr>
            </a:lvl8pPr>
            <a:lvl9pPr marL="3657600" algn="l" defTabSz="457200" rtl="0" eaLnBrk="1" latinLnBrk="0" hangingPunct="1">
              <a:defRPr kumimoji="1" sz="2000" b="1" kern="1200">
                <a:solidFill>
                  <a:schemeClr val="tx1"/>
                </a:solidFill>
                <a:latin typeface="Helvetica" charset="0"/>
                <a:ea typeface="Osaka" charset="0"/>
                <a:cs typeface="Osaka" charset="0"/>
              </a:defRPr>
            </a:lvl9pPr>
          </a:lstStyle>
          <a:p>
            <a:r>
              <a:rPr kumimoji="1" lang="en-US" altLang="ja-JP" b="1" dirty="0" smtClean="0">
                <a:latin typeface="Arial"/>
              </a:rPr>
              <a:t>20.3 cm</a:t>
            </a:r>
            <a:endParaRPr kumimoji="1" lang="ja-JP" altLang="en-US" b="1" dirty="0">
              <a:latin typeface="Arial"/>
            </a:endParaRPr>
          </a:p>
        </p:txBody>
      </p:sp>
      <p:sp>
        <p:nvSpPr>
          <p:cNvPr id="37" name="円/楕円 36"/>
          <p:cNvSpPr/>
          <p:nvPr/>
        </p:nvSpPr>
        <p:spPr>
          <a:xfrm>
            <a:off x="3312277" y="3578787"/>
            <a:ext cx="214449" cy="214449"/>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sz="2000" b="1" kern="1200">
                <a:solidFill>
                  <a:schemeClr val="lt1"/>
                </a:solidFill>
                <a:latin typeface="+mn-lt"/>
                <a:ea typeface="+mn-ea"/>
                <a:cs typeface="+mn-cs"/>
              </a:defRPr>
            </a:lvl1pPr>
            <a:lvl2pPr marL="457200" algn="l" rtl="0" fontAlgn="base">
              <a:spcBef>
                <a:spcPct val="0"/>
              </a:spcBef>
              <a:spcAft>
                <a:spcPct val="0"/>
              </a:spcAft>
              <a:defRPr kumimoji="1" sz="2000" b="1" kern="1200">
                <a:solidFill>
                  <a:schemeClr val="lt1"/>
                </a:solidFill>
                <a:latin typeface="+mn-lt"/>
                <a:ea typeface="+mn-ea"/>
                <a:cs typeface="+mn-cs"/>
              </a:defRPr>
            </a:lvl2pPr>
            <a:lvl3pPr marL="914400" algn="l" rtl="0" fontAlgn="base">
              <a:spcBef>
                <a:spcPct val="0"/>
              </a:spcBef>
              <a:spcAft>
                <a:spcPct val="0"/>
              </a:spcAft>
              <a:defRPr kumimoji="1" sz="2000" b="1" kern="1200">
                <a:solidFill>
                  <a:schemeClr val="lt1"/>
                </a:solidFill>
                <a:latin typeface="+mn-lt"/>
                <a:ea typeface="+mn-ea"/>
                <a:cs typeface="+mn-cs"/>
              </a:defRPr>
            </a:lvl3pPr>
            <a:lvl4pPr marL="1371600" algn="l" rtl="0" fontAlgn="base">
              <a:spcBef>
                <a:spcPct val="0"/>
              </a:spcBef>
              <a:spcAft>
                <a:spcPct val="0"/>
              </a:spcAft>
              <a:defRPr kumimoji="1" sz="2000" b="1" kern="1200">
                <a:solidFill>
                  <a:schemeClr val="lt1"/>
                </a:solidFill>
                <a:latin typeface="+mn-lt"/>
                <a:ea typeface="+mn-ea"/>
                <a:cs typeface="+mn-cs"/>
              </a:defRPr>
            </a:lvl4pPr>
            <a:lvl5pPr marL="1828800" algn="l" rtl="0" fontAlgn="base">
              <a:spcBef>
                <a:spcPct val="0"/>
              </a:spcBef>
              <a:spcAft>
                <a:spcPct val="0"/>
              </a:spcAft>
              <a:defRPr kumimoji="1" sz="2000" b="1" kern="1200">
                <a:solidFill>
                  <a:schemeClr val="lt1"/>
                </a:solidFill>
                <a:latin typeface="+mn-lt"/>
                <a:ea typeface="+mn-ea"/>
                <a:cs typeface="+mn-cs"/>
              </a:defRPr>
            </a:lvl5pPr>
            <a:lvl6pPr marL="2286000" algn="l" defTabSz="457200" rtl="0" eaLnBrk="1" latinLnBrk="0" hangingPunct="1">
              <a:defRPr kumimoji="1" sz="2000" b="1" kern="1200">
                <a:solidFill>
                  <a:schemeClr val="lt1"/>
                </a:solidFill>
                <a:latin typeface="+mn-lt"/>
                <a:ea typeface="+mn-ea"/>
                <a:cs typeface="+mn-cs"/>
              </a:defRPr>
            </a:lvl6pPr>
            <a:lvl7pPr marL="2743200" algn="l" defTabSz="457200" rtl="0" eaLnBrk="1" latinLnBrk="0" hangingPunct="1">
              <a:defRPr kumimoji="1" sz="2000" b="1" kern="1200">
                <a:solidFill>
                  <a:schemeClr val="lt1"/>
                </a:solidFill>
                <a:latin typeface="+mn-lt"/>
                <a:ea typeface="+mn-ea"/>
                <a:cs typeface="+mn-cs"/>
              </a:defRPr>
            </a:lvl7pPr>
            <a:lvl8pPr marL="3200400" algn="l" defTabSz="457200" rtl="0" eaLnBrk="1" latinLnBrk="0" hangingPunct="1">
              <a:defRPr kumimoji="1" sz="2000" b="1" kern="1200">
                <a:solidFill>
                  <a:schemeClr val="lt1"/>
                </a:solidFill>
                <a:latin typeface="+mn-lt"/>
                <a:ea typeface="+mn-ea"/>
                <a:cs typeface="+mn-cs"/>
              </a:defRPr>
            </a:lvl8pPr>
            <a:lvl9pPr marL="3657600" algn="l" defTabSz="457200" rtl="0" eaLnBrk="1" latinLnBrk="0" hangingPunct="1">
              <a:defRPr kumimoji="1" sz="2000" b="1" kern="1200">
                <a:solidFill>
                  <a:schemeClr val="lt1"/>
                </a:solidFill>
                <a:latin typeface="+mn-lt"/>
                <a:ea typeface="+mn-ea"/>
                <a:cs typeface="+mn-cs"/>
              </a:defRPr>
            </a:lvl9pPr>
          </a:lstStyle>
          <a:p>
            <a:pPr algn="ctr"/>
            <a:endParaRPr kumimoji="1" lang="ja-JP" altLang="en-US">
              <a:latin typeface="Arial"/>
            </a:endParaRPr>
          </a:p>
        </p:txBody>
      </p:sp>
      <p:sp>
        <p:nvSpPr>
          <p:cNvPr id="38" name="テキスト ボックス 37"/>
          <p:cNvSpPr txBox="1"/>
          <p:nvPr/>
        </p:nvSpPr>
        <p:spPr>
          <a:xfrm>
            <a:off x="1772731" y="3125559"/>
            <a:ext cx="983162" cy="400110"/>
          </a:xfrm>
          <a:prstGeom prst="rect">
            <a:avLst/>
          </a:prstGeom>
          <a:noFill/>
        </p:spPr>
        <p:txBody>
          <a:bodyPr wrap="none" rtlCol="0">
            <a:spAutoFit/>
          </a:bodyPr>
          <a:lstStyle>
            <a:defPPr>
              <a:defRPr lang="ja-JP"/>
            </a:defPPr>
            <a:lvl1pPr algn="l" rtl="0" fontAlgn="base">
              <a:spcBef>
                <a:spcPct val="0"/>
              </a:spcBef>
              <a:spcAft>
                <a:spcPct val="0"/>
              </a:spcAft>
              <a:defRPr kumimoji="1" sz="2000" b="1" kern="1200">
                <a:solidFill>
                  <a:schemeClr val="tx1"/>
                </a:solidFill>
                <a:latin typeface="Helvetica" charset="0"/>
                <a:ea typeface="Osaka" charset="0"/>
                <a:cs typeface="Osaka" charset="0"/>
              </a:defRPr>
            </a:lvl1pPr>
            <a:lvl2pPr marL="457200" algn="l" rtl="0" fontAlgn="base">
              <a:spcBef>
                <a:spcPct val="0"/>
              </a:spcBef>
              <a:spcAft>
                <a:spcPct val="0"/>
              </a:spcAft>
              <a:defRPr kumimoji="1" sz="2000" b="1" kern="1200">
                <a:solidFill>
                  <a:schemeClr val="tx1"/>
                </a:solidFill>
                <a:latin typeface="Helvetica" charset="0"/>
                <a:ea typeface="Osaka" charset="0"/>
                <a:cs typeface="Osaka" charset="0"/>
              </a:defRPr>
            </a:lvl2pPr>
            <a:lvl3pPr marL="914400" algn="l" rtl="0" fontAlgn="base">
              <a:spcBef>
                <a:spcPct val="0"/>
              </a:spcBef>
              <a:spcAft>
                <a:spcPct val="0"/>
              </a:spcAft>
              <a:defRPr kumimoji="1" sz="2000" b="1" kern="1200">
                <a:solidFill>
                  <a:schemeClr val="tx1"/>
                </a:solidFill>
                <a:latin typeface="Helvetica" charset="0"/>
                <a:ea typeface="Osaka" charset="0"/>
                <a:cs typeface="Osaka" charset="0"/>
              </a:defRPr>
            </a:lvl3pPr>
            <a:lvl4pPr marL="1371600" algn="l" rtl="0" fontAlgn="base">
              <a:spcBef>
                <a:spcPct val="0"/>
              </a:spcBef>
              <a:spcAft>
                <a:spcPct val="0"/>
              </a:spcAft>
              <a:defRPr kumimoji="1" sz="2000" b="1" kern="1200">
                <a:solidFill>
                  <a:schemeClr val="tx1"/>
                </a:solidFill>
                <a:latin typeface="Helvetica" charset="0"/>
                <a:ea typeface="Osaka" charset="0"/>
                <a:cs typeface="Osaka" charset="0"/>
              </a:defRPr>
            </a:lvl4pPr>
            <a:lvl5pPr marL="1828800" algn="l" rtl="0" fontAlgn="base">
              <a:spcBef>
                <a:spcPct val="0"/>
              </a:spcBef>
              <a:spcAft>
                <a:spcPct val="0"/>
              </a:spcAft>
              <a:defRPr kumimoji="1" sz="2000" b="1" kern="1200">
                <a:solidFill>
                  <a:schemeClr val="tx1"/>
                </a:solidFill>
                <a:latin typeface="Helvetica" charset="0"/>
                <a:ea typeface="Osaka" charset="0"/>
                <a:cs typeface="Osaka" charset="0"/>
              </a:defRPr>
            </a:lvl5pPr>
            <a:lvl6pPr marL="2286000" algn="l" defTabSz="457200" rtl="0" eaLnBrk="1" latinLnBrk="0" hangingPunct="1">
              <a:defRPr kumimoji="1" sz="2000" b="1" kern="1200">
                <a:solidFill>
                  <a:schemeClr val="tx1"/>
                </a:solidFill>
                <a:latin typeface="Helvetica" charset="0"/>
                <a:ea typeface="Osaka" charset="0"/>
                <a:cs typeface="Osaka" charset="0"/>
              </a:defRPr>
            </a:lvl6pPr>
            <a:lvl7pPr marL="2743200" algn="l" defTabSz="457200" rtl="0" eaLnBrk="1" latinLnBrk="0" hangingPunct="1">
              <a:defRPr kumimoji="1" sz="2000" b="1" kern="1200">
                <a:solidFill>
                  <a:schemeClr val="tx1"/>
                </a:solidFill>
                <a:latin typeface="Helvetica" charset="0"/>
                <a:ea typeface="Osaka" charset="0"/>
                <a:cs typeface="Osaka" charset="0"/>
              </a:defRPr>
            </a:lvl7pPr>
            <a:lvl8pPr marL="3200400" algn="l" defTabSz="457200" rtl="0" eaLnBrk="1" latinLnBrk="0" hangingPunct="1">
              <a:defRPr kumimoji="1" sz="2000" b="1" kern="1200">
                <a:solidFill>
                  <a:schemeClr val="tx1"/>
                </a:solidFill>
                <a:latin typeface="Helvetica" charset="0"/>
                <a:ea typeface="Osaka" charset="0"/>
                <a:cs typeface="Osaka" charset="0"/>
              </a:defRPr>
            </a:lvl8pPr>
            <a:lvl9pPr marL="3657600" algn="l" defTabSz="457200" rtl="0" eaLnBrk="1" latinLnBrk="0" hangingPunct="1">
              <a:defRPr kumimoji="1" sz="2000" b="1" kern="1200">
                <a:solidFill>
                  <a:schemeClr val="tx1"/>
                </a:solidFill>
                <a:latin typeface="Helvetica" charset="0"/>
                <a:ea typeface="Osaka" charset="0"/>
                <a:cs typeface="Osaka" charset="0"/>
              </a:defRPr>
            </a:lvl9pPr>
          </a:lstStyle>
          <a:p>
            <a:r>
              <a:rPr kumimoji="1" lang="en-US" altLang="ja-JP" b="1" dirty="0" smtClean="0">
                <a:latin typeface="Arial"/>
              </a:rPr>
              <a:t>9.6 cm</a:t>
            </a:r>
            <a:endParaRPr kumimoji="1" lang="ja-JP" altLang="en-US" b="1" dirty="0">
              <a:latin typeface="Arial"/>
            </a:endParaRPr>
          </a:p>
        </p:txBody>
      </p:sp>
      <p:sp>
        <p:nvSpPr>
          <p:cNvPr id="39" name="テキスト ボックス 38"/>
          <p:cNvSpPr txBox="1"/>
          <p:nvPr/>
        </p:nvSpPr>
        <p:spPr>
          <a:xfrm>
            <a:off x="2953831" y="3862159"/>
            <a:ext cx="1125804" cy="400110"/>
          </a:xfrm>
          <a:prstGeom prst="rect">
            <a:avLst/>
          </a:prstGeom>
          <a:noFill/>
        </p:spPr>
        <p:txBody>
          <a:bodyPr wrap="none" rtlCol="0">
            <a:spAutoFit/>
          </a:bodyPr>
          <a:lstStyle>
            <a:defPPr>
              <a:defRPr lang="ja-JP"/>
            </a:defPPr>
            <a:lvl1pPr algn="l" rtl="0" fontAlgn="base">
              <a:spcBef>
                <a:spcPct val="0"/>
              </a:spcBef>
              <a:spcAft>
                <a:spcPct val="0"/>
              </a:spcAft>
              <a:defRPr kumimoji="1" sz="2000" b="1" kern="1200">
                <a:solidFill>
                  <a:schemeClr val="tx1"/>
                </a:solidFill>
                <a:latin typeface="Helvetica" charset="0"/>
                <a:ea typeface="Osaka" charset="0"/>
                <a:cs typeface="Osaka" charset="0"/>
              </a:defRPr>
            </a:lvl1pPr>
            <a:lvl2pPr marL="457200" algn="l" rtl="0" fontAlgn="base">
              <a:spcBef>
                <a:spcPct val="0"/>
              </a:spcBef>
              <a:spcAft>
                <a:spcPct val="0"/>
              </a:spcAft>
              <a:defRPr kumimoji="1" sz="2000" b="1" kern="1200">
                <a:solidFill>
                  <a:schemeClr val="tx1"/>
                </a:solidFill>
                <a:latin typeface="Helvetica" charset="0"/>
                <a:ea typeface="Osaka" charset="0"/>
                <a:cs typeface="Osaka" charset="0"/>
              </a:defRPr>
            </a:lvl2pPr>
            <a:lvl3pPr marL="914400" algn="l" rtl="0" fontAlgn="base">
              <a:spcBef>
                <a:spcPct val="0"/>
              </a:spcBef>
              <a:spcAft>
                <a:spcPct val="0"/>
              </a:spcAft>
              <a:defRPr kumimoji="1" sz="2000" b="1" kern="1200">
                <a:solidFill>
                  <a:schemeClr val="tx1"/>
                </a:solidFill>
                <a:latin typeface="Helvetica" charset="0"/>
                <a:ea typeface="Osaka" charset="0"/>
                <a:cs typeface="Osaka" charset="0"/>
              </a:defRPr>
            </a:lvl3pPr>
            <a:lvl4pPr marL="1371600" algn="l" rtl="0" fontAlgn="base">
              <a:spcBef>
                <a:spcPct val="0"/>
              </a:spcBef>
              <a:spcAft>
                <a:spcPct val="0"/>
              </a:spcAft>
              <a:defRPr kumimoji="1" sz="2000" b="1" kern="1200">
                <a:solidFill>
                  <a:schemeClr val="tx1"/>
                </a:solidFill>
                <a:latin typeface="Helvetica" charset="0"/>
                <a:ea typeface="Osaka" charset="0"/>
                <a:cs typeface="Osaka" charset="0"/>
              </a:defRPr>
            </a:lvl4pPr>
            <a:lvl5pPr marL="1828800" algn="l" rtl="0" fontAlgn="base">
              <a:spcBef>
                <a:spcPct val="0"/>
              </a:spcBef>
              <a:spcAft>
                <a:spcPct val="0"/>
              </a:spcAft>
              <a:defRPr kumimoji="1" sz="2000" b="1" kern="1200">
                <a:solidFill>
                  <a:schemeClr val="tx1"/>
                </a:solidFill>
                <a:latin typeface="Helvetica" charset="0"/>
                <a:ea typeface="Osaka" charset="0"/>
                <a:cs typeface="Osaka" charset="0"/>
              </a:defRPr>
            </a:lvl5pPr>
            <a:lvl6pPr marL="2286000" algn="l" defTabSz="457200" rtl="0" eaLnBrk="1" latinLnBrk="0" hangingPunct="1">
              <a:defRPr kumimoji="1" sz="2000" b="1" kern="1200">
                <a:solidFill>
                  <a:schemeClr val="tx1"/>
                </a:solidFill>
                <a:latin typeface="Helvetica" charset="0"/>
                <a:ea typeface="Osaka" charset="0"/>
                <a:cs typeface="Osaka" charset="0"/>
              </a:defRPr>
            </a:lvl6pPr>
            <a:lvl7pPr marL="2743200" algn="l" defTabSz="457200" rtl="0" eaLnBrk="1" latinLnBrk="0" hangingPunct="1">
              <a:defRPr kumimoji="1" sz="2000" b="1" kern="1200">
                <a:solidFill>
                  <a:schemeClr val="tx1"/>
                </a:solidFill>
                <a:latin typeface="Helvetica" charset="0"/>
                <a:ea typeface="Osaka" charset="0"/>
                <a:cs typeface="Osaka" charset="0"/>
              </a:defRPr>
            </a:lvl7pPr>
            <a:lvl8pPr marL="3200400" algn="l" defTabSz="457200" rtl="0" eaLnBrk="1" latinLnBrk="0" hangingPunct="1">
              <a:defRPr kumimoji="1" sz="2000" b="1" kern="1200">
                <a:solidFill>
                  <a:schemeClr val="tx1"/>
                </a:solidFill>
                <a:latin typeface="Helvetica" charset="0"/>
                <a:ea typeface="Osaka" charset="0"/>
                <a:cs typeface="Osaka" charset="0"/>
              </a:defRPr>
            </a:lvl8pPr>
            <a:lvl9pPr marL="3657600" algn="l" defTabSz="457200" rtl="0" eaLnBrk="1" latinLnBrk="0" hangingPunct="1">
              <a:defRPr kumimoji="1" sz="2000" b="1" kern="1200">
                <a:solidFill>
                  <a:schemeClr val="tx1"/>
                </a:solidFill>
                <a:latin typeface="Helvetica" charset="0"/>
                <a:ea typeface="Osaka" charset="0"/>
                <a:cs typeface="Osaka" charset="0"/>
              </a:defRPr>
            </a:lvl9pPr>
          </a:lstStyle>
          <a:p>
            <a:r>
              <a:rPr kumimoji="1" lang="en-US" altLang="ja-JP" b="1" dirty="0" smtClean="0">
                <a:latin typeface="Arial"/>
              </a:rPr>
              <a:t>29.3 cm</a:t>
            </a:r>
            <a:endParaRPr kumimoji="1" lang="ja-JP" altLang="en-US" b="1" dirty="0">
              <a:latin typeface="Arial"/>
            </a:endParaRPr>
          </a:p>
        </p:txBody>
      </p:sp>
      <p:cxnSp>
        <p:nvCxnSpPr>
          <p:cNvPr id="40" name="直線矢印コネクタ 39"/>
          <p:cNvCxnSpPr/>
          <p:nvPr/>
        </p:nvCxnSpPr>
        <p:spPr>
          <a:xfrm flipH="1" flipV="1">
            <a:off x="5224675" y="1927939"/>
            <a:ext cx="12700" cy="3526696"/>
          </a:xfrm>
          <a:prstGeom prst="straightConnector1">
            <a:avLst/>
          </a:prstGeom>
          <a:ln w="1905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41" name="テキスト ボックス 40"/>
          <p:cNvSpPr txBox="1"/>
          <p:nvPr/>
        </p:nvSpPr>
        <p:spPr>
          <a:xfrm rot="16200000">
            <a:off x="4825831" y="3502739"/>
            <a:ext cx="1190476" cy="400110"/>
          </a:xfrm>
          <a:prstGeom prst="rect">
            <a:avLst/>
          </a:prstGeom>
          <a:noFill/>
        </p:spPr>
        <p:txBody>
          <a:bodyPr wrap="square" rtlCol="0">
            <a:spAutoFit/>
          </a:bodyPr>
          <a:lstStyle>
            <a:defPPr>
              <a:defRPr lang="ja-JP"/>
            </a:defPPr>
            <a:lvl1pPr algn="l" rtl="0" fontAlgn="base">
              <a:spcBef>
                <a:spcPct val="0"/>
              </a:spcBef>
              <a:spcAft>
                <a:spcPct val="0"/>
              </a:spcAft>
              <a:defRPr kumimoji="1" sz="2000" b="1" kern="1200">
                <a:solidFill>
                  <a:schemeClr val="tx1"/>
                </a:solidFill>
                <a:latin typeface="Helvetica" charset="0"/>
                <a:ea typeface="Osaka" charset="0"/>
                <a:cs typeface="Osaka" charset="0"/>
              </a:defRPr>
            </a:lvl1pPr>
            <a:lvl2pPr marL="457200" algn="l" rtl="0" fontAlgn="base">
              <a:spcBef>
                <a:spcPct val="0"/>
              </a:spcBef>
              <a:spcAft>
                <a:spcPct val="0"/>
              </a:spcAft>
              <a:defRPr kumimoji="1" sz="2000" b="1" kern="1200">
                <a:solidFill>
                  <a:schemeClr val="tx1"/>
                </a:solidFill>
                <a:latin typeface="Helvetica" charset="0"/>
                <a:ea typeface="Osaka" charset="0"/>
                <a:cs typeface="Osaka" charset="0"/>
              </a:defRPr>
            </a:lvl2pPr>
            <a:lvl3pPr marL="914400" algn="l" rtl="0" fontAlgn="base">
              <a:spcBef>
                <a:spcPct val="0"/>
              </a:spcBef>
              <a:spcAft>
                <a:spcPct val="0"/>
              </a:spcAft>
              <a:defRPr kumimoji="1" sz="2000" b="1" kern="1200">
                <a:solidFill>
                  <a:schemeClr val="tx1"/>
                </a:solidFill>
                <a:latin typeface="Helvetica" charset="0"/>
                <a:ea typeface="Osaka" charset="0"/>
                <a:cs typeface="Osaka" charset="0"/>
              </a:defRPr>
            </a:lvl3pPr>
            <a:lvl4pPr marL="1371600" algn="l" rtl="0" fontAlgn="base">
              <a:spcBef>
                <a:spcPct val="0"/>
              </a:spcBef>
              <a:spcAft>
                <a:spcPct val="0"/>
              </a:spcAft>
              <a:defRPr kumimoji="1" sz="2000" b="1" kern="1200">
                <a:solidFill>
                  <a:schemeClr val="tx1"/>
                </a:solidFill>
                <a:latin typeface="Helvetica" charset="0"/>
                <a:ea typeface="Osaka" charset="0"/>
                <a:cs typeface="Osaka" charset="0"/>
              </a:defRPr>
            </a:lvl4pPr>
            <a:lvl5pPr marL="1828800" algn="l" rtl="0" fontAlgn="base">
              <a:spcBef>
                <a:spcPct val="0"/>
              </a:spcBef>
              <a:spcAft>
                <a:spcPct val="0"/>
              </a:spcAft>
              <a:defRPr kumimoji="1" sz="2000" b="1" kern="1200">
                <a:solidFill>
                  <a:schemeClr val="tx1"/>
                </a:solidFill>
                <a:latin typeface="Helvetica" charset="0"/>
                <a:ea typeface="Osaka" charset="0"/>
                <a:cs typeface="Osaka" charset="0"/>
              </a:defRPr>
            </a:lvl5pPr>
            <a:lvl6pPr marL="2286000" algn="l" defTabSz="457200" rtl="0" eaLnBrk="1" latinLnBrk="0" hangingPunct="1">
              <a:defRPr kumimoji="1" sz="2000" b="1" kern="1200">
                <a:solidFill>
                  <a:schemeClr val="tx1"/>
                </a:solidFill>
                <a:latin typeface="Helvetica" charset="0"/>
                <a:ea typeface="Osaka" charset="0"/>
                <a:cs typeface="Osaka" charset="0"/>
              </a:defRPr>
            </a:lvl6pPr>
            <a:lvl7pPr marL="2743200" algn="l" defTabSz="457200" rtl="0" eaLnBrk="1" latinLnBrk="0" hangingPunct="1">
              <a:defRPr kumimoji="1" sz="2000" b="1" kern="1200">
                <a:solidFill>
                  <a:schemeClr val="tx1"/>
                </a:solidFill>
                <a:latin typeface="Helvetica" charset="0"/>
                <a:ea typeface="Osaka" charset="0"/>
                <a:cs typeface="Osaka" charset="0"/>
              </a:defRPr>
            </a:lvl7pPr>
            <a:lvl8pPr marL="3200400" algn="l" defTabSz="457200" rtl="0" eaLnBrk="1" latinLnBrk="0" hangingPunct="1">
              <a:defRPr kumimoji="1" sz="2000" b="1" kern="1200">
                <a:solidFill>
                  <a:schemeClr val="tx1"/>
                </a:solidFill>
                <a:latin typeface="Helvetica" charset="0"/>
                <a:ea typeface="Osaka" charset="0"/>
                <a:cs typeface="Osaka" charset="0"/>
              </a:defRPr>
            </a:lvl8pPr>
            <a:lvl9pPr marL="3657600" algn="l" defTabSz="457200" rtl="0" eaLnBrk="1" latinLnBrk="0" hangingPunct="1">
              <a:defRPr kumimoji="1" sz="2000" b="1" kern="1200">
                <a:solidFill>
                  <a:schemeClr val="tx1"/>
                </a:solidFill>
                <a:latin typeface="Helvetica" charset="0"/>
                <a:ea typeface="Osaka" charset="0"/>
                <a:cs typeface="Osaka" charset="0"/>
              </a:defRPr>
            </a:lvl9pPr>
          </a:lstStyle>
          <a:p>
            <a:r>
              <a:rPr kumimoji="1" lang="en-US" altLang="ja-JP" b="1" dirty="0" smtClean="0">
                <a:latin typeface="Arial"/>
              </a:rPr>
              <a:t>63 </a:t>
            </a:r>
            <a:r>
              <a:rPr kumimoji="1" lang="en-US" altLang="ja-JP" b="1" dirty="0" err="1" smtClean="0">
                <a:latin typeface="Arial"/>
              </a:rPr>
              <a:t>cm</a:t>
            </a:r>
            <a:r>
              <a:rPr kumimoji="1" lang="en-US" altLang="ja-JP" b="1" dirty="0" err="1" smtClean="0">
                <a:latin typeface="Symbol"/>
              </a:rPr>
              <a:t>f</a:t>
            </a:r>
            <a:endParaRPr kumimoji="1" lang="ja-JP" altLang="en-US" b="1" dirty="0">
              <a:latin typeface="Symbol"/>
            </a:endParaRPr>
          </a:p>
        </p:txBody>
      </p:sp>
      <p:sp>
        <p:nvSpPr>
          <p:cNvPr id="2" name="フッター プレースホルダー 1"/>
          <p:cNvSpPr>
            <a:spLocks noGrp="1"/>
          </p:cNvSpPr>
          <p:nvPr>
            <p:ph type="ftr" sz="quarter" idx="11"/>
          </p:nvPr>
        </p:nvSpPr>
        <p:spPr>
          <a:xfrm>
            <a:off x="3131840" y="6492875"/>
            <a:ext cx="2895600" cy="365125"/>
          </a:xfrm>
        </p:spPr>
        <p:txBody>
          <a:bodyPr/>
          <a:lstStyle/>
          <a:p>
            <a:r>
              <a:rPr kumimoji="1" lang="en-US" altLang="ja-JP" dirty="0" smtClean="0"/>
              <a:t>OECD/NEA WPEC 21-May-2015</a:t>
            </a:r>
            <a:endParaRPr kumimoji="1" lang="ja-JP" altLang="en-US" dirty="0"/>
          </a:p>
        </p:txBody>
      </p:sp>
      <p:sp>
        <p:nvSpPr>
          <p:cNvPr id="3" name="スライド番号プレースホルダー 2"/>
          <p:cNvSpPr>
            <a:spLocks noGrp="1"/>
          </p:cNvSpPr>
          <p:nvPr>
            <p:ph type="sldNum" sz="quarter" idx="12"/>
          </p:nvPr>
        </p:nvSpPr>
        <p:spPr/>
        <p:txBody>
          <a:bodyPr/>
          <a:lstStyle/>
          <a:p>
            <a:fld id="{4E79C504-9ED1-4FAF-B9CF-03884391F86F}" type="slidenum">
              <a:rPr kumimoji="1" lang="ja-JP" altLang="en-US" smtClean="0"/>
              <a:pPr/>
              <a:t>24</a:t>
            </a:fld>
            <a:endParaRPr kumimoji="1" lang="ja-JP" altLang="en-US"/>
          </a:p>
        </p:txBody>
      </p:sp>
    </p:spTree>
    <p:extLst>
      <p:ext uri="{BB962C8B-B14F-4D97-AF65-F5344CB8AC3E}">
        <p14:creationId xmlns:p14="http://schemas.microsoft.com/office/powerpoint/2010/main" val="14512889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774700" y="139700"/>
            <a:ext cx="7670800" cy="571500"/>
          </a:xfrm>
        </p:spPr>
        <p:txBody>
          <a:bodyPr>
            <a:normAutofit fontScale="90000"/>
          </a:bodyPr>
          <a:lstStyle/>
          <a:p>
            <a:pPr eaLnBrk="1" hangingPunct="1"/>
            <a:r>
              <a:rPr lang="en-US" altLang="ja-JP" sz="3600" b="1" dirty="0" smtClean="0">
                <a:solidFill>
                  <a:srgbClr val="0000FF"/>
                </a:solidFill>
                <a:latin typeface="Arial" charset="0"/>
                <a:ea typeface="ＭＳ Ｐゴシック" charset="0"/>
              </a:rPr>
              <a:t>Results -1</a:t>
            </a:r>
            <a:endParaRPr lang="en-US" altLang="ja-JP" sz="3600" b="1" dirty="0">
              <a:solidFill>
                <a:srgbClr val="0000FF"/>
              </a:solidFill>
              <a:latin typeface="Arial" charset="0"/>
              <a:ea typeface="ＭＳ Ｐゴシック" charset="0"/>
            </a:endParaRPr>
          </a:p>
        </p:txBody>
      </p:sp>
      <p:grpSp>
        <p:nvGrpSpPr>
          <p:cNvPr id="7" name="図形グループ 6"/>
          <p:cNvGrpSpPr/>
          <p:nvPr/>
        </p:nvGrpSpPr>
        <p:grpSpPr>
          <a:xfrm>
            <a:off x="1536440" y="692696"/>
            <a:ext cx="6071120" cy="5359802"/>
            <a:chOff x="1536440" y="1130099"/>
            <a:chExt cx="6071120" cy="5359802"/>
          </a:xfrm>
        </p:grpSpPr>
        <p:pic>
          <p:nvPicPr>
            <p:cNvPr id="8" name="図 7"/>
            <p:cNvPicPr>
              <a:picLocks noChangeAspect="1"/>
            </p:cNvPicPr>
            <p:nvPr/>
          </p:nvPicPr>
          <p:blipFill rotWithShape="1">
            <a:blip r:embed="rId2"/>
            <a:srcRect l="9175" b="54281"/>
            <a:stretch/>
          </p:blipFill>
          <p:spPr>
            <a:xfrm>
              <a:off x="1950320" y="1130099"/>
              <a:ext cx="5536789" cy="4623358"/>
            </a:xfrm>
            <a:prstGeom prst="rect">
              <a:avLst/>
            </a:prstGeom>
          </p:spPr>
        </p:pic>
        <p:sp>
          <p:nvSpPr>
            <p:cNvPr id="9" name="テキスト ボックス 8"/>
            <p:cNvSpPr txBox="1"/>
            <p:nvPr/>
          </p:nvSpPr>
          <p:spPr>
            <a:xfrm rot="16200000">
              <a:off x="280928" y="3313636"/>
              <a:ext cx="2972689" cy="461665"/>
            </a:xfrm>
            <a:prstGeom prst="rect">
              <a:avLst/>
            </a:prstGeom>
            <a:noFill/>
          </p:spPr>
          <p:txBody>
            <a:bodyPr wrap="none" rtlCol="0">
              <a:spAutoFit/>
            </a:bodyPr>
            <a:lstStyle>
              <a:defPPr>
                <a:defRPr lang="ja-JP"/>
              </a:defPPr>
              <a:lvl1pPr algn="l" rtl="0" fontAlgn="base">
                <a:spcBef>
                  <a:spcPct val="0"/>
                </a:spcBef>
                <a:spcAft>
                  <a:spcPct val="0"/>
                </a:spcAft>
                <a:defRPr kumimoji="1" sz="2000" b="1" kern="1200">
                  <a:solidFill>
                    <a:schemeClr val="tx1"/>
                  </a:solidFill>
                  <a:latin typeface="Helvetica" charset="0"/>
                  <a:ea typeface="Osaka" charset="0"/>
                  <a:cs typeface="Osaka" charset="0"/>
                </a:defRPr>
              </a:lvl1pPr>
              <a:lvl2pPr marL="457200" algn="l" rtl="0" fontAlgn="base">
                <a:spcBef>
                  <a:spcPct val="0"/>
                </a:spcBef>
                <a:spcAft>
                  <a:spcPct val="0"/>
                </a:spcAft>
                <a:defRPr kumimoji="1" sz="2000" b="1" kern="1200">
                  <a:solidFill>
                    <a:schemeClr val="tx1"/>
                  </a:solidFill>
                  <a:latin typeface="Helvetica" charset="0"/>
                  <a:ea typeface="Osaka" charset="0"/>
                  <a:cs typeface="Osaka" charset="0"/>
                </a:defRPr>
              </a:lvl2pPr>
              <a:lvl3pPr marL="914400" algn="l" rtl="0" fontAlgn="base">
                <a:spcBef>
                  <a:spcPct val="0"/>
                </a:spcBef>
                <a:spcAft>
                  <a:spcPct val="0"/>
                </a:spcAft>
                <a:defRPr kumimoji="1" sz="2000" b="1" kern="1200">
                  <a:solidFill>
                    <a:schemeClr val="tx1"/>
                  </a:solidFill>
                  <a:latin typeface="Helvetica" charset="0"/>
                  <a:ea typeface="Osaka" charset="0"/>
                  <a:cs typeface="Osaka" charset="0"/>
                </a:defRPr>
              </a:lvl3pPr>
              <a:lvl4pPr marL="1371600" algn="l" rtl="0" fontAlgn="base">
                <a:spcBef>
                  <a:spcPct val="0"/>
                </a:spcBef>
                <a:spcAft>
                  <a:spcPct val="0"/>
                </a:spcAft>
                <a:defRPr kumimoji="1" sz="2000" b="1" kern="1200">
                  <a:solidFill>
                    <a:schemeClr val="tx1"/>
                  </a:solidFill>
                  <a:latin typeface="Helvetica" charset="0"/>
                  <a:ea typeface="Osaka" charset="0"/>
                  <a:cs typeface="Osaka" charset="0"/>
                </a:defRPr>
              </a:lvl4pPr>
              <a:lvl5pPr marL="1828800" algn="l" rtl="0" fontAlgn="base">
                <a:spcBef>
                  <a:spcPct val="0"/>
                </a:spcBef>
                <a:spcAft>
                  <a:spcPct val="0"/>
                </a:spcAft>
                <a:defRPr kumimoji="1" sz="2000" b="1" kern="1200">
                  <a:solidFill>
                    <a:schemeClr val="tx1"/>
                  </a:solidFill>
                  <a:latin typeface="Helvetica" charset="0"/>
                  <a:ea typeface="Osaka" charset="0"/>
                  <a:cs typeface="Osaka" charset="0"/>
                </a:defRPr>
              </a:lvl5pPr>
              <a:lvl6pPr marL="2286000" algn="l" defTabSz="457200" rtl="0" eaLnBrk="1" latinLnBrk="0" hangingPunct="1">
                <a:defRPr kumimoji="1" sz="2000" b="1" kern="1200">
                  <a:solidFill>
                    <a:schemeClr val="tx1"/>
                  </a:solidFill>
                  <a:latin typeface="Helvetica" charset="0"/>
                  <a:ea typeface="Osaka" charset="0"/>
                  <a:cs typeface="Osaka" charset="0"/>
                </a:defRPr>
              </a:lvl6pPr>
              <a:lvl7pPr marL="2743200" algn="l" defTabSz="457200" rtl="0" eaLnBrk="1" latinLnBrk="0" hangingPunct="1">
                <a:defRPr kumimoji="1" sz="2000" b="1" kern="1200">
                  <a:solidFill>
                    <a:schemeClr val="tx1"/>
                  </a:solidFill>
                  <a:latin typeface="Helvetica" charset="0"/>
                  <a:ea typeface="Osaka" charset="0"/>
                  <a:cs typeface="Osaka" charset="0"/>
                </a:defRPr>
              </a:lvl7pPr>
              <a:lvl8pPr marL="3200400" algn="l" defTabSz="457200" rtl="0" eaLnBrk="1" latinLnBrk="0" hangingPunct="1">
                <a:defRPr kumimoji="1" sz="2000" b="1" kern="1200">
                  <a:solidFill>
                    <a:schemeClr val="tx1"/>
                  </a:solidFill>
                  <a:latin typeface="Helvetica" charset="0"/>
                  <a:ea typeface="Osaka" charset="0"/>
                  <a:cs typeface="Osaka" charset="0"/>
                </a:defRPr>
              </a:lvl8pPr>
              <a:lvl9pPr marL="3657600" algn="l" defTabSz="457200" rtl="0" eaLnBrk="1" latinLnBrk="0" hangingPunct="1">
                <a:defRPr kumimoji="1" sz="2000" b="1" kern="1200">
                  <a:solidFill>
                    <a:schemeClr val="tx1"/>
                  </a:solidFill>
                  <a:latin typeface="Helvetica" charset="0"/>
                  <a:ea typeface="Osaka" charset="0"/>
                  <a:cs typeface="Osaka" charset="0"/>
                </a:defRPr>
              </a:lvl9pPr>
            </a:lstStyle>
            <a:p>
              <a:r>
                <a:rPr kumimoji="1" lang="en-US" altLang="ja-JP" sz="2400" dirty="0" err="1" smtClean="0"/>
                <a:t>Dosimetry</a:t>
              </a:r>
              <a:r>
                <a:rPr kumimoji="1" lang="en-US" altLang="ja-JP" sz="2400" dirty="0" smtClean="0"/>
                <a:t> reaction</a:t>
              </a:r>
              <a:endParaRPr kumimoji="1" lang="ja-JP" altLang="en-US" sz="2400" dirty="0"/>
            </a:p>
          </p:txBody>
        </p:sp>
        <p:sp>
          <p:nvSpPr>
            <p:cNvPr id="10" name="テキスト ボックス 9"/>
            <p:cNvSpPr txBox="1"/>
            <p:nvPr/>
          </p:nvSpPr>
          <p:spPr>
            <a:xfrm>
              <a:off x="5894631" y="4916005"/>
              <a:ext cx="1712929" cy="584776"/>
            </a:xfrm>
            <a:prstGeom prst="rect">
              <a:avLst/>
            </a:prstGeom>
            <a:solidFill>
              <a:schemeClr val="bg1"/>
            </a:solidFill>
            <a:ln w="6350">
              <a:solidFill>
                <a:schemeClr val="tx1"/>
              </a:solidFill>
            </a:ln>
          </p:spPr>
          <p:txBody>
            <a:bodyPr wrap="none" rtlCol="0">
              <a:spAutoFit/>
            </a:bodyPr>
            <a:lstStyle>
              <a:defPPr>
                <a:defRPr lang="ja-JP"/>
              </a:defPPr>
              <a:lvl1pPr algn="l" rtl="0" fontAlgn="base">
                <a:spcBef>
                  <a:spcPct val="0"/>
                </a:spcBef>
                <a:spcAft>
                  <a:spcPct val="0"/>
                </a:spcAft>
                <a:defRPr kumimoji="1" sz="2000" b="1" kern="1200">
                  <a:solidFill>
                    <a:schemeClr val="tx1"/>
                  </a:solidFill>
                  <a:latin typeface="Helvetica" charset="0"/>
                  <a:ea typeface="Osaka" charset="0"/>
                  <a:cs typeface="Osaka" charset="0"/>
                </a:defRPr>
              </a:lvl1pPr>
              <a:lvl2pPr marL="457200" algn="l" rtl="0" fontAlgn="base">
                <a:spcBef>
                  <a:spcPct val="0"/>
                </a:spcBef>
                <a:spcAft>
                  <a:spcPct val="0"/>
                </a:spcAft>
                <a:defRPr kumimoji="1" sz="2000" b="1" kern="1200">
                  <a:solidFill>
                    <a:schemeClr val="tx1"/>
                  </a:solidFill>
                  <a:latin typeface="Helvetica" charset="0"/>
                  <a:ea typeface="Osaka" charset="0"/>
                  <a:cs typeface="Osaka" charset="0"/>
                </a:defRPr>
              </a:lvl2pPr>
              <a:lvl3pPr marL="914400" algn="l" rtl="0" fontAlgn="base">
                <a:spcBef>
                  <a:spcPct val="0"/>
                </a:spcBef>
                <a:spcAft>
                  <a:spcPct val="0"/>
                </a:spcAft>
                <a:defRPr kumimoji="1" sz="2000" b="1" kern="1200">
                  <a:solidFill>
                    <a:schemeClr val="tx1"/>
                  </a:solidFill>
                  <a:latin typeface="Helvetica" charset="0"/>
                  <a:ea typeface="Osaka" charset="0"/>
                  <a:cs typeface="Osaka" charset="0"/>
                </a:defRPr>
              </a:lvl3pPr>
              <a:lvl4pPr marL="1371600" algn="l" rtl="0" fontAlgn="base">
                <a:spcBef>
                  <a:spcPct val="0"/>
                </a:spcBef>
                <a:spcAft>
                  <a:spcPct val="0"/>
                </a:spcAft>
                <a:defRPr kumimoji="1" sz="2000" b="1" kern="1200">
                  <a:solidFill>
                    <a:schemeClr val="tx1"/>
                  </a:solidFill>
                  <a:latin typeface="Helvetica" charset="0"/>
                  <a:ea typeface="Osaka" charset="0"/>
                  <a:cs typeface="Osaka" charset="0"/>
                </a:defRPr>
              </a:lvl4pPr>
              <a:lvl5pPr marL="1828800" algn="l" rtl="0" fontAlgn="base">
                <a:spcBef>
                  <a:spcPct val="0"/>
                </a:spcBef>
                <a:spcAft>
                  <a:spcPct val="0"/>
                </a:spcAft>
                <a:defRPr kumimoji="1" sz="2000" b="1" kern="1200">
                  <a:solidFill>
                    <a:schemeClr val="tx1"/>
                  </a:solidFill>
                  <a:latin typeface="Helvetica" charset="0"/>
                  <a:ea typeface="Osaka" charset="0"/>
                  <a:cs typeface="Osaka" charset="0"/>
                </a:defRPr>
              </a:lvl5pPr>
              <a:lvl6pPr marL="2286000" algn="l" defTabSz="457200" rtl="0" eaLnBrk="1" latinLnBrk="0" hangingPunct="1">
                <a:defRPr kumimoji="1" sz="2000" b="1" kern="1200">
                  <a:solidFill>
                    <a:schemeClr val="tx1"/>
                  </a:solidFill>
                  <a:latin typeface="Helvetica" charset="0"/>
                  <a:ea typeface="Osaka" charset="0"/>
                  <a:cs typeface="Osaka" charset="0"/>
                </a:defRPr>
              </a:lvl6pPr>
              <a:lvl7pPr marL="2743200" algn="l" defTabSz="457200" rtl="0" eaLnBrk="1" latinLnBrk="0" hangingPunct="1">
                <a:defRPr kumimoji="1" sz="2000" b="1" kern="1200">
                  <a:solidFill>
                    <a:schemeClr val="tx1"/>
                  </a:solidFill>
                  <a:latin typeface="Helvetica" charset="0"/>
                  <a:ea typeface="Osaka" charset="0"/>
                  <a:cs typeface="Osaka" charset="0"/>
                </a:defRPr>
              </a:lvl7pPr>
              <a:lvl8pPr marL="3200400" algn="l" defTabSz="457200" rtl="0" eaLnBrk="1" latinLnBrk="0" hangingPunct="1">
                <a:defRPr kumimoji="1" sz="2000" b="1" kern="1200">
                  <a:solidFill>
                    <a:schemeClr val="tx1"/>
                  </a:solidFill>
                  <a:latin typeface="Helvetica" charset="0"/>
                  <a:ea typeface="Osaka" charset="0"/>
                  <a:cs typeface="Osaka" charset="0"/>
                </a:defRPr>
              </a:lvl8pPr>
              <a:lvl9pPr marL="3657600" algn="l" defTabSz="457200" rtl="0" eaLnBrk="1" latinLnBrk="0" hangingPunct="1">
                <a:defRPr kumimoji="1" sz="2000" b="1" kern="1200">
                  <a:solidFill>
                    <a:schemeClr val="tx1"/>
                  </a:solidFill>
                  <a:latin typeface="Helvetica" charset="0"/>
                  <a:ea typeface="Osaka" charset="0"/>
                  <a:cs typeface="Osaka" charset="0"/>
                </a:defRPr>
              </a:lvl9pPr>
            </a:lstStyle>
            <a:p>
              <a:r>
                <a:rPr lang="en-US" altLang="ja-JP" sz="1600" kern="1200" dirty="0" smtClean="0">
                  <a:solidFill>
                    <a:srgbClr val="FF0000"/>
                  </a:solidFill>
                  <a:latin typeface="Arial"/>
                </a:rPr>
                <a:t>Red : 9.6 cm</a:t>
              </a:r>
            </a:p>
            <a:p>
              <a:r>
                <a:rPr lang="en-US" altLang="ja-JP" sz="1600" kern="1200" dirty="0" smtClean="0">
                  <a:solidFill>
                    <a:srgbClr val="00B050"/>
                  </a:solidFill>
                  <a:latin typeface="Arial"/>
                </a:rPr>
                <a:t>Green : 29.3 cm</a:t>
              </a:r>
              <a:endParaRPr kumimoji="1" lang="ja-JP" altLang="en-US" sz="1600" kern="1200" dirty="0">
                <a:latin typeface="Arial"/>
              </a:endParaRPr>
            </a:p>
          </p:txBody>
        </p:sp>
        <p:sp>
          <p:nvSpPr>
            <p:cNvPr id="12" name="テキスト ボックス 11"/>
            <p:cNvSpPr txBox="1"/>
            <p:nvPr/>
          </p:nvSpPr>
          <p:spPr>
            <a:xfrm>
              <a:off x="3755677" y="5674380"/>
              <a:ext cx="505555" cy="369332"/>
            </a:xfrm>
            <a:prstGeom prst="rect">
              <a:avLst/>
            </a:prstGeom>
            <a:noFill/>
          </p:spPr>
          <p:txBody>
            <a:bodyPr wrap="none" rtlCol="0">
              <a:spAutoFit/>
            </a:bodyPr>
            <a:lstStyle>
              <a:defPPr>
                <a:defRPr lang="ja-JP"/>
              </a:defPPr>
              <a:lvl1pPr algn="l" rtl="0" fontAlgn="base">
                <a:spcBef>
                  <a:spcPct val="0"/>
                </a:spcBef>
                <a:spcAft>
                  <a:spcPct val="0"/>
                </a:spcAft>
                <a:defRPr kumimoji="1" sz="2000" b="1" kern="1200">
                  <a:solidFill>
                    <a:schemeClr val="tx1"/>
                  </a:solidFill>
                  <a:latin typeface="Helvetica" charset="0"/>
                  <a:ea typeface="Osaka" charset="0"/>
                  <a:cs typeface="Osaka" charset="0"/>
                </a:defRPr>
              </a:lvl1pPr>
              <a:lvl2pPr marL="457200" algn="l" rtl="0" fontAlgn="base">
                <a:spcBef>
                  <a:spcPct val="0"/>
                </a:spcBef>
                <a:spcAft>
                  <a:spcPct val="0"/>
                </a:spcAft>
                <a:defRPr kumimoji="1" sz="2000" b="1" kern="1200">
                  <a:solidFill>
                    <a:schemeClr val="tx1"/>
                  </a:solidFill>
                  <a:latin typeface="Helvetica" charset="0"/>
                  <a:ea typeface="Osaka" charset="0"/>
                  <a:cs typeface="Osaka" charset="0"/>
                </a:defRPr>
              </a:lvl2pPr>
              <a:lvl3pPr marL="914400" algn="l" rtl="0" fontAlgn="base">
                <a:spcBef>
                  <a:spcPct val="0"/>
                </a:spcBef>
                <a:spcAft>
                  <a:spcPct val="0"/>
                </a:spcAft>
                <a:defRPr kumimoji="1" sz="2000" b="1" kern="1200">
                  <a:solidFill>
                    <a:schemeClr val="tx1"/>
                  </a:solidFill>
                  <a:latin typeface="Helvetica" charset="0"/>
                  <a:ea typeface="Osaka" charset="0"/>
                  <a:cs typeface="Osaka" charset="0"/>
                </a:defRPr>
              </a:lvl3pPr>
              <a:lvl4pPr marL="1371600" algn="l" rtl="0" fontAlgn="base">
                <a:spcBef>
                  <a:spcPct val="0"/>
                </a:spcBef>
                <a:spcAft>
                  <a:spcPct val="0"/>
                </a:spcAft>
                <a:defRPr kumimoji="1" sz="2000" b="1" kern="1200">
                  <a:solidFill>
                    <a:schemeClr val="tx1"/>
                  </a:solidFill>
                  <a:latin typeface="Helvetica" charset="0"/>
                  <a:ea typeface="Osaka" charset="0"/>
                  <a:cs typeface="Osaka" charset="0"/>
                </a:defRPr>
              </a:lvl4pPr>
              <a:lvl5pPr marL="1828800" algn="l" rtl="0" fontAlgn="base">
                <a:spcBef>
                  <a:spcPct val="0"/>
                </a:spcBef>
                <a:spcAft>
                  <a:spcPct val="0"/>
                </a:spcAft>
                <a:defRPr kumimoji="1" sz="2000" b="1" kern="1200">
                  <a:solidFill>
                    <a:schemeClr val="tx1"/>
                  </a:solidFill>
                  <a:latin typeface="Helvetica" charset="0"/>
                  <a:ea typeface="Osaka" charset="0"/>
                  <a:cs typeface="Osaka" charset="0"/>
                </a:defRPr>
              </a:lvl5pPr>
              <a:lvl6pPr marL="2286000" algn="l" defTabSz="457200" rtl="0" eaLnBrk="1" latinLnBrk="0" hangingPunct="1">
                <a:defRPr kumimoji="1" sz="2000" b="1" kern="1200">
                  <a:solidFill>
                    <a:schemeClr val="tx1"/>
                  </a:solidFill>
                  <a:latin typeface="Helvetica" charset="0"/>
                  <a:ea typeface="Osaka" charset="0"/>
                  <a:cs typeface="Osaka" charset="0"/>
                </a:defRPr>
              </a:lvl6pPr>
              <a:lvl7pPr marL="2743200" algn="l" defTabSz="457200" rtl="0" eaLnBrk="1" latinLnBrk="0" hangingPunct="1">
                <a:defRPr kumimoji="1" sz="2000" b="1" kern="1200">
                  <a:solidFill>
                    <a:schemeClr val="tx1"/>
                  </a:solidFill>
                  <a:latin typeface="Helvetica" charset="0"/>
                  <a:ea typeface="Osaka" charset="0"/>
                  <a:cs typeface="Osaka" charset="0"/>
                </a:defRPr>
              </a:lvl7pPr>
              <a:lvl8pPr marL="3200400" algn="l" defTabSz="457200" rtl="0" eaLnBrk="1" latinLnBrk="0" hangingPunct="1">
                <a:defRPr kumimoji="1" sz="2000" b="1" kern="1200">
                  <a:solidFill>
                    <a:schemeClr val="tx1"/>
                  </a:solidFill>
                  <a:latin typeface="Helvetica" charset="0"/>
                  <a:ea typeface="Osaka" charset="0"/>
                  <a:cs typeface="Osaka" charset="0"/>
                </a:defRPr>
              </a:lvl8pPr>
              <a:lvl9pPr marL="3657600" algn="l" defTabSz="457200" rtl="0" eaLnBrk="1" latinLnBrk="0" hangingPunct="1">
                <a:defRPr kumimoji="1" sz="2000" b="1" kern="1200">
                  <a:solidFill>
                    <a:schemeClr val="tx1"/>
                  </a:solidFill>
                  <a:latin typeface="Helvetica" charset="0"/>
                  <a:ea typeface="Osaka" charset="0"/>
                  <a:cs typeface="Osaka" charset="0"/>
                </a:defRPr>
              </a:lvl9pPr>
            </a:lstStyle>
            <a:p>
              <a:r>
                <a:rPr kumimoji="1" lang="en-US" altLang="ja-JP" sz="1800" b="0" dirty="0" smtClean="0"/>
                <a:t>0.6</a:t>
              </a:r>
            </a:p>
          </p:txBody>
        </p:sp>
        <p:sp>
          <p:nvSpPr>
            <p:cNvPr id="15" name="正方形/長方形 14"/>
            <p:cNvSpPr/>
            <p:nvPr/>
          </p:nvSpPr>
          <p:spPr>
            <a:xfrm>
              <a:off x="4470500" y="5669709"/>
              <a:ext cx="543739" cy="400110"/>
            </a:xfrm>
            <a:prstGeom prst="rect">
              <a:avLst/>
            </a:prstGeom>
          </p:spPr>
          <p:txBody>
            <a:bodyPr wrap="none">
              <a:spAutoFit/>
            </a:bodyPr>
            <a:lstStyle>
              <a:defPPr>
                <a:defRPr lang="ja-JP"/>
              </a:defPPr>
              <a:lvl1pPr algn="l" rtl="0" fontAlgn="base">
                <a:spcBef>
                  <a:spcPct val="0"/>
                </a:spcBef>
                <a:spcAft>
                  <a:spcPct val="0"/>
                </a:spcAft>
                <a:defRPr kumimoji="1" sz="2000" b="1" kern="1200">
                  <a:solidFill>
                    <a:schemeClr val="tx1"/>
                  </a:solidFill>
                  <a:latin typeface="Helvetica" charset="0"/>
                  <a:ea typeface="Osaka" charset="0"/>
                  <a:cs typeface="Osaka" charset="0"/>
                </a:defRPr>
              </a:lvl1pPr>
              <a:lvl2pPr marL="457200" algn="l" rtl="0" fontAlgn="base">
                <a:spcBef>
                  <a:spcPct val="0"/>
                </a:spcBef>
                <a:spcAft>
                  <a:spcPct val="0"/>
                </a:spcAft>
                <a:defRPr kumimoji="1" sz="2000" b="1" kern="1200">
                  <a:solidFill>
                    <a:schemeClr val="tx1"/>
                  </a:solidFill>
                  <a:latin typeface="Helvetica" charset="0"/>
                  <a:ea typeface="Osaka" charset="0"/>
                  <a:cs typeface="Osaka" charset="0"/>
                </a:defRPr>
              </a:lvl2pPr>
              <a:lvl3pPr marL="914400" algn="l" rtl="0" fontAlgn="base">
                <a:spcBef>
                  <a:spcPct val="0"/>
                </a:spcBef>
                <a:spcAft>
                  <a:spcPct val="0"/>
                </a:spcAft>
                <a:defRPr kumimoji="1" sz="2000" b="1" kern="1200">
                  <a:solidFill>
                    <a:schemeClr val="tx1"/>
                  </a:solidFill>
                  <a:latin typeface="Helvetica" charset="0"/>
                  <a:ea typeface="Osaka" charset="0"/>
                  <a:cs typeface="Osaka" charset="0"/>
                </a:defRPr>
              </a:lvl3pPr>
              <a:lvl4pPr marL="1371600" algn="l" rtl="0" fontAlgn="base">
                <a:spcBef>
                  <a:spcPct val="0"/>
                </a:spcBef>
                <a:spcAft>
                  <a:spcPct val="0"/>
                </a:spcAft>
                <a:defRPr kumimoji="1" sz="2000" b="1" kern="1200">
                  <a:solidFill>
                    <a:schemeClr val="tx1"/>
                  </a:solidFill>
                  <a:latin typeface="Helvetica" charset="0"/>
                  <a:ea typeface="Osaka" charset="0"/>
                  <a:cs typeface="Osaka" charset="0"/>
                </a:defRPr>
              </a:lvl4pPr>
              <a:lvl5pPr marL="1828800" algn="l" rtl="0" fontAlgn="base">
                <a:spcBef>
                  <a:spcPct val="0"/>
                </a:spcBef>
                <a:spcAft>
                  <a:spcPct val="0"/>
                </a:spcAft>
                <a:defRPr kumimoji="1" sz="2000" b="1" kern="1200">
                  <a:solidFill>
                    <a:schemeClr val="tx1"/>
                  </a:solidFill>
                  <a:latin typeface="Helvetica" charset="0"/>
                  <a:ea typeface="Osaka" charset="0"/>
                  <a:cs typeface="Osaka" charset="0"/>
                </a:defRPr>
              </a:lvl5pPr>
              <a:lvl6pPr marL="2286000" algn="l" defTabSz="457200" rtl="0" eaLnBrk="1" latinLnBrk="0" hangingPunct="1">
                <a:defRPr kumimoji="1" sz="2000" b="1" kern="1200">
                  <a:solidFill>
                    <a:schemeClr val="tx1"/>
                  </a:solidFill>
                  <a:latin typeface="Helvetica" charset="0"/>
                  <a:ea typeface="Osaka" charset="0"/>
                  <a:cs typeface="Osaka" charset="0"/>
                </a:defRPr>
              </a:lvl6pPr>
              <a:lvl7pPr marL="2743200" algn="l" defTabSz="457200" rtl="0" eaLnBrk="1" latinLnBrk="0" hangingPunct="1">
                <a:defRPr kumimoji="1" sz="2000" b="1" kern="1200">
                  <a:solidFill>
                    <a:schemeClr val="tx1"/>
                  </a:solidFill>
                  <a:latin typeface="Helvetica" charset="0"/>
                  <a:ea typeface="Osaka" charset="0"/>
                  <a:cs typeface="Osaka" charset="0"/>
                </a:defRPr>
              </a:lvl7pPr>
              <a:lvl8pPr marL="3200400" algn="l" defTabSz="457200" rtl="0" eaLnBrk="1" latinLnBrk="0" hangingPunct="1">
                <a:defRPr kumimoji="1" sz="2000" b="1" kern="1200">
                  <a:solidFill>
                    <a:schemeClr val="tx1"/>
                  </a:solidFill>
                  <a:latin typeface="Helvetica" charset="0"/>
                  <a:ea typeface="Osaka" charset="0"/>
                  <a:cs typeface="Osaka" charset="0"/>
                </a:defRPr>
              </a:lvl8pPr>
              <a:lvl9pPr marL="3657600" algn="l" defTabSz="457200" rtl="0" eaLnBrk="1" latinLnBrk="0" hangingPunct="1">
                <a:defRPr kumimoji="1" sz="2000" b="1" kern="1200">
                  <a:solidFill>
                    <a:schemeClr val="tx1"/>
                  </a:solidFill>
                  <a:latin typeface="Helvetica" charset="0"/>
                  <a:ea typeface="Osaka" charset="0"/>
                  <a:cs typeface="Osaka" charset="0"/>
                </a:defRPr>
              </a:lvl9pPr>
            </a:lstStyle>
            <a:p>
              <a:r>
                <a:rPr lang="en-US" altLang="ja-JP" b="0" dirty="0" smtClean="0"/>
                <a:t>0.8</a:t>
              </a:r>
              <a:endParaRPr lang="en-US" altLang="ja-JP" b="0" dirty="0"/>
            </a:p>
          </p:txBody>
        </p:sp>
        <p:sp>
          <p:nvSpPr>
            <p:cNvPr id="16" name="正方形/長方形 15"/>
            <p:cNvSpPr/>
            <p:nvPr/>
          </p:nvSpPr>
          <p:spPr>
            <a:xfrm>
              <a:off x="5232500" y="5659940"/>
              <a:ext cx="543739" cy="400110"/>
            </a:xfrm>
            <a:prstGeom prst="rect">
              <a:avLst/>
            </a:prstGeom>
          </p:spPr>
          <p:txBody>
            <a:bodyPr wrap="none">
              <a:spAutoFit/>
            </a:bodyPr>
            <a:lstStyle>
              <a:defPPr>
                <a:defRPr lang="ja-JP"/>
              </a:defPPr>
              <a:lvl1pPr algn="l" rtl="0" fontAlgn="base">
                <a:spcBef>
                  <a:spcPct val="0"/>
                </a:spcBef>
                <a:spcAft>
                  <a:spcPct val="0"/>
                </a:spcAft>
                <a:defRPr kumimoji="1" sz="2000" b="1" kern="1200">
                  <a:solidFill>
                    <a:schemeClr val="tx1"/>
                  </a:solidFill>
                  <a:latin typeface="Helvetica" charset="0"/>
                  <a:ea typeface="Osaka" charset="0"/>
                  <a:cs typeface="Osaka" charset="0"/>
                </a:defRPr>
              </a:lvl1pPr>
              <a:lvl2pPr marL="457200" algn="l" rtl="0" fontAlgn="base">
                <a:spcBef>
                  <a:spcPct val="0"/>
                </a:spcBef>
                <a:spcAft>
                  <a:spcPct val="0"/>
                </a:spcAft>
                <a:defRPr kumimoji="1" sz="2000" b="1" kern="1200">
                  <a:solidFill>
                    <a:schemeClr val="tx1"/>
                  </a:solidFill>
                  <a:latin typeface="Helvetica" charset="0"/>
                  <a:ea typeface="Osaka" charset="0"/>
                  <a:cs typeface="Osaka" charset="0"/>
                </a:defRPr>
              </a:lvl2pPr>
              <a:lvl3pPr marL="914400" algn="l" rtl="0" fontAlgn="base">
                <a:spcBef>
                  <a:spcPct val="0"/>
                </a:spcBef>
                <a:spcAft>
                  <a:spcPct val="0"/>
                </a:spcAft>
                <a:defRPr kumimoji="1" sz="2000" b="1" kern="1200">
                  <a:solidFill>
                    <a:schemeClr val="tx1"/>
                  </a:solidFill>
                  <a:latin typeface="Helvetica" charset="0"/>
                  <a:ea typeface="Osaka" charset="0"/>
                  <a:cs typeface="Osaka" charset="0"/>
                </a:defRPr>
              </a:lvl3pPr>
              <a:lvl4pPr marL="1371600" algn="l" rtl="0" fontAlgn="base">
                <a:spcBef>
                  <a:spcPct val="0"/>
                </a:spcBef>
                <a:spcAft>
                  <a:spcPct val="0"/>
                </a:spcAft>
                <a:defRPr kumimoji="1" sz="2000" b="1" kern="1200">
                  <a:solidFill>
                    <a:schemeClr val="tx1"/>
                  </a:solidFill>
                  <a:latin typeface="Helvetica" charset="0"/>
                  <a:ea typeface="Osaka" charset="0"/>
                  <a:cs typeface="Osaka" charset="0"/>
                </a:defRPr>
              </a:lvl4pPr>
              <a:lvl5pPr marL="1828800" algn="l" rtl="0" fontAlgn="base">
                <a:spcBef>
                  <a:spcPct val="0"/>
                </a:spcBef>
                <a:spcAft>
                  <a:spcPct val="0"/>
                </a:spcAft>
                <a:defRPr kumimoji="1" sz="2000" b="1" kern="1200">
                  <a:solidFill>
                    <a:schemeClr val="tx1"/>
                  </a:solidFill>
                  <a:latin typeface="Helvetica" charset="0"/>
                  <a:ea typeface="Osaka" charset="0"/>
                  <a:cs typeface="Osaka" charset="0"/>
                </a:defRPr>
              </a:lvl5pPr>
              <a:lvl6pPr marL="2286000" algn="l" defTabSz="457200" rtl="0" eaLnBrk="1" latinLnBrk="0" hangingPunct="1">
                <a:defRPr kumimoji="1" sz="2000" b="1" kern="1200">
                  <a:solidFill>
                    <a:schemeClr val="tx1"/>
                  </a:solidFill>
                  <a:latin typeface="Helvetica" charset="0"/>
                  <a:ea typeface="Osaka" charset="0"/>
                  <a:cs typeface="Osaka" charset="0"/>
                </a:defRPr>
              </a:lvl6pPr>
              <a:lvl7pPr marL="2743200" algn="l" defTabSz="457200" rtl="0" eaLnBrk="1" latinLnBrk="0" hangingPunct="1">
                <a:defRPr kumimoji="1" sz="2000" b="1" kern="1200">
                  <a:solidFill>
                    <a:schemeClr val="tx1"/>
                  </a:solidFill>
                  <a:latin typeface="Helvetica" charset="0"/>
                  <a:ea typeface="Osaka" charset="0"/>
                  <a:cs typeface="Osaka" charset="0"/>
                </a:defRPr>
              </a:lvl7pPr>
              <a:lvl8pPr marL="3200400" algn="l" defTabSz="457200" rtl="0" eaLnBrk="1" latinLnBrk="0" hangingPunct="1">
                <a:defRPr kumimoji="1" sz="2000" b="1" kern="1200">
                  <a:solidFill>
                    <a:schemeClr val="tx1"/>
                  </a:solidFill>
                  <a:latin typeface="Helvetica" charset="0"/>
                  <a:ea typeface="Osaka" charset="0"/>
                  <a:cs typeface="Osaka" charset="0"/>
                </a:defRPr>
              </a:lvl8pPr>
              <a:lvl9pPr marL="3657600" algn="l" defTabSz="457200" rtl="0" eaLnBrk="1" latinLnBrk="0" hangingPunct="1">
                <a:defRPr kumimoji="1" sz="2000" b="1" kern="1200">
                  <a:solidFill>
                    <a:schemeClr val="tx1"/>
                  </a:solidFill>
                  <a:latin typeface="Helvetica" charset="0"/>
                  <a:ea typeface="Osaka" charset="0"/>
                  <a:cs typeface="Osaka" charset="0"/>
                </a:defRPr>
              </a:lvl9pPr>
            </a:lstStyle>
            <a:p>
              <a:r>
                <a:rPr lang="en-US" altLang="ja-JP" b="0" dirty="0" smtClean="0"/>
                <a:t>1.0</a:t>
              </a:r>
              <a:endParaRPr lang="en-US" altLang="ja-JP" b="0" dirty="0"/>
            </a:p>
          </p:txBody>
        </p:sp>
        <p:sp>
          <p:nvSpPr>
            <p:cNvPr id="18" name="正方形/長方形 17"/>
            <p:cNvSpPr/>
            <p:nvPr/>
          </p:nvSpPr>
          <p:spPr>
            <a:xfrm>
              <a:off x="6004271" y="5650171"/>
              <a:ext cx="543739" cy="400110"/>
            </a:xfrm>
            <a:prstGeom prst="rect">
              <a:avLst/>
            </a:prstGeom>
          </p:spPr>
          <p:txBody>
            <a:bodyPr wrap="none">
              <a:spAutoFit/>
            </a:bodyPr>
            <a:lstStyle>
              <a:defPPr>
                <a:defRPr lang="ja-JP"/>
              </a:defPPr>
              <a:lvl1pPr algn="l" rtl="0" fontAlgn="base">
                <a:spcBef>
                  <a:spcPct val="0"/>
                </a:spcBef>
                <a:spcAft>
                  <a:spcPct val="0"/>
                </a:spcAft>
                <a:defRPr kumimoji="1" sz="2000" b="1" kern="1200">
                  <a:solidFill>
                    <a:schemeClr val="tx1"/>
                  </a:solidFill>
                  <a:latin typeface="Helvetica" charset="0"/>
                  <a:ea typeface="Osaka" charset="0"/>
                  <a:cs typeface="Osaka" charset="0"/>
                </a:defRPr>
              </a:lvl1pPr>
              <a:lvl2pPr marL="457200" algn="l" rtl="0" fontAlgn="base">
                <a:spcBef>
                  <a:spcPct val="0"/>
                </a:spcBef>
                <a:spcAft>
                  <a:spcPct val="0"/>
                </a:spcAft>
                <a:defRPr kumimoji="1" sz="2000" b="1" kern="1200">
                  <a:solidFill>
                    <a:schemeClr val="tx1"/>
                  </a:solidFill>
                  <a:latin typeface="Helvetica" charset="0"/>
                  <a:ea typeface="Osaka" charset="0"/>
                  <a:cs typeface="Osaka" charset="0"/>
                </a:defRPr>
              </a:lvl2pPr>
              <a:lvl3pPr marL="914400" algn="l" rtl="0" fontAlgn="base">
                <a:spcBef>
                  <a:spcPct val="0"/>
                </a:spcBef>
                <a:spcAft>
                  <a:spcPct val="0"/>
                </a:spcAft>
                <a:defRPr kumimoji="1" sz="2000" b="1" kern="1200">
                  <a:solidFill>
                    <a:schemeClr val="tx1"/>
                  </a:solidFill>
                  <a:latin typeface="Helvetica" charset="0"/>
                  <a:ea typeface="Osaka" charset="0"/>
                  <a:cs typeface="Osaka" charset="0"/>
                </a:defRPr>
              </a:lvl3pPr>
              <a:lvl4pPr marL="1371600" algn="l" rtl="0" fontAlgn="base">
                <a:spcBef>
                  <a:spcPct val="0"/>
                </a:spcBef>
                <a:spcAft>
                  <a:spcPct val="0"/>
                </a:spcAft>
                <a:defRPr kumimoji="1" sz="2000" b="1" kern="1200">
                  <a:solidFill>
                    <a:schemeClr val="tx1"/>
                  </a:solidFill>
                  <a:latin typeface="Helvetica" charset="0"/>
                  <a:ea typeface="Osaka" charset="0"/>
                  <a:cs typeface="Osaka" charset="0"/>
                </a:defRPr>
              </a:lvl4pPr>
              <a:lvl5pPr marL="1828800" algn="l" rtl="0" fontAlgn="base">
                <a:spcBef>
                  <a:spcPct val="0"/>
                </a:spcBef>
                <a:spcAft>
                  <a:spcPct val="0"/>
                </a:spcAft>
                <a:defRPr kumimoji="1" sz="2000" b="1" kern="1200">
                  <a:solidFill>
                    <a:schemeClr val="tx1"/>
                  </a:solidFill>
                  <a:latin typeface="Helvetica" charset="0"/>
                  <a:ea typeface="Osaka" charset="0"/>
                  <a:cs typeface="Osaka" charset="0"/>
                </a:defRPr>
              </a:lvl5pPr>
              <a:lvl6pPr marL="2286000" algn="l" defTabSz="457200" rtl="0" eaLnBrk="1" latinLnBrk="0" hangingPunct="1">
                <a:defRPr kumimoji="1" sz="2000" b="1" kern="1200">
                  <a:solidFill>
                    <a:schemeClr val="tx1"/>
                  </a:solidFill>
                  <a:latin typeface="Helvetica" charset="0"/>
                  <a:ea typeface="Osaka" charset="0"/>
                  <a:cs typeface="Osaka" charset="0"/>
                </a:defRPr>
              </a:lvl6pPr>
              <a:lvl7pPr marL="2743200" algn="l" defTabSz="457200" rtl="0" eaLnBrk="1" latinLnBrk="0" hangingPunct="1">
                <a:defRPr kumimoji="1" sz="2000" b="1" kern="1200">
                  <a:solidFill>
                    <a:schemeClr val="tx1"/>
                  </a:solidFill>
                  <a:latin typeface="Helvetica" charset="0"/>
                  <a:ea typeface="Osaka" charset="0"/>
                  <a:cs typeface="Osaka" charset="0"/>
                </a:defRPr>
              </a:lvl7pPr>
              <a:lvl8pPr marL="3200400" algn="l" defTabSz="457200" rtl="0" eaLnBrk="1" latinLnBrk="0" hangingPunct="1">
                <a:defRPr kumimoji="1" sz="2000" b="1" kern="1200">
                  <a:solidFill>
                    <a:schemeClr val="tx1"/>
                  </a:solidFill>
                  <a:latin typeface="Helvetica" charset="0"/>
                  <a:ea typeface="Osaka" charset="0"/>
                  <a:cs typeface="Osaka" charset="0"/>
                </a:defRPr>
              </a:lvl8pPr>
              <a:lvl9pPr marL="3657600" algn="l" defTabSz="457200" rtl="0" eaLnBrk="1" latinLnBrk="0" hangingPunct="1">
                <a:defRPr kumimoji="1" sz="2000" b="1" kern="1200">
                  <a:solidFill>
                    <a:schemeClr val="tx1"/>
                  </a:solidFill>
                  <a:latin typeface="Helvetica" charset="0"/>
                  <a:ea typeface="Osaka" charset="0"/>
                  <a:cs typeface="Osaka" charset="0"/>
                </a:defRPr>
              </a:lvl9pPr>
            </a:lstStyle>
            <a:p>
              <a:r>
                <a:rPr lang="en-US" altLang="ja-JP" b="0" dirty="0" smtClean="0"/>
                <a:t>1.2</a:t>
              </a:r>
              <a:endParaRPr lang="en-US" altLang="ja-JP" b="0" dirty="0"/>
            </a:p>
          </p:txBody>
        </p:sp>
        <p:sp>
          <p:nvSpPr>
            <p:cNvPr id="19" name="正方形/長方形 18"/>
            <p:cNvSpPr/>
            <p:nvPr/>
          </p:nvSpPr>
          <p:spPr>
            <a:xfrm>
              <a:off x="6756501" y="5659940"/>
              <a:ext cx="543739" cy="400110"/>
            </a:xfrm>
            <a:prstGeom prst="rect">
              <a:avLst/>
            </a:prstGeom>
          </p:spPr>
          <p:txBody>
            <a:bodyPr wrap="none">
              <a:spAutoFit/>
            </a:bodyPr>
            <a:lstStyle>
              <a:defPPr>
                <a:defRPr lang="ja-JP"/>
              </a:defPPr>
              <a:lvl1pPr algn="l" rtl="0" fontAlgn="base">
                <a:spcBef>
                  <a:spcPct val="0"/>
                </a:spcBef>
                <a:spcAft>
                  <a:spcPct val="0"/>
                </a:spcAft>
                <a:defRPr kumimoji="1" sz="2000" b="1" kern="1200">
                  <a:solidFill>
                    <a:schemeClr val="tx1"/>
                  </a:solidFill>
                  <a:latin typeface="Helvetica" charset="0"/>
                  <a:ea typeface="Osaka" charset="0"/>
                  <a:cs typeface="Osaka" charset="0"/>
                </a:defRPr>
              </a:lvl1pPr>
              <a:lvl2pPr marL="457200" algn="l" rtl="0" fontAlgn="base">
                <a:spcBef>
                  <a:spcPct val="0"/>
                </a:spcBef>
                <a:spcAft>
                  <a:spcPct val="0"/>
                </a:spcAft>
                <a:defRPr kumimoji="1" sz="2000" b="1" kern="1200">
                  <a:solidFill>
                    <a:schemeClr val="tx1"/>
                  </a:solidFill>
                  <a:latin typeface="Helvetica" charset="0"/>
                  <a:ea typeface="Osaka" charset="0"/>
                  <a:cs typeface="Osaka" charset="0"/>
                </a:defRPr>
              </a:lvl2pPr>
              <a:lvl3pPr marL="914400" algn="l" rtl="0" fontAlgn="base">
                <a:spcBef>
                  <a:spcPct val="0"/>
                </a:spcBef>
                <a:spcAft>
                  <a:spcPct val="0"/>
                </a:spcAft>
                <a:defRPr kumimoji="1" sz="2000" b="1" kern="1200">
                  <a:solidFill>
                    <a:schemeClr val="tx1"/>
                  </a:solidFill>
                  <a:latin typeface="Helvetica" charset="0"/>
                  <a:ea typeface="Osaka" charset="0"/>
                  <a:cs typeface="Osaka" charset="0"/>
                </a:defRPr>
              </a:lvl3pPr>
              <a:lvl4pPr marL="1371600" algn="l" rtl="0" fontAlgn="base">
                <a:spcBef>
                  <a:spcPct val="0"/>
                </a:spcBef>
                <a:spcAft>
                  <a:spcPct val="0"/>
                </a:spcAft>
                <a:defRPr kumimoji="1" sz="2000" b="1" kern="1200">
                  <a:solidFill>
                    <a:schemeClr val="tx1"/>
                  </a:solidFill>
                  <a:latin typeface="Helvetica" charset="0"/>
                  <a:ea typeface="Osaka" charset="0"/>
                  <a:cs typeface="Osaka" charset="0"/>
                </a:defRPr>
              </a:lvl4pPr>
              <a:lvl5pPr marL="1828800" algn="l" rtl="0" fontAlgn="base">
                <a:spcBef>
                  <a:spcPct val="0"/>
                </a:spcBef>
                <a:spcAft>
                  <a:spcPct val="0"/>
                </a:spcAft>
                <a:defRPr kumimoji="1" sz="2000" b="1" kern="1200">
                  <a:solidFill>
                    <a:schemeClr val="tx1"/>
                  </a:solidFill>
                  <a:latin typeface="Helvetica" charset="0"/>
                  <a:ea typeface="Osaka" charset="0"/>
                  <a:cs typeface="Osaka" charset="0"/>
                </a:defRPr>
              </a:lvl5pPr>
              <a:lvl6pPr marL="2286000" algn="l" defTabSz="457200" rtl="0" eaLnBrk="1" latinLnBrk="0" hangingPunct="1">
                <a:defRPr kumimoji="1" sz="2000" b="1" kern="1200">
                  <a:solidFill>
                    <a:schemeClr val="tx1"/>
                  </a:solidFill>
                  <a:latin typeface="Helvetica" charset="0"/>
                  <a:ea typeface="Osaka" charset="0"/>
                  <a:cs typeface="Osaka" charset="0"/>
                </a:defRPr>
              </a:lvl6pPr>
              <a:lvl7pPr marL="2743200" algn="l" defTabSz="457200" rtl="0" eaLnBrk="1" latinLnBrk="0" hangingPunct="1">
                <a:defRPr kumimoji="1" sz="2000" b="1" kern="1200">
                  <a:solidFill>
                    <a:schemeClr val="tx1"/>
                  </a:solidFill>
                  <a:latin typeface="Helvetica" charset="0"/>
                  <a:ea typeface="Osaka" charset="0"/>
                  <a:cs typeface="Osaka" charset="0"/>
                </a:defRPr>
              </a:lvl7pPr>
              <a:lvl8pPr marL="3200400" algn="l" defTabSz="457200" rtl="0" eaLnBrk="1" latinLnBrk="0" hangingPunct="1">
                <a:defRPr kumimoji="1" sz="2000" b="1" kern="1200">
                  <a:solidFill>
                    <a:schemeClr val="tx1"/>
                  </a:solidFill>
                  <a:latin typeface="Helvetica" charset="0"/>
                  <a:ea typeface="Osaka" charset="0"/>
                  <a:cs typeface="Osaka" charset="0"/>
                </a:defRPr>
              </a:lvl8pPr>
              <a:lvl9pPr marL="3657600" algn="l" defTabSz="457200" rtl="0" eaLnBrk="1" latinLnBrk="0" hangingPunct="1">
                <a:defRPr kumimoji="1" sz="2000" b="1" kern="1200">
                  <a:solidFill>
                    <a:schemeClr val="tx1"/>
                  </a:solidFill>
                  <a:latin typeface="Helvetica" charset="0"/>
                  <a:ea typeface="Osaka" charset="0"/>
                  <a:cs typeface="Osaka" charset="0"/>
                </a:defRPr>
              </a:lvl9pPr>
            </a:lstStyle>
            <a:p>
              <a:r>
                <a:rPr lang="en-US" altLang="ja-JP" b="0" dirty="0" smtClean="0"/>
                <a:t>1.4</a:t>
              </a:r>
              <a:endParaRPr lang="en-US" altLang="ja-JP" b="0" dirty="0"/>
            </a:p>
          </p:txBody>
        </p:sp>
        <p:sp>
          <p:nvSpPr>
            <p:cNvPr id="20" name="テキスト ボックス 19"/>
            <p:cNvSpPr txBox="1"/>
            <p:nvPr/>
          </p:nvSpPr>
          <p:spPr>
            <a:xfrm>
              <a:off x="4566527" y="6028236"/>
              <a:ext cx="1929284" cy="461665"/>
            </a:xfrm>
            <a:prstGeom prst="rect">
              <a:avLst/>
            </a:prstGeom>
            <a:noFill/>
          </p:spPr>
          <p:txBody>
            <a:bodyPr wrap="none" rtlCol="0">
              <a:spAutoFit/>
            </a:bodyPr>
            <a:lstStyle>
              <a:defPPr>
                <a:defRPr lang="ja-JP"/>
              </a:defPPr>
              <a:lvl1pPr algn="l" rtl="0" fontAlgn="base">
                <a:spcBef>
                  <a:spcPct val="0"/>
                </a:spcBef>
                <a:spcAft>
                  <a:spcPct val="0"/>
                </a:spcAft>
                <a:defRPr kumimoji="1" sz="2000" b="1" kern="1200">
                  <a:solidFill>
                    <a:schemeClr val="tx1"/>
                  </a:solidFill>
                  <a:latin typeface="Helvetica" charset="0"/>
                  <a:ea typeface="Osaka" charset="0"/>
                  <a:cs typeface="Osaka" charset="0"/>
                </a:defRPr>
              </a:lvl1pPr>
              <a:lvl2pPr marL="457200" algn="l" rtl="0" fontAlgn="base">
                <a:spcBef>
                  <a:spcPct val="0"/>
                </a:spcBef>
                <a:spcAft>
                  <a:spcPct val="0"/>
                </a:spcAft>
                <a:defRPr kumimoji="1" sz="2000" b="1" kern="1200">
                  <a:solidFill>
                    <a:schemeClr val="tx1"/>
                  </a:solidFill>
                  <a:latin typeface="Helvetica" charset="0"/>
                  <a:ea typeface="Osaka" charset="0"/>
                  <a:cs typeface="Osaka" charset="0"/>
                </a:defRPr>
              </a:lvl2pPr>
              <a:lvl3pPr marL="914400" algn="l" rtl="0" fontAlgn="base">
                <a:spcBef>
                  <a:spcPct val="0"/>
                </a:spcBef>
                <a:spcAft>
                  <a:spcPct val="0"/>
                </a:spcAft>
                <a:defRPr kumimoji="1" sz="2000" b="1" kern="1200">
                  <a:solidFill>
                    <a:schemeClr val="tx1"/>
                  </a:solidFill>
                  <a:latin typeface="Helvetica" charset="0"/>
                  <a:ea typeface="Osaka" charset="0"/>
                  <a:cs typeface="Osaka" charset="0"/>
                </a:defRPr>
              </a:lvl3pPr>
              <a:lvl4pPr marL="1371600" algn="l" rtl="0" fontAlgn="base">
                <a:spcBef>
                  <a:spcPct val="0"/>
                </a:spcBef>
                <a:spcAft>
                  <a:spcPct val="0"/>
                </a:spcAft>
                <a:defRPr kumimoji="1" sz="2000" b="1" kern="1200">
                  <a:solidFill>
                    <a:schemeClr val="tx1"/>
                  </a:solidFill>
                  <a:latin typeface="Helvetica" charset="0"/>
                  <a:ea typeface="Osaka" charset="0"/>
                  <a:cs typeface="Osaka" charset="0"/>
                </a:defRPr>
              </a:lvl4pPr>
              <a:lvl5pPr marL="1828800" algn="l" rtl="0" fontAlgn="base">
                <a:spcBef>
                  <a:spcPct val="0"/>
                </a:spcBef>
                <a:spcAft>
                  <a:spcPct val="0"/>
                </a:spcAft>
                <a:defRPr kumimoji="1" sz="2000" b="1" kern="1200">
                  <a:solidFill>
                    <a:schemeClr val="tx1"/>
                  </a:solidFill>
                  <a:latin typeface="Helvetica" charset="0"/>
                  <a:ea typeface="Osaka" charset="0"/>
                  <a:cs typeface="Osaka" charset="0"/>
                </a:defRPr>
              </a:lvl5pPr>
              <a:lvl6pPr marL="2286000" algn="l" defTabSz="457200" rtl="0" eaLnBrk="1" latinLnBrk="0" hangingPunct="1">
                <a:defRPr kumimoji="1" sz="2000" b="1" kern="1200">
                  <a:solidFill>
                    <a:schemeClr val="tx1"/>
                  </a:solidFill>
                  <a:latin typeface="Helvetica" charset="0"/>
                  <a:ea typeface="Osaka" charset="0"/>
                  <a:cs typeface="Osaka" charset="0"/>
                </a:defRPr>
              </a:lvl6pPr>
              <a:lvl7pPr marL="2743200" algn="l" defTabSz="457200" rtl="0" eaLnBrk="1" latinLnBrk="0" hangingPunct="1">
                <a:defRPr kumimoji="1" sz="2000" b="1" kern="1200">
                  <a:solidFill>
                    <a:schemeClr val="tx1"/>
                  </a:solidFill>
                  <a:latin typeface="Helvetica" charset="0"/>
                  <a:ea typeface="Osaka" charset="0"/>
                  <a:cs typeface="Osaka" charset="0"/>
                </a:defRPr>
              </a:lvl7pPr>
              <a:lvl8pPr marL="3200400" algn="l" defTabSz="457200" rtl="0" eaLnBrk="1" latinLnBrk="0" hangingPunct="1">
                <a:defRPr kumimoji="1" sz="2000" b="1" kern="1200">
                  <a:solidFill>
                    <a:schemeClr val="tx1"/>
                  </a:solidFill>
                  <a:latin typeface="Helvetica" charset="0"/>
                  <a:ea typeface="Osaka" charset="0"/>
                  <a:cs typeface="Osaka" charset="0"/>
                </a:defRPr>
              </a:lvl8pPr>
              <a:lvl9pPr marL="3657600" algn="l" defTabSz="457200" rtl="0" eaLnBrk="1" latinLnBrk="0" hangingPunct="1">
                <a:defRPr kumimoji="1" sz="2000" b="1" kern="1200">
                  <a:solidFill>
                    <a:schemeClr val="tx1"/>
                  </a:solidFill>
                  <a:latin typeface="Helvetica" charset="0"/>
                  <a:ea typeface="Osaka" charset="0"/>
                  <a:cs typeface="Osaka" charset="0"/>
                </a:defRPr>
              </a:lvl9pPr>
            </a:lstStyle>
            <a:p>
              <a:r>
                <a:rPr lang="en-US" altLang="ja-JP" sz="2400" dirty="0" smtClean="0">
                  <a:latin typeface="Arial"/>
                </a:rPr>
                <a:t>Calc. / Expt.</a:t>
              </a:r>
              <a:endParaRPr kumimoji="1" lang="ja-JP" altLang="en-US" sz="2400" dirty="0">
                <a:latin typeface="Arial"/>
              </a:endParaRPr>
            </a:p>
          </p:txBody>
        </p:sp>
      </p:grpSp>
      <p:sp>
        <p:nvSpPr>
          <p:cNvPr id="21" name="テキスト ボックス 20"/>
          <p:cNvSpPr txBox="1"/>
          <p:nvPr/>
        </p:nvSpPr>
        <p:spPr>
          <a:xfrm>
            <a:off x="970082" y="6093296"/>
            <a:ext cx="7401485" cy="461665"/>
          </a:xfrm>
          <a:prstGeom prst="rect">
            <a:avLst/>
          </a:prstGeom>
          <a:noFill/>
        </p:spPr>
        <p:txBody>
          <a:bodyPr wrap="none" rtlCol="0">
            <a:spAutoFit/>
          </a:bodyPr>
          <a:lstStyle/>
          <a:p>
            <a:r>
              <a:rPr kumimoji="1" lang="en-US" altLang="ja-JP" sz="2400" dirty="0" smtClean="0">
                <a:solidFill>
                  <a:srgbClr val="0000FF"/>
                </a:solidFill>
                <a:latin typeface="Arial"/>
              </a:rPr>
              <a:t>C/E of reaction rates of reactions in IRDFF (part1)</a:t>
            </a:r>
            <a:endParaRPr kumimoji="1" lang="ja-JP" altLang="en-US" sz="2400" dirty="0">
              <a:solidFill>
                <a:srgbClr val="0000FF"/>
              </a:solidFill>
              <a:latin typeface="Arial"/>
            </a:endParaRPr>
          </a:p>
        </p:txBody>
      </p:sp>
      <p:sp>
        <p:nvSpPr>
          <p:cNvPr id="2" name="フッター プレースホルダー 1"/>
          <p:cNvSpPr>
            <a:spLocks noGrp="1"/>
          </p:cNvSpPr>
          <p:nvPr>
            <p:ph type="ftr" sz="quarter" idx="11"/>
          </p:nvPr>
        </p:nvSpPr>
        <p:spPr>
          <a:xfrm>
            <a:off x="3118727" y="6476756"/>
            <a:ext cx="2895600" cy="365125"/>
          </a:xfrm>
        </p:spPr>
        <p:txBody>
          <a:bodyPr/>
          <a:lstStyle/>
          <a:p>
            <a:r>
              <a:rPr kumimoji="1" lang="en-US" altLang="ja-JP" dirty="0" smtClean="0"/>
              <a:t>OECD/NEA WPEC 21-May-2015</a:t>
            </a:r>
            <a:endParaRPr kumimoji="1" lang="ja-JP" altLang="en-US" dirty="0"/>
          </a:p>
        </p:txBody>
      </p:sp>
      <p:sp>
        <p:nvSpPr>
          <p:cNvPr id="3" name="スライド番号プレースホルダー 2"/>
          <p:cNvSpPr>
            <a:spLocks noGrp="1"/>
          </p:cNvSpPr>
          <p:nvPr>
            <p:ph type="sldNum" sz="quarter" idx="12"/>
          </p:nvPr>
        </p:nvSpPr>
        <p:spPr/>
        <p:txBody>
          <a:bodyPr/>
          <a:lstStyle/>
          <a:p>
            <a:fld id="{4E79C504-9ED1-4FAF-B9CF-03884391F86F}" type="slidenum">
              <a:rPr kumimoji="1" lang="ja-JP" altLang="en-US" smtClean="0"/>
              <a:pPr/>
              <a:t>25</a:t>
            </a:fld>
            <a:endParaRPr kumimoji="1" lang="ja-JP" altLang="en-US"/>
          </a:p>
        </p:txBody>
      </p:sp>
    </p:spTree>
    <p:extLst>
      <p:ext uri="{BB962C8B-B14F-4D97-AF65-F5344CB8AC3E}">
        <p14:creationId xmlns:p14="http://schemas.microsoft.com/office/powerpoint/2010/main" val="8397689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774700" y="139700"/>
            <a:ext cx="7670800" cy="571500"/>
          </a:xfrm>
        </p:spPr>
        <p:txBody>
          <a:bodyPr>
            <a:normAutofit fontScale="90000"/>
          </a:bodyPr>
          <a:lstStyle/>
          <a:p>
            <a:pPr eaLnBrk="1" hangingPunct="1"/>
            <a:r>
              <a:rPr lang="en-US" altLang="ja-JP" sz="3600" b="1" dirty="0" smtClean="0">
                <a:solidFill>
                  <a:srgbClr val="0000FF"/>
                </a:solidFill>
                <a:latin typeface="Arial" charset="0"/>
                <a:ea typeface="ＭＳ Ｐゴシック" charset="0"/>
              </a:rPr>
              <a:t>Results -2</a:t>
            </a:r>
            <a:endParaRPr lang="en-US" altLang="ja-JP" sz="3600" b="1" dirty="0">
              <a:solidFill>
                <a:srgbClr val="0000FF"/>
              </a:solidFill>
              <a:latin typeface="Arial" charset="0"/>
              <a:ea typeface="ＭＳ Ｐゴシック" charset="0"/>
            </a:endParaRPr>
          </a:p>
        </p:txBody>
      </p:sp>
      <p:sp>
        <p:nvSpPr>
          <p:cNvPr id="14" name="テキスト ボックス 13"/>
          <p:cNvSpPr txBox="1"/>
          <p:nvPr/>
        </p:nvSpPr>
        <p:spPr>
          <a:xfrm>
            <a:off x="871258" y="6237312"/>
            <a:ext cx="7401485" cy="461665"/>
          </a:xfrm>
          <a:prstGeom prst="rect">
            <a:avLst/>
          </a:prstGeom>
          <a:noFill/>
        </p:spPr>
        <p:txBody>
          <a:bodyPr wrap="none" rtlCol="0">
            <a:spAutoFit/>
          </a:bodyPr>
          <a:lstStyle>
            <a:defPPr>
              <a:defRPr lang="ja-JP"/>
            </a:defPPr>
            <a:lvl1pPr algn="l" rtl="0" fontAlgn="base">
              <a:spcBef>
                <a:spcPct val="0"/>
              </a:spcBef>
              <a:spcAft>
                <a:spcPct val="0"/>
              </a:spcAft>
              <a:defRPr kumimoji="1" sz="2000" b="1" kern="1200">
                <a:solidFill>
                  <a:schemeClr val="tx1"/>
                </a:solidFill>
                <a:latin typeface="Helvetica" charset="0"/>
                <a:ea typeface="Osaka" charset="0"/>
                <a:cs typeface="Osaka" charset="0"/>
              </a:defRPr>
            </a:lvl1pPr>
            <a:lvl2pPr marL="457200" algn="l" rtl="0" fontAlgn="base">
              <a:spcBef>
                <a:spcPct val="0"/>
              </a:spcBef>
              <a:spcAft>
                <a:spcPct val="0"/>
              </a:spcAft>
              <a:defRPr kumimoji="1" sz="2000" b="1" kern="1200">
                <a:solidFill>
                  <a:schemeClr val="tx1"/>
                </a:solidFill>
                <a:latin typeface="Helvetica" charset="0"/>
                <a:ea typeface="Osaka" charset="0"/>
                <a:cs typeface="Osaka" charset="0"/>
              </a:defRPr>
            </a:lvl2pPr>
            <a:lvl3pPr marL="914400" algn="l" rtl="0" fontAlgn="base">
              <a:spcBef>
                <a:spcPct val="0"/>
              </a:spcBef>
              <a:spcAft>
                <a:spcPct val="0"/>
              </a:spcAft>
              <a:defRPr kumimoji="1" sz="2000" b="1" kern="1200">
                <a:solidFill>
                  <a:schemeClr val="tx1"/>
                </a:solidFill>
                <a:latin typeface="Helvetica" charset="0"/>
                <a:ea typeface="Osaka" charset="0"/>
                <a:cs typeface="Osaka" charset="0"/>
              </a:defRPr>
            </a:lvl3pPr>
            <a:lvl4pPr marL="1371600" algn="l" rtl="0" fontAlgn="base">
              <a:spcBef>
                <a:spcPct val="0"/>
              </a:spcBef>
              <a:spcAft>
                <a:spcPct val="0"/>
              </a:spcAft>
              <a:defRPr kumimoji="1" sz="2000" b="1" kern="1200">
                <a:solidFill>
                  <a:schemeClr val="tx1"/>
                </a:solidFill>
                <a:latin typeface="Helvetica" charset="0"/>
                <a:ea typeface="Osaka" charset="0"/>
                <a:cs typeface="Osaka" charset="0"/>
              </a:defRPr>
            </a:lvl4pPr>
            <a:lvl5pPr marL="1828800" algn="l" rtl="0" fontAlgn="base">
              <a:spcBef>
                <a:spcPct val="0"/>
              </a:spcBef>
              <a:spcAft>
                <a:spcPct val="0"/>
              </a:spcAft>
              <a:defRPr kumimoji="1" sz="2000" b="1" kern="1200">
                <a:solidFill>
                  <a:schemeClr val="tx1"/>
                </a:solidFill>
                <a:latin typeface="Helvetica" charset="0"/>
                <a:ea typeface="Osaka" charset="0"/>
                <a:cs typeface="Osaka" charset="0"/>
              </a:defRPr>
            </a:lvl5pPr>
            <a:lvl6pPr marL="2286000" algn="l" defTabSz="457200" rtl="0" eaLnBrk="1" latinLnBrk="0" hangingPunct="1">
              <a:defRPr kumimoji="1" sz="2000" b="1" kern="1200">
                <a:solidFill>
                  <a:schemeClr val="tx1"/>
                </a:solidFill>
                <a:latin typeface="Helvetica" charset="0"/>
                <a:ea typeface="Osaka" charset="0"/>
                <a:cs typeface="Osaka" charset="0"/>
              </a:defRPr>
            </a:lvl6pPr>
            <a:lvl7pPr marL="2743200" algn="l" defTabSz="457200" rtl="0" eaLnBrk="1" latinLnBrk="0" hangingPunct="1">
              <a:defRPr kumimoji="1" sz="2000" b="1" kern="1200">
                <a:solidFill>
                  <a:schemeClr val="tx1"/>
                </a:solidFill>
                <a:latin typeface="Helvetica" charset="0"/>
                <a:ea typeface="Osaka" charset="0"/>
                <a:cs typeface="Osaka" charset="0"/>
              </a:defRPr>
            </a:lvl7pPr>
            <a:lvl8pPr marL="3200400" algn="l" defTabSz="457200" rtl="0" eaLnBrk="1" latinLnBrk="0" hangingPunct="1">
              <a:defRPr kumimoji="1" sz="2000" b="1" kern="1200">
                <a:solidFill>
                  <a:schemeClr val="tx1"/>
                </a:solidFill>
                <a:latin typeface="Helvetica" charset="0"/>
                <a:ea typeface="Osaka" charset="0"/>
                <a:cs typeface="Osaka" charset="0"/>
              </a:defRPr>
            </a:lvl8pPr>
            <a:lvl9pPr marL="3657600" algn="l" defTabSz="457200" rtl="0" eaLnBrk="1" latinLnBrk="0" hangingPunct="1">
              <a:defRPr kumimoji="1" sz="2000" b="1" kern="1200">
                <a:solidFill>
                  <a:schemeClr val="tx1"/>
                </a:solidFill>
                <a:latin typeface="Helvetica" charset="0"/>
                <a:ea typeface="Osaka" charset="0"/>
                <a:cs typeface="Osaka" charset="0"/>
              </a:defRPr>
            </a:lvl9pPr>
          </a:lstStyle>
          <a:p>
            <a:r>
              <a:rPr kumimoji="1" lang="en-US" altLang="ja-JP" sz="2400" dirty="0" smtClean="0">
                <a:solidFill>
                  <a:srgbClr val="0000FF"/>
                </a:solidFill>
                <a:latin typeface="Arial"/>
              </a:rPr>
              <a:t>C/E of reaction rates of reactions in IRDFF (part2)</a:t>
            </a:r>
            <a:endParaRPr kumimoji="1" lang="ja-JP" altLang="en-US" sz="2400" dirty="0">
              <a:solidFill>
                <a:srgbClr val="0000FF"/>
              </a:solidFill>
              <a:latin typeface="Arial"/>
            </a:endParaRPr>
          </a:p>
        </p:txBody>
      </p:sp>
      <p:pic>
        <p:nvPicPr>
          <p:cNvPr id="17" name="図 16"/>
          <p:cNvPicPr>
            <a:picLocks noChangeAspect="1"/>
          </p:cNvPicPr>
          <p:nvPr/>
        </p:nvPicPr>
        <p:blipFill rotWithShape="1">
          <a:blip r:embed="rId2"/>
          <a:srcRect l="9175" t="45546" b="10239"/>
          <a:stretch/>
        </p:blipFill>
        <p:spPr>
          <a:xfrm>
            <a:off x="1742568" y="980728"/>
            <a:ext cx="5536789" cy="4471265"/>
          </a:xfrm>
          <a:prstGeom prst="rect">
            <a:avLst/>
          </a:prstGeom>
        </p:spPr>
      </p:pic>
      <p:sp>
        <p:nvSpPr>
          <p:cNvPr id="22" name="テキスト ボックス 21"/>
          <p:cNvSpPr txBox="1"/>
          <p:nvPr/>
        </p:nvSpPr>
        <p:spPr>
          <a:xfrm rot="16200000">
            <a:off x="-17572" y="3268501"/>
            <a:ext cx="2972689" cy="461665"/>
          </a:xfrm>
          <a:prstGeom prst="rect">
            <a:avLst/>
          </a:prstGeom>
          <a:noFill/>
        </p:spPr>
        <p:txBody>
          <a:bodyPr wrap="none" rtlCol="0">
            <a:spAutoFit/>
          </a:bodyPr>
          <a:lstStyle>
            <a:defPPr>
              <a:defRPr lang="ja-JP"/>
            </a:defPPr>
            <a:lvl1pPr algn="l" rtl="0" fontAlgn="base">
              <a:spcBef>
                <a:spcPct val="0"/>
              </a:spcBef>
              <a:spcAft>
                <a:spcPct val="0"/>
              </a:spcAft>
              <a:defRPr kumimoji="1" sz="2000" b="1" kern="1200">
                <a:solidFill>
                  <a:schemeClr val="tx1"/>
                </a:solidFill>
                <a:latin typeface="Helvetica" charset="0"/>
                <a:ea typeface="Osaka" charset="0"/>
                <a:cs typeface="Osaka" charset="0"/>
              </a:defRPr>
            </a:lvl1pPr>
            <a:lvl2pPr marL="457200" algn="l" rtl="0" fontAlgn="base">
              <a:spcBef>
                <a:spcPct val="0"/>
              </a:spcBef>
              <a:spcAft>
                <a:spcPct val="0"/>
              </a:spcAft>
              <a:defRPr kumimoji="1" sz="2000" b="1" kern="1200">
                <a:solidFill>
                  <a:schemeClr val="tx1"/>
                </a:solidFill>
                <a:latin typeface="Helvetica" charset="0"/>
                <a:ea typeface="Osaka" charset="0"/>
                <a:cs typeface="Osaka" charset="0"/>
              </a:defRPr>
            </a:lvl2pPr>
            <a:lvl3pPr marL="914400" algn="l" rtl="0" fontAlgn="base">
              <a:spcBef>
                <a:spcPct val="0"/>
              </a:spcBef>
              <a:spcAft>
                <a:spcPct val="0"/>
              </a:spcAft>
              <a:defRPr kumimoji="1" sz="2000" b="1" kern="1200">
                <a:solidFill>
                  <a:schemeClr val="tx1"/>
                </a:solidFill>
                <a:latin typeface="Helvetica" charset="0"/>
                <a:ea typeface="Osaka" charset="0"/>
                <a:cs typeface="Osaka" charset="0"/>
              </a:defRPr>
            </a:lvl3pPr>
            <a:lvl4pPr marL="1371600" algn="l" rtl="0" fontAlgn="base">
              <a:spcBef>
                <a:spcPct val="0"/>
              </a:spcBef>
              <a:spcAft>
                <a:spcPct val="0"/>
              </a:spcAft>
              <a:defRPr kumimoji="1" sz="2000" b="1" kern="1200">
                <a:solidFill>
                  <a:schemeClr val="tx1"/>
                </a:solidFill>
                <a:latin typeface="Helvetica" charset="0"/>
                <a:ea typeface="Osaka" charset="0"/>
                <a:cs typeface="Osaka" charset="0"/>
              </a:defRPr>
            </a:lvl4pPr>
            <a:lvl5pPr marL="1828800" algn="l" rtl="0" fontAlgn="base">
              <a:spcBef>
                <a:spcPct val="0"/>
              </a:spcBef>
              <a:spcAft>
                <a:spcPct val="0"/>
              </a:spcAft>
              <a:defRPr kumimoji="1" sz="2000" b="1" kern="1200">
                <a:solidFill>
                  <a:schemeClr val="tx1"/>
                </a:solidFill>
                <a:latin typeface="Helvetica" charset="0"/>
                <a:ea typeface="Osaka" charset="0"/>
                <a:cs typeface="Osaka" charset="0"/>
              </a:defRPr>
            </a:lvl5pPr>
            <a:lvl6pPr marL="2286000" algn="l" defTabSz="457200" rtl="0" eaLnBrk="1" latinLnBrk="0" hangingPunct="1">
              <a:defRPr kumimoji="1" sz="2000" b="1" kern="1200">
                <a:solidFill>
                  <a:schemeClr val="tx1"/>
                </a:solidFill>
                <a:latin typeface="Helvetica" charset="0"/>
                <a:ea typeface="Osaka" charset="0"/>
                <a:cs typeface="Osaka" charset="0"/>
              </a:defRPr>
            </a:lvl6pPr>
            <a:lvl7pPr marL="2743200" algn="l" defTabSz="457200" rtl="0" eaLnBrk="1" latinLnBrk="0" hangingPunct="1">
              <a:defRPr kumimoji="1" sz="2000" b="1" kern="1200">
                <a:solidFill>
                  <a:schemeClr val="tx1"/>
                </a:solidFill>
                <a:latin typeface="Helvetica" charset="0"/>
                <a:ea typeface="Osaka" charset="0"/>
                <a:cs typeface="Osaka" charset="0"/>
              </a:defRPr>
            </a:lvl7pPr>
            <a:lvl8pPr marL="3200400" algn="l" defTabSz="457200" rtl="0" eaLnBrk="1" latinLnBrk="0" hangingPunct="1">
              <a:defRPr kumimoji="1" sz="2000" b="1" kern="1200">
                <a:solidFill>
                  <a:schemeClr val="tx1"/>
                </a:solidFill>
                <a:latin typeface="Helvetica" charset="0"/>
                <a:ea typeface="Osaka" charset="0"/>
                <a:cs typeface="Osaka" charset="0"/>
              </a:defRPr>
            </a:lvl8pPr>
            <a:lvl9pPr marL="3657600" algn="l" defTabSz="457200" rtl="0" eaLnBrk="1" latinLnBrk="0" hangingPunct="1">
              <a:defRPr kumimoji="1" sz="2000" b="1" kern="1200">
                <a:solidFill>
                  <a:schemeClr val="tx1"/>
                </a:solidFill>
                <a:latin typeface="Helvetica" charset="0"/>
                <a:ea typeface="Osaka" charset="0"/>
                <a:cs typeface="Osaka" charset="0"/>
              </a:defRPr>
            </a:lvl9pPr>
          </a:lstStyle>
          <a:p>
            <a:r>
              <a:rPr kumimoji="1" lang="en-US" altLang="ja-JP" sz="2400" dirty="0" err="1" smtClean="0"/>
              <a:t>Dosimetry</a:t>
            </a:r>
            <a:r>
              <a:rPr kumimoji="1" lang="en-US" altLang="ja-JP" sz="2400" dirty="0" smtClean="0"/>
              <a:t> reaction</a:t>
            </a:r>
            <a:endParaRPr kumimoji="1" lang="ja-JP" altLang="en-US" sz="2400" dirty="0"/>
          </a:p>
        </p:txBody>
      </p:sp>
      <p:sp>
        <p:nvSpPr>
          <p:cNvPr id="23" name="テキスト ボックス 22"/>
          <p:cNvSpPr txBox="1"/>
          <p:nvPr/>
        </p:nvSpPr>
        <p:spPr>
          <a:xfrm>
            <a:off x="5784682" y="4377525"/>
            <a:ext cx="1712929" cy="584776"/>
          </a:xfrm>
          <a:prstGeom prst="rect">
            <a:avLst/>
          </a:prstGeom>
          <a:solidFill>
            <a:schemeClr val="bg1"/>
          </a:solidFill>
          <a:ln w="6350">
            <a:solidFill>
              <a:schemeClr val="tx1"/>
            </a:solidFill>
          </a:ln>
        </p:spPr>
        <p:txBody>
          <a:bodyPr wrap="none" rtlCol="0">
            <a:spAutoFit/>
          </a:bodyPr>
          <a:lstStyle>
            <a:defPPr>
              <a:defRPr lang="ja-JP"/>
            </a:defPPr>
            <a:lvl1pPr algn="l" rtl="0" fontAlgn="base">
              <a:spcBef>
                <a:spcPct val="0"/>
              </a:spcBef>
              <a:spcAft>
                <a:spcPct val="0"/>
              </a:spcAft>
              <a:defRPr kumimoji="1" sz="2000" b="1" kern="1200">
                <a:solidFill>
                  <a:schemeClr val="tx1"/>
                </a:solidFill>
                <a:latin typeface="Helvetica" charset="0"/>
                <a:ea typeface="Osaka" charset="0"/>
                <a:cs typeface="Osaka" charset="0"/>
              </a:defRPr>
            </a:lvl1pPr>
            <a:lvl2pPr marL="457200" algn="l" rtl="0" fontAlgn="base">
              <a:spcBef>
                <a:spcPct val="0"/>
              </a:spcBef>
              <a:spcAft>
                <a:spcPct val="0"/>
              </a:spcAft>
              <a:defRPr kumimoji="1" sz="2000" b="1" kern="1200">
                <a:solidFill>
                  <a:schemeClr val="tx1"/>
                </a:solidFill>
                <a:latin typeface="Helvetica" charset="0"/>
                <a:ea typeface="Osaka" charset="0"/>
                <a:cs typeface="Osaka" charset="0"/>
              </a:defRPr>
            </a:lvl2pPr>
            <a:lvl3pPr marL="914400" algn="l" rtl="0" fontAlgn="base">
              <a:spcBef>
                <a:spcPct val="0"/>
              </a:spcBef>
              <a:spcAft>
                <a:spcPct val="0"/>
              </a:spcAft>
              <a:defRPr kumimoji="1" sz="2000" b="1" kern="1200">
                <a:solidFill>
                  <a:schemeClr val="tx1"/>
                </a:solidFill>
                <a:latin typeface="Helvetica" charset="0"/>
                <a:ea typeface="Osaka" charset="0"/>
                <a:cs typeface="Osaka" charset="0"/>
              </a:defRPr>
            </a:lvl3pPr>
            <a:lvl4pPr marL="1371600" algn="l" rtl="0" fontAlgn="base">
              <a:spcBef>
                <a:spcPct val="0"/>
              </a:spcBef>
              <a:spcAft>
                <a:spcPct val="0"/>
              </a:spcAft>
              <a:defRPr kumimoji="1" sz="2000" b="1" kern="1200">
                <a:solidFill>
                  <a:schemeClr val="tx1"/>
                </a:solidFill>
                <a:latin typeface="Helvetica" charset="0"/>
                <a:ea typeface="Osaka" charset="0"/>
                <a:cs typeface="Osaka" charset="0"/>
              </a:defRPr>
            </a:lvl4pPr>
            <a:lvl5pPr marL="1828800" algn="l" rtl="0" fontAlgn="base">
              <a:spcBef>
                <a:spcPct val="0"/>
              </a:spcBef>
              <a:spcAft>
                <a:spcPct val="0"/>
              </a:spcAft>
              <a:defRPr kumimoji="1" sz="2000" b="1" kern="1200">
                <a:solidFill>
                  <a:schemeClr val="tx1"/>
                </a:solidFill>
                <a:latin typeface="Helvetica" charset="0"/>
                <a:ea typeface="Osaka" charset="0"/>
                <a:cs typeface="Osaka" charset="0"/>
              </a:defRPr>
            </a:lvl5pPr>
            <a:lvl6pPr marL="2286000" algn="l" defTabSz="457200" rtl="0" eaLnBrk="1" latinLnBrk="0" hangingPunct="1">
              <a:defRPr kumimoji="1" sz="2000" b="1" kern="1200">
                <a:solidFill>
                  <a:schemeClr val="tx1"/>
                </a:solidFill>
                <a:latin typeface="Helvetica" charset="0"/>
                <a:ea typeface="Osaka" charset="0"/>
                <a:cs typeface="Osaka" charset="0"/>
              </a:defRPr>
            </a:lvl6pPr>
            <a:lvl7pPr marL="2743200" algn="l" defTabSz="457200" rtl="0" eaLnBrk="1" latinLnBrk="0" hangingPunct="1">
              <a:defRPr kumimoji="1" sz="2000" b="1" kern="1200">
                <a:solidFill>
                  <a:schemeClr val="tx1"/>
                </a:solidFill>
                <a:latin typeface="Helvetica" charset="0"/>
                <a:ea typeface="Osaka" charset="0"/>
                <a:cs typeface="Osaka" charset="0"/>
              </a:defRPr>
            </a:lvl7pPr>
            <a:lvl8pPr marL="3200400" algn="l" defTabSz="457200" rtl="0" eaLnBrk="1" latinLnBrk="0" hangingPunct="1">
              <a:defRPr kumimoji="1" sz="2000" b="1" kern="1200">
                <a:solidFill>
                  <a:schemeClr val="tx1"/>
                </a:solidFill>
                <a:latin typeface="Helvetica" charset="0"/>
                <a:ea typeface="Osaka" charset="0"/>
                <a:cs typeface="Osaka" charset="0"/>
              </a:defRPr>
            </a:lvl8pPr>
            <a:lvl9pPr marL="3657600" algn="l" defTabSz="457200" rtl="0" eaLnBrk="1" latinLnBrk="0" hangingPunct="1">
              <a:defRPr kumimoji="1" sz="2000" b="1" kern="1200">
                <a:solidFill>
                  <a:schemeClr val="tx1"/>
                </a:solidFill>
                <a:latin typeface="Helvetica" charset="0"/>
                <a:ea typeface="Osaka" charset="0"/>
                <a:cs typeface="Osaka" charset="0"/>
              </a:defRPr>
            </a:lvl9pPr>
          </a:lstStyle>
          <a:p>
            <a:r>
              <a:rPr lang="en-US" altLang="ja-JP" sz="1600" kern="1200" dirty="0" smtClean="0">
                <a:solidFill>
                  <a:srgbClr val="FF0000"/>
                </a:solidFill>
                <a:latin typeface="Arial"/>
              </a:rPr>
              <a:t>Red : 9.6 cm</a:t>
            </a:r>
          </a:p>
          <a:p>
            <a:r>
              <a:rPr lang="en-US" altLang="ja-JP" sz="1600" kern="1200" dirty="0" smtClean="0">
                <a:solidFill>
                  <a:srgbClr val="00B050"/>
                </a:solidFill>
                <a:latin typeface="Arial"/>
              </a:rPr>
              <a:t>Green : 29.3 cm</a:t>
            </a:r>
            <a:endParaRPr kumimoji="1" lang="ja-JP" altLang="en-US" sz="1600" kern="1200" dirty="0">
              <a:latin typeface="Arial"/>
            </a:endParaRPr>
          </a:p>
        </p:txBody>
      </p:sp>
      <p:sp>
        <p:nvSpPr>
          <p:cNvPr id="24" name="テキスト ボックス 23"/>
          <p:cNvSpPr txBox="1"/>
          <p:nvPr/>
        </p:nvSpPr>
        <p:spPr>
          <a:xfrm>
            <a:off x="3548029" y="5595052"/>
            <a:ext cx="505555" cy="369332"/>
          </a:xfrm>
          <a:prstGeom prst="rect">
            <a:avLst/>
          </a:prstGeom>
          <a:noFill/>
        </p:spPr>
        <p:txBody>
          <a:bodyPr wrap="none" rtlCol="0">
            <a:spAutoFit/>
          </a:bodyPr>
          <a:lstStyle>
            <a:defPPr>
              <a:defRPr lang="ja-JP"/>
            </a:defPPr>
            <a:lvl1pPr algn="l" rtl="0" fontAlgn="base">
              <a:spcBef>
                <a:spcPct val="0"/>
              </a:spcBef>
              <a:spcAft>
                <a:spcPct val="0"/>
              </a:spcAft>
              <a:defRPr kumimoji="1" sz="2000" b="1" kern="1200">
                <a:solidFill>
                  <a:schemeClr val="tx1"/>
                </a:solidFill>
                <a:latin typeface="Helvetica" charset="0"/>
                <a:ea typeface="Osaka" charset="0"/>
                <a:cs typeface="Osaka" charset="0"/>
              </a:defRPr>
            </a:lvl1pPr>
            <a:lvl2pPr marL="457200" algn="l" rtl="0" fontAlgn="base">
              <a:spcBef>
                <a:spcPct val="0"/>
              </a:spcBef>
              <a:spcAft>
                <a:spcPct val="0"/>
              </a:spcAft>
              <a:defRPr kumimoji="1" sz="2000" b="1" kern="1200">
                <a:solidFill>
                  <a:schemeClr val="tx1"/>
                </a:solidFill>
                <a:latin typeface="Helvetica" charset="0"/>
                <a:ea typeface="Osaka" charset="0"/>
                <a:cs typeface="Osaka" charset="0"/>
              </a:defRPr>
            </a:lvl2pPr>
            <a:lvl3pPr marL="914400" algn="l" rtl="0" fontAlgn="base">
              <a:spcBef>
                <a:spcPct val="0"/>
              </a:spcBef>
              <a:spcAft>
                <a:spcPct val="0"/>
              </a:spcAft>
              <a:defRPr kumimoji="1" sz="2000" b="1" kern="1200">
                <a:solidFill>
                  <a:schemeClr val="tx1"/>
                </a:solidFill>
                <a:latin typeface="Helvetica" charset="0"/>
                <a:ea typeface="Osaka" charset="0"/>
                <a:cs typeface="Osaka" charset="0"/>
              </a:defRPr>
            </a:lvl3pPr>
            <a:lvl4pPr marL="1371600" algn="l" rtl="0" fontAlgn="base">
              <a:spcBef>
                <a:spcPct val="0"/>
              </a:spcBef>
              <a:spcAft>
                <a:spcPct val="0"/>
              </a:spcAft>
              <a:defRPr kumimoji="1" sz="2000" b="1" kern="1200">
                <a:solidFill>
                  <a:schemeClr val="tx1"/>
                </a:solidFill>
                <a:latin typeface="Helvetica" charset="0"/>
                <a:ea typeface="Osaka" charset="0"/>
                <a:cs typeface="Osaka" charset="0"/>
              </a:defRPr>
            </a:lvl4pPr>
            <a:lvl5pPr marL="1828800" algn="l" rtl="0" fontAlgn="base">
              <a:spcBef>
                <a:spcPct val="0"/>
              </a:spcBef>
              <a:spcAft>
                <a:spcPct val="0"/>
              </a:spcAft>
              <a:defRPr kumimoji="1" sz="2000" b="1" kern="1200">
                <a:solidFill>
                  <a:schemeClr val="tx1"/>
                </a:solidFill>
                <a:latin typeface="Helvetica" charset="0"/>
                <a:ea typeface="Osaka" charset="0"/>
                <a:cs typeface="Osaka" charset="0"/>
              </a:defRPr>
            </a:lvl5pPr>
            <a:lvl6pPr marL="2286000" algn="l" defTabSz="457200" rtl="0" eaLnBrk="1" latinLnBrk="0" hangingPunct="1">
              <a:defRPr kumimoji="1" sz="2000" b="1" kern="1200">
                <a:solidFill>
                  <a:schemeClr val="tx1"/>
                </a:solidFill>
                <a:latin typeface="Helvetica" charset="0"/>
                <a:ea typeface="Osaka" charset="0"/>
                <a:cs typeface="Osaka" charset="0"/>
              </a:defRPr>
            </a:lvl6pPr>
            <a:lvl7pPr marL="2743200" algn="l" defTabSz="457200" rtl="0" eaLnBrk="1" latinLnBrk="0" hangingPunct="1">
              <a:defRPr kumimoji="1" sz="2000" b="1" kern="1200">
                <a:solidFill>
                  <a:schemeClr val="tx1"/>
                </a:solidFill>
                <a:latin typeface="Helvetica" charset="0"/>
                <a:ea typeface="Osaka" charset="0"/>
                <a:cs typeface="Osaka" charset="0"/>
              </a:defRPr>
            </a:lvl7pPr>
            <a:lvl8pPr marL="3200400" algn="l" defTabSz="457200" rtl="0" eaLnBrk="1" latinLnBrk="0" hangingPunct="1">
              <a:defRPr kumimoji="1" sz="2000" b="1" kern="1200">
                <a:solidFill>
                  <a:schemeClr val="tx1"/>
                </a:solidFill>
                <a:latin typeface="Helvetica" charset="0"/>
                <a:ea typeface="Osaka" charset="0"/>
                <a:cs typeface="Osaka" charset="0"/>
              </a:defRPr>
            </a:lvl8pPr>
            <a:lvl9pPr marL="3657600" algn="l" defTabSz="457200" rtl="0" eaLnBrk="1" latinLnBrk="0" hangingPunct="1">
              <a:defRPr kumimoji="1" sz="2000" b="1" kern="1200">
                <a:solidFill>
                  <a:schemeClr val="tx1"/>
                </a:solidFill>
                <a:latin typeface="Helvetica" charset="0"/>
                <a:ea typeface="Osaka" charset="0"/>
                <a:cs typeface="Osaka" charset="0"/>
              </a:defRPr>
            </a:lvl9pPr>
          </a:lstStyle>
          <a:p>
            <a:r>
              <a:rPr kumimoji="1" lang="en-US" altLang="ja-JP" sz="1800" b="0" dirty="0" smtClean="0"/>
              <a:t>0.6</a:t>
            </a:r>
          </a:p>
        </p:txBody>
      </p:sp>
      <p:sp>
        <p:nvSpPr>
          <p:cNvPr id="25" name="正方形/長方形 24"/>
          <p:cNvSpPr/>
          <p:nvPr/>
        </p:nvSpPr>
        <p:spPr>
          <a:xfrm>
            <a:off x="4262852" y="5590381"/>
            <a:ext cx="543739" cy="400110"/>
          </a:xfrm>
          <a:prstGeom prst="rect">
            <a:avLst/>
          </a:prstGeom>
        </p:spPr>
        <p:txBody>
          <a:bodyPr wrap="none">
            <a:spAutoFit/>
          </a:bodyPr>
          <a:lstStyle>
            <a:defPPr>
              <a:defRPr lang="ja-JP"/>
            </a:defPPr>
            <a:lvl1pPr algn="l" rtl="0" fontAlgn="base">
              <a:spcBef>
                <a:spcPct val="0"/>
              </a:spcBef>
              <a:spcAft>
                <a:spcPct val="0"/>
              </a:spcAft>
              <a:defRPr kumimoji="1" sz="2000" b="1" kern="1200">
                <a:solidFill>
                  <a:schemeClr val="tx1"/>
                </a:solidFill>
                <a:latin typeface="Helvetica" charset="0"/>
                <a:ea typeface="Osaka" charset="0"/>
                <a:cs typeface="Osaka" charset="0"/>
              </a:defRPr>
            </a:lvl1pPr>
            <a:lvl2pPr marL="457200" algn="l" rtl="0" fontAlgn="base">
              <a:spcBef>
                <a:spcPct val="0"/>
              </a:spcBef>
              <a:spcAft>
                <a:spcPct val="0"/>
              </a:spcAft>
              <a:defRPr kumimoji="1" sz="2000" b="1" kern="1200">
                <a:solidFill>
                  <a:schemeClr val="tx1"/>
                </a:solidFill>
                <a:latin typeface="Helvetica" charset="0"/>
                <a:ea typeface="Osaka" charset="0"/>
                <a:cs typeface="Osaka" charset="0"/>
              </a:defRPr>
            </a:lvl2pPr>
            <a:lvl3pPr marL="914400" algn="l" rtl="0" fontAlgn="base">
              <a:spcBef>
                <a:spcPct val="0"/>
              </a:spcBef>
              <a:spcAft>
                <a:spcPct val="0"/>
              </a:spcAft>
              <a:defRPr kumimoji="1" sz="2000" b="1" kern="1200">
                <a:solidFill>
                  <a:schemeClr val="tx1"/>
                </a:solidFill>
                <a:latin typeface="Helvetica" charset="0"/>
                <a:ea typeface="Osaka" charset="0"/>
                <a:cs typeface="Osaka" charset="0"/>
              </a:defRPr>
            </a:lvl3pPr>
            <a:lvl4pPr marL="1371600" algn="l" rtl="0" fontAlgn="base">
              <a:spcBef>
                <a:spcPct val="0"/>
              </a:spcBef>
              <a:spcAft>
                <a:spcPct val="0"/>
              </a:spcAft>
              <a:defRPr kumimoji="1" sz="2000" b="1" kern="1200">
                <a:solidFill>
                  <a:schemeClr val="tx1"/>
                </a:solidFill>
                <a:latin typeface="Helvetica" charset="0"/>
                <a:ea typeface="Osaka" charset="0"/>
                <a:cs typeface="Osaka" charset="0"/>
              </a:defRPr>
            </a:lvl4pPr>
            <a:lvl5pPr marL="1828800" algn="l" rtl="0" fontAlgn="base">
              <a:spcBef>
                <a:spcPct val="0"/>
              </a:spcBef>
              <a:spcAft>
                <a:spcPct val="0"/>
              </a:spcAft>
              <a:defRPr kumimoji="1" sz="2000" b="1" kern="1200">
                <a:solidFill>
                  <a:schemeClr val="tx1"/>
                </a:solidFill>
                <a:latin typeface="Helvetica" charset="0"/>
                <a:ea typeface="Osaka" charset="0"/>
                <a:cs typeface="Osaka" charset="0"/>
              </a:defRPr>
            </a:lvl5pPr>
            <a:lvl6pPr marL="2286000" algn="l" defTabSz="457200" rtl="0" eaLnBrk="1" latinLnBrk="0" hangingPunct="1">
              <a:defRPr kumimoji="1" sz="2000" b="1" kern="1200">
                <a:solidFill>
                  <a:schemeClr val="tx1"/>
                </a:solidFill>
                <a:latin typeface="Helvetica" charset="0"/>
                <a:ea typeface="Osaka" charset="0"/>
                <a:cs typeface="Osaka" charset="0"/>
              </a:defRPr>
            </a:lvl6pPr>
            <a:lvl7pPr marL="2743200" algn="l" defTabSz="457200" rtl="0" eaLnBrk="1" latinLnBrk="0" hangingPunct="1">
              <a:defRPr kumimoji="1" sz="2000" b="1" kern="1200">
                <a:solidFill>
                  <a:schemeClr val="tx1"/>
                </a:solidFill>
                <a:latin typeface="Helvetica" charset="0"/>
                <a:ea typeface="Osaka" charset="0"/>
                <a:cs typeface="Osaka" charset="0"/>
              </a:defRPr>
            </a:lvl7pPr>
            <a:lvl8pPr marL="3200400" algn="l" defTabSz="457200" rtl="0" eaLnBrk="1" latinLnBrk="0" hangingPunct="1">
              <a:defRPr kumimoji="1" sz="2000" b="1" kern="1200">
                <a:solidFill>
                  <a:schemeClr val="tx1"/>
                </a:solidFill>
                <a:latin typeface="Helvetica" charset="0"/>
                <a:ea typeface="Osaka" charset="0"/>
                <a:cs typeface="Osaka" charset="0"/>
              </a:defRPr>
            </a:lvl8pPr>
            <a:lvl9pPr marL="3657600" algn="l" defTabSz="457200" rtl="0" eaLnBrk="1" latinLnBrk="0" hangingPunct="1">
              <a:defRPr kumimoji="1" sz="2000" b="1" kern="1200">
                <a:solidFill>
                  <a:schemeClr val="tx1"/>
                </a:solidFill>
                <a:latin typeface="Helvetica" charset="0"/>
                <a:ea typeface="Osaka" charset="0"/>
                <a:cs typeface="Osaka" charset="0"/>
              </a:defRPr>
            </a:lvl9pPr>
          </a:lstStyle>
          <a:p>
            <a:r>
              <a:rPr lang="en-US" altLang="ja-JP" b="0" dirty="0" smtClean="0"/>
              <a:t>0.8</a:t>
            </a:r>
            <a:endParaRPr lang="en-US" altLang="ja-JP" b="0" dirty="0"/>
          </a:p>
        </p:txBody>
      </p:sp>
      <p:sp>
        <p:nvSpPr>
          <p:cNvPr id="26" name="正方形/長方形 25"/>
          <p:cNvSpPr/>
          <p:nvPr/>
        </p:nvSpPr>
        <p:spPr>
          <a:xfrm>
            <a:off x="5024852" y="5580612"/>
            <a:ext cx="543739" cy="400110"/>
          </a:xfrm>
          <a:prstGeom prst="rect">
            <a:avLst/>
          </a:prstGeom>
        </p:spPr>
        <p:txBody>
          <a:bodyPr wrap="none">
            <a:spAutoFit/>
          </a:bodyPr>
          <a:lstStyle>
            <a:defPPr>
              <a:defRPr lang="ja-JP"/>
            </a:defPPr>
            <a:lvl1pPr algn="l" rtl="0" fontAlgn="base">
              <a:spcBef>
                <a:spcPct val="0"/>
              </a:spcBef>
              <a:spcAft>
                <a:spcPct val="0"/>
              </a:spcAft>
              <a:defRPr kumimoji="1" sz="2000" b="1" kern="1200">
                <a:solidFill>
                  <a:schemeClr val="tx1"/>
                </a:solidFill>
                <a:latin typeface="Helvetica" charset="0"/>
                <a:ea typeface="Osaka" charset="0"/>
                <a:cs typeface="Osaka" charset="0"/>
              </a:defRPr>
            </a:lvl1pPr>
            <a:lvl2pPr marL="457200" algn="l" rtl="0" fontAlgn="base">
              <a:spcBef>
                <a:spcPct val="0"/>
              </a:spcBef>
              <a:spcAft>
                <a:spcPct val="0"/>
              </a:spcAft>
              <a:defRPr kumimoji="1" sz="2000" b="1" kern="1200">
                <a:solidFill>
                  <a:schemeClr val="tx1"/>
                </a:solidFill>
                <a:latin typeface="Helvetica" charset="0"/>
                <a:ea typeface="Osaka" charset="0"/>
                <a:cs typeface="Osaka" charset="0"/>
              </a:defRPr>
            </a:lvl2pPr>
            <a:lvl3pPr marL="914400" algn="l" rtl="0" fontAlgn="base">
              <a:spcBef>
                <a:spcPct val="0"/>
              </a:spcBef>
              <a:spcAft>
                <a:spcPct val="0"/>
              </a:spcAft>
              <a:defRPr kumimoji="1" sz="2000" b="1" kern="1200">
                <a:solidFill>
                  <a:schemeClr val="tx1"/>
                </a:solidFill>
                <a:latin typeface="Helvetica" charset="0"/>
                <a:ea typeface="Osaka" charset="0"/>
                <a:cs typeface="Osaka" charset="0"/>
              </a:defRPr>
            </a:lvl3pPr>
            <a:lvl4pPr marL="1371600" algn="l" rtl="0" fontAlgn="base">
              <a:spcBef>
                <a:spcPct val="0"/>
              </a:spcBef>
              <a:spcAft>
                <a:spcPct val="0"/>
              </a:spcAft>
              <a:defRPr kumimoji="1" sz="2000" b="1" kern="1200">
                <a:solidFill>
                  <a:schemeClr val="tx1"/>
                </a:solidFill>
                <a:latin typeface="Helvetica" charset="0"/>
                <a:ea typeface="Osaka" charset="0"/>
                <a:cs typeface="Osaka" charset="0"/>
              </a:defRPr>
            </a:lvl4pPr>
            <a:lvl5pPr marL="1828800" algn="l" rtl="0" fontAlgn="base">
              <a:spcBef>
                <a:spcPct val="0"/>
              </a:spcBef>
              <a:spcAft>
                <a:spcPct val="0"/>
              </a:spcAft>
              <a:defRPr kumimoji="1" sz="2000" b="1" kern="1200">
                <a:solidFill>
                  <a:schemeClr val="tx1"/>
                </a:solidFill>
                <a:latin typeface="Helvetica" charset="0"/>
                <a:ea typeface="Osaka" charset="0"/>
                <a:cs typeface="Osaka" charset="0"/>
              </a:defRPr>
            </a:lvl5pPr>
            <a:lvl6pPr marL="2286000" algn="l" defTabSz="457200" rtl="0" eaLnBrk="1" latinLnBrk="0" hangingPunct="1">
              <a:defRPr kumimoji="1" sz="2000" b="1" kern="1200">
                <a:solidFill>
                  <a:schemeClr val="tx1"/>
                </a:solidFill>
                <a:latin typeface="Helvetica" charset="0"/>
                <a:ea typeface="Osaka" charset="0"/>
                <a:cs typeface="Osaka" charset="0"/>
              </a:defRPr>
            </a:lvl6pPr>
            <a:lvl7pPr marL="2743200" algn="l" defTabSz="457200" rtl="0" eaLnBrk="1" latinLnBrk="0" hangingPunct="1">
              <a:defRPr kumimoji="1" sz="2000" b="1" kern="1200">
                <a:solidFill>
                  <a:schemeClr val="tx1"/>
                </a:solidFill>
                <a:latin typeface="Helvetica" charset="0"/>
                <a:ea typeface="Osaka" charset="0"/>
                <a:cs typeface="Osaka" charset="0"/>
              </a:defRPr>
            </a:lvl7pPr>
            <a:lvl8pPr marL="3200400" algn="l" defTabSz="457200" rtl="0" eaLnBrk="1" latinLnBrk="0" hangingPunct="1">
              <a:defRPr kumimoji="1" sz="2000" b="1" kern="1200">
                <a:solidFill>
                  <a:schemeClr val="tx1"/>
                </a:solidFill>
                <a:latin typeface="Helvetica" charset="0"/>
                <a:ea typeface="Osaka" charset="0"/>
                <a:cs typeface="Osaka" charset="0"/>
              </a:defRPr>
            </a:lvl8pPr>
            <a:lvl9pPr marL="3657600" algn="l" defTabSz="457200" rtl="0" eaLnBrk="1" latinLnBrk="0" hangingPunct="1">
              <a:defRPr kumimoji="1" sz="2000" b="1" kern="1200">
                <a:solidFill>
                  <a:schemeClr val="tx1"/>
                </a:solidFill>
                <a:latin typeface="Helvetica" charset="0"/>
                <a:ea typeface="Osaka" charset="0"/>
                <a:cs typeface="Osaka" charset="0"/>
              </a:defRPr>
            </a:lvl9pPr>
          </a:lstStyle>
          <a:p>
            <a:r>
              <a:rPr lang="en-US" altLang="ja-JP" b="0" dirty="0" smtClean="0"/>
              <a:t>1.0</a:t>
            </a:r>
            <a:endParaRPr lang="en-US" altLang="ja-JP" b="0" dirty="0"/>
          </a:p>
        </p:txBody>
      </p:sp>
      <p:sp>
        <p:nvSpPr>
          <p:cNvPr id="27" name="正方形/長方形 26"/>
          <p:cNvSpPr/>
          <p:nvPr/>
        </p:nvSpPr>
        <p:spPr>
          <a:xfrm>
            <a:off x="5796623" y="5570843"/>
            <a:ext cx="543739" cy="400110"/>
          </a:xfrm>
          <a:prstGeom prst="rect">
            <a:avLst/>
          </a:prstGeom>
        </p:spPr>
        <p:txBody>
          <a:bodyPr wrap="none">
            <a:spAutoFit/>
          </a:bodyPr>
          <a:lstStyle>
            <a:defPPr>
              <a:defRPr lang="ja-JP"/>
            </a:defPPr>
            <a:lvl1pPr algn="l" rtl="0" fontAlgn="base">
              <a:spcBef>
                <a:spcPct val="0"/>
              </a:spcBef>
              <a:spcAft>
                <a:spcPct val="0"/>
              </a:spcAft>
              <a:defRPr kumimoji="1" sz="2000" b="1" kern="1200">
                <a:solidFill>
                  <a:schemeClr val="tx1"/>
                </a:solidFill>
                <a:latin typeface="Helvetica" charset="0"/>
                <a:ea typeface="Osaka" charset="0"/>
                <a:cs typeface="Osaka" charset="0"/>
              </a:defRPr>
            </a:lvl1pPr>
            <a:lvl2pPr marL="457200" algn="l" rtl="0" fontAlgn="base">
              <a:spcBef>
                <a:spcPct val="0"/>
              </a:spcBef>
              <a:spcAft>
                <a:spcPct val="0"/>
              </a:spcAft>
              <a:defRPr kumimoji="1" sz="2000" b="1" kern="1200">
                <a:solidFill>
                  <a:schemeClr val="tx1"/>
                </a:solidFill>
                <a:latin typeface="Helvetica" charset="0"/>
                <a:ea typeface="Osaka" charset="0"/>
                <a:cs typeface="Osaka" charset="0"/>
              </a:defRPr>
            </a:lvl2pPr>
            <a:lvl3pPr marL="914400" algn="l" rtl="0" fontAlgn="base">
              <a:spcBef>
                <a:spcPct val="0"/>
              </a:spcBef>
              <a:spcAft>
                <a:spcPct val="0"/>
              </a:spcAft>
              <a:defRPr kumimoji="1" sz="2000" b="1" kern="1200">
                <a:solidFill>
                  <a:schemeClr val="tx1"/>
                </a:solidFill>
                <a:latin typeface="Helvetica" charset="0"/>
                <a:ea typeface="Osaka" charset="0"/>
                <a:cs typeface="Osaka" charset="0"/>
              </a:defRPr>
            </a:lvl3pPr>
            <a:lvl4pPr marL="1371600" algn="l" rtl="0" fontAlgn="base">
              <a:spcBef>
                <a:spcPct val="0"/>
              </a:spcBef>
              <a:spcAft>
                <a:spcPct val="0"/>
              </a:spcAft>
              <a:defRPr kumimoji="1" sz="2000" b="1" kern="1200">
                <a:solidFill>
                  <a:schemeClr val="tx1"/>
                </a:solidFill>
                <a:latin typeface="Helvetica" charset="0"/>
                <a:ea typeface="Osaka" charset="0"/>
                <a:cs typeface="Osaka" charset="0"/>
              </a:defRPr>
            </a:lvl4pPr>
            <a:lvl5pPr marL="1828800" algn="l" rtl="0" fontAlgn="base">
              <a:spcBef>
                <a:spcPct val="0"/>
              </a:spcBef>
              <a:spcAft>
                <a:spcPct val="0"/>
              </a:spcAft>
              <a:defRPr kumimoji="1" sz="2000" b="1" kern="1200">
                <a:solidFill>
                  <a:schemeClr val="tx1"/>
                </a:solidFill>
                <a:latin typeface="Helvetica" charset="0"/>
                <a:ea typeface="Osaka" charset="0"/>
                <a:cs typeface="Osaka" charset="0"/>
              </a:defRPr>
            </a:lvl5pPr>
            <a:lvl6pPr marL="2286000" algn="l" defTabSz="457200" rtl="0" eaLnBrk="1" latinLnBrk="0" hangingPunct="1">
              <a:defRPr kumimoji="1" sz="2000" b="1" kern="1200">
                <a:solidFill>
                  <a:schemeClr val="tx1"/>
                </a:solidFill>
                <a:latin typeface="Helvetica" charset="0"/>
                <a:ea typeface="Osaka" charset="0"/>
                <a:cs typeface="Osaka" charset="0"/>
              </a:defRPr>
            </a:lvl6pPr>
            <a:lvl7pPr marL="2743200" algn="l" defTabSz="457200" rtl="0" eaLnBrk="1" latinLnBrk="0" hangingPunct="1">
              <a:defRPr kumimoji="1" sz="2000" b="1" kern="1200">
                <a:solidFill>
                  <a:schemeClr val="tx1"/>
                </a:solidFill>
                <a:latin typeface="Helvetica" charset="0"/>
                <a:ea typeface="Osaka" charset="0"/>
                <a:cs typeface="Osaka" charset="0"/>
              </a:defRPr>
            </a:lvl7pPr>
            <a:lvl8pPr marL="3200400" algn="l" defTabSz="457200" rtl="0" eaLnBrk="1" latinLnBrk="0" hangingPunct="1">
              <a:defRPr kumimoji="1" sz="2000" b="1" kern="1200">
                <a:solidFill>
                  <a:schemeClr val="tx1"/>
                </a:solidFill>
                <a:latin typeface="Helvetica" charset="0"/>
                <a:ea typeface="Osaka" charset="0"/>
                <a:cs typeface="Osaka" charset="0"/>
              </a:defRPr>
            </a:lvl8pPr>
            <a:lvl9pPr marL="3657600" algn="l" defTabSz="457200" rtl="0" eaLnBrk="1" latinLnBrk="0" hangingPunct="1">
              <a:defRPr kumimoji="1" sz="2000" b="1" kern="1200">
                <a:solidFill>
                  <a:schemeClr val="tx1"/>
                </a:solidFill>
                <a:latin typeface="Helvetica" charset="0"/>
                <a:ea typeface="Osaka" charset="0"/>
                <a:cs typeface="Osaka" charset="0"/>
              </a:defRPr>
            </a:lvl9pPr>
          </a:lstStyle>
          <a:p>
            <a:r>
              <a:rPr lang="en-US" altLang="ja-JP" b="0" dirty="0" smtClean="0"/>
              <a:t>1.2</a:t>
            </a:r>
            <a:endParaRPr lang="en-US" altLang="ja-JP" b="0" dirty="0"/>
          </a:p>
        </p:txBody>
      </p:sp>
      <p:sp>
        <p:nvSpPr>
          <p:cNvPr id="28" name="正方形/長方形 27"/>
          <p:cNvSpPr/>
          <p:nvPr/>
        </p:nvSpPr>
        <p:spPr>
          <a:xfrm>
            <a:off x="6548853" y="5580612"/>
            <a:ext cx="543739" cy="400110"/>
          </a:xfrm>
          <a:prstGeom prst="rect">
            <a:avLst/>
          </a:prstGeom>
        </p:spPr>
        <p:txBody>
          <a:bodyPr wrap="none">
            <a:spAutoFit/>
          </a:bodyPr>
          <a:lstStyle>
            <a:defPPr>
              <a:defRPr lang="ja-JP"/>
            </a:defPPr>
            <a:lvl1pPr algn="l" rtl="0" fontAlgn="base">
              <a:spcBef>
                <a:spcPct val="0"/>
              </a:spcBef>
              <a:spcAft>
                <a:spcPct val="0"/>
              </a:spcAft>
              <a:defRPr kumimoji="1" sz="2000" b="1" kern="1200">
                <a:solidFill>
                  <a:schemeClr val="tx1"/>
                </a:solidFill>
                <a:latin typeface="Helvetica" charset="0"/>
                <a:ea typeface="Osaka" charset="0"/>
                <a:cs typeface="Osaka" charset="0"/>
              </a:defRPr>
            </a:lvl1pPr>
            <a:lvl2pPr marL="457200" algn="l" rtl="0" fontAlgn="base">
              <a:spcBef>
                <a:spcPct val="0"/>
              </a:spcBef>
              <a:spcAft>
                <a:spcPct val="0"/>
              </a:spcAft>
              <a:defRPr kumimoji="1" sz="2000" b="1" kern="1200">
                <a:solidFill>
                  <a:schemeClr val="tx1"/>
                </a:solidFill>
                <a:latin typeface="Helvetica" charset="0"/>
                <a:ea typeface="Osaka" charset="0"/>
                <a:cs typeface="Osaka" charset="0"/>
              </a:defRPr>
            </a:lvl2pPr>
            <a:lvl3pPr marL="914400" algn="l" rtl="0" fontAlgn="base">
              <a:spcBef>
                <a:spcPct val="0"/>
              </a:spcBef>
              <a:spcAft>
                <a:spcPct val="0"/>
              </a:spcAft>
              <a:defRPr kumimoji="1" sz="2000" b="1" kern="1200">
                <a:solidFill>
                  <a:schemeClr val="tx1"/>
                </a:solidFill>
                <a:latin typeface="Helvetica" charset="0"/>
                <a:ea typeface="Osaka" charset="0"/>
                <a:cs typeface="Osaka" charset="0"/>
              </a:defRPr>
            </a:lvl3pPr>
            <a:lvl4pPr marL="1371600" algn="l" rtl="0" fontAlgn="base">
              <a:spcBef>
                <a:spcPct val="0"/>
              </a:spcBef>
              <a:spcAft>
                <a:spcPct val="0"/>
              </a:spcAft>
              <a:defRPr kumimoji="1" sz="2000" b="1" kern="1200">
                <a:solidFill>
                  <a:schemeClr val="tx1"/>
                </a:solidFill>
                <a:latin typeface="Helvetica" charset="0"/>
                <a:ea typeface="Osaka" charset="0"/>
                <a:cs typeface="Osaka" charset="0"/>
              </a:defRPr>
            </a:lvl4pPr>
            <a:lvl5pPr marL="1828800" algn="l" rtl="0" fontAlgn="base">
              <a:spcBef>
                <a:spcPct val="0"/>
              </a:spcBef>
              <a:spcAft>
                <a:spcPct val="0"/>
              </a:spcAft>
              <a:defRPr kumimoji="1" sz="2000" b="1" kern="1200">
                <a:solidFill>
                  <a:schemeClr val="tx1"/>
                </a:solidFill>
                <a:latin typeface="Helvetica" charset="0"/>
                <a:ea typeface="Osaka" charset="0"/>
                <a:cs typeface="Osaka" charset="0"/>
              </a:defRPr>
            </a:lvl5pPr>
            <a:lvl6pPr marL="2286000" algn="l" defTabSz="457200" rtl="0" eaLnBrk="1" latinLnBrk="0" hangingPunct="1">
              <a:defRPr kumimoji="1" sz="2000" b="1" kern="1200">
                <a:solidFill>
                  <a:schemeClr val="tx1"/>
                </a:solidFill>
                <a:latin typeface="Helvetica" charset="0"/>
                <a:ea typeface="Osaka" charset="0"/>
                <a:cs typeface="Osaka" charset="0"/>
              </a:defRPr>
            </a:lvl6pPr>
            <a:lvl7pPr marL="2743200" algn="l" defTabSz="457200" rtl="0" eaLnBrk="1" latinLnBrk="0" hangingPunct="1">
              <a:defRPr kumimoji="1" sz="2000" b="1" kern="1200">
                <a:solidFill>
                  <a:schemeClr val="tx1"/>
                </a:solidFill>
                <a:latin typeface="Helvetica" charset="0"/>
                <a:ea typeface="Osaka" charset="0"/>
                <a:cs typeface="Osaka" charset="0"/>
              </a:defRPr>
            </a:lvl7pPr>
            <a:lvl8pPr marL="3200400" algn="l" defTabSz="457200" rtl="0" eaLnBrk="1" latinLnBrk="0" hangingPunct="1">
              <a:defRPr kumimoji="1" sz="2000" b="1" kern="1200">
                <a:solidFill>
                  <a:schemeClr val="tx1"/>
                </a:solidFill>
                <a:latin typeface="Helvetica" charset="0"/>
                <a:ea typeface="Osaka" charset="0"/>
                <a:cs typeface="Osaka" charset="0"/>
              </a:defRPr>
            </a:lvl8pPr>
            <a:lvl9pPr marL="3657600" algn="l" defTabSz="457200" rtl="0" eaLnBrk="1" latinLnBrk="0" hangingPunct="1">
              <a:defRPr kumimoji="1" sz="2000" b="1" kern="1200">
                <a:solidFill>
                  <a:schemeClr val="tx1"/>
                </a:solidFill>
                <a:latin typeface="Helvetica" charset="0"/>
                <a:ea typeface="Osaka" charset="0"/>
                <a:cs typeface="Osaka" charset="0"/>
              </a:defRPr>
            </a:lvl9pPr>
          </a:lstStyle>
          <a:p>
            <a:r>
              <a:rPr lang="en-US" altLang="ja-JP" b="0" dirty="0" smtClean="0"/>
              <a:t>1.4</a:t>
            </a:r>
            <a:endParaRPr lang="en-US" altLang="ja-JP" b="0" dirty="0"/>
          </a:p>
        </p:txBody>
      </p:sp>
      <p:sp>
        <p:nvSpPr>
          <p:cNvPr id="29" name="テキスト ボックス 28"/>
          <p:cNvSpPr txBox="1"/>
          <p:nvPr/>
        </p:nvSpPr>
        <p:spPr>
          <a:xfrm>
            <a:off x="4358879" y="5948908"/>
            <a:ext cx="1929284" cy="461665"/>
          </a:xfrm>
          <a:prstGeom prst="rect">
            <a:avLst/>
          </a:prstGeom>
          <a:noFill/>
        </p:spPr>
        <p:txBody>
          <a:bodyPr wrap="none" rtlCol="0">
            <a:spAutoFit/>
          </a:bodyPr>
          <a:lstStyle>
            <a:defPPr>
              <a:defRPr lang="ja-JP"/>
            </a:defPPr>
            <a:lvl1pPr algn="l" rtl="0" fontAlgn="base">
              <a:spcBef>
                <a:spcPct val="0"/>
              </a:spcBef>
              <a:spcAft>
                <a:spcPct val="0"/>
              </a:spcAft>
              <a:defRPr kumimoji="1" sz="2000" b="1" kern="1200">
                <a:solidFill>
                  <a:schemeClr val="tx1"/>
                </a:solidFill>
                <a:latin typeface="Helvetica" charset="0"/>
                <a:ea typeface="Osaka" charset="0"/>
                <a:cs typeface="Osaka" charset="0"/>
              </a:defRPr>
            </a:lvl1pPr>
            <a:lvl2pPr marL="457200" algn="l" rtl="0" fontAlgn="base">
              <a:spcBef>
                <a:spcPct val="0"/>
              </a:spcBef>
              <a:spcAft>
                <a:spcPct val="0"/>
              </a:spcAft>
              <a:defRPr kumimoji="1" sz="2000" b="1" kern="1200">
                <a:solidFill>
                  <a:schemeClr val="tx1"/>
                </a:solidFill>
                <a:latin typeface="Helvetica" charset="0"/>
                <a:ea typeface="Osaka" charset="0"/>
                <a:cs typeface="Osaka" charset="0"/>
              </a:defRPr>
            </a:lvl2pPr>
            <a:lvl3pPr marL="914400" algn="l" rtl="0" fontAlgn="base">
              <a:spcBef>
                <a:spcPct val="0"/>
              </a:spcBef>
              <a:spcAft>
                <a:spcPct val="0"/>
              </a:spcAft>
              <a:defRPr kumimoji="1" sz="2000" b="1" kern="1200">
                <a:solidFill>
                  <a:schemeClr val="tx1"/>
                </a:solidFill>
                <a:latin typeface="Helvetica" charset="0"/>
                <a:ea typeface="Osaka" charset="0"/>
                <a:cs typeface="Osaka" charset="0"/>
              </a:defRPr>
            </a:lvl3pPr>
            <a:lvl4pPr marL="1371600" algn="l" rtl="0" fontAlgn="base">
              <a:spcBef>
                <a:spcPct val="0"/>
              </a:spcBef>
              <a:spcAft>
                <a:spcPct val="0"/>
              </a:spcAft>
              <a:defRPr kumimoji="1" sz="2000" b="1" kern="1200">
                <a:solidFill>
                  <a:schemeClr val="tx1"/>
                </a:solidFill>
                <a:latin typeface="Helvetica" charset="0"/>
                <a:ea typeface="Osaka" charset="0"/>
                <a:cs typeface="Osaka" charset="0"/>
              </a:defRPr>
            </a:lvl4pPr>
            <a:lvl5pPr marL="1828800" algn="l" rtl="0" fontAlgn="base">
              <a:spcBef>
                <a:spcPct val="0"/>
              </a:spcBef>
              <a:spcAft>
                <a:spcPct val="0"/>
              </a:spcAft>
              <a:defRPr kumimoji="1" sz="2000" b="1" kern="1200">
                <a:solidFill>
                  <a:schemeClr val="tx1"/>
                </a:solidFill>
                <a:latin typeface="Helvetica" charset="0"/>
                <a:ea typeface="Osaka" charset="0"/>
                <a:cs typeface="Osaka" charset="0"/>
              </a:defRPr>
            </a:lvl5pPr>
            <a:lvl6pPr marL="2286000" algn="l" defTabSz="457200" rtl="0" eaLnBrk="1" latinLnBrk="0" hangingPunct="1">
              <a:defRPr kumimoji="1" sz="2000" b="1" kern="1200">
                <a:solidFill>
                  <a:schemeClr val="tx1"/>
                </a:solidFill>
                <a:latin typeface="Helvetica" charset="0"/>
                <a:ea typeface="Osaka" charset="0"/>
                <a:cs typeface="Osaka" charset="0"/>
              </a:defRPr>
            </a:lvl6pPr>
            <a:lvl7pPr marL="2743200" algn="l" defTabSz="457200" rtl="0" eaLnBrk="1" latinLnBrk="0" hangingPunct="1">
              <a:defRPr kumimoji="1" sz="2000" b="1" kern="1200">
                <a:solidFill>
                  <a:schemeClr val="tx1"/>
                </a:solidFill>
                <a:latin typeface="Helvetica" charset="0"/>
                <a:ea typeface="Osaka" charset="0"/>
                <a:cs typeface="Osaka" charset="0"/>
              </a:defRPr>
            </a:lvl7pPr>
            <a:lvl8pPr marL="3200400" algn="l" defTabSz="457200" rtl="0" eaLnBrk="1" latinLnBrk="0" hangingPunct="1">
              <a:defRPr kumimoji="1" sz="2000" b="1" kern="1200">
                <a:solidFill>
                  <a:schemeClr val="tx1"/>
                </a:solidFill>
                <a:latin typeface="Helvetica" charset="0"/>
                <a:ea typeface="Osaka" charset="0"/>
                <a:cs typeface="Osaka" charset="0"/>
              </a:defRPr>
            </a:lvl8pPr>
            <a:lvl9pPr marL="3657600" algn="l" defTabSz="457200" rtl="0" eaLnBrk="1" latinLnBrk="0" hangingPunct="1">
              <a:defRPr kumimoji="1" sz="2000" b="1" kern="1200">
                <a:solidFill>
                  <a:schemeClr val="tx1"/>
                </a:solidFill>
                <a:latin typeface="Helvetica" charset="0"/>
                <a:ea typeface="Osaka" charset="0"/>
                <a:cs typeface="Osaka" charset="0"/>
              </a:defRPr>
            </a:lvl9pPr>
          </a:lstStyle>
          <a:p>
            <a:r>
              <a:rPr lang="en-US" altLang="ja-JP" sz="2400" dirty="0" smtClean="0">
                <a:latin typeface="Arial"/>
              </a:rPr>
              <a:t>Calc. / Expt.</a:t>
            </a:r>
            <a:endParaRPr kumimoji="1" lang="ja-JP" altLang="en-US" sz="2400" dirty="0">
              <a:latin typeface="Arial"/>
            </a:endParaRPr>
          </a:p>
        </p:txBody>
      </p:sp>
      <p:sp>
        <p:nvSpPr>
          <p:cNvPr id="2" name="フッター プレースホルダー 1"/>
          <p:cNvSpPr>
            <a:spLocks noGrp="1"/>
          </p:cNvSpPr>
          <p:nvPr>
            <p:ph type="ftr" sz="quarter" idx="11"/>
          </p:nvPr>
        </p:nvSpPr>
        <p:spPr>
          <a:xfrm>
            <a:off x="3124200" y="6689253"/>
            <a:ext cx="2895600" cy="124123"/>
          </a:xfrm>
        </p:spPr>
        <p:txBody>
          <a:bodyPr/>
          <a:lstStyle/>
          <a:p>
            <a:r>
              <a:rPr kumimoji="1" lang="en-US" altLang="ja-JP" dirty="0" smtClean="0"/>
              <a:t>OECD/NEA WPEC 21-May-2015</a:t>
            </a:r>
            <a:endParaRPr kumimoji="1" lang="ja-JP" altLang="en-US" dirty="0"/>
          </a:p>
        </p:txBody>
      </p:sp>
      <p:sp>
        <p:nvSpPr>
          <p:cNvPr id="3" name="スライド番号プレースホルダー 2"/>
          <p:cNvSpPr>
            <a:spLocks noGrp="1"/>
          </p:cNvSpPr>
          <p:nvPr>
            <p:ph type="sldNum" sz="quarter" idx="12"/>
          </p:nvPr>
        </p:nvSpPr>
        <p:spPr/>
        <p:txBody>
          <a:bodyPr/>
          <a:lstStyle/>
          <a:p>
            <a:fld id="{4E79C504-9ED1-4FAF-B9CF-03884391F86F}" type="slidenum">
              <a:rPr kumimoji="1" lang="ja-JP" altLang="en-US" smtClean="0"/>
              <a:pPr/>
              <a:t>26</a:t>
            </a:fld>
            <a:endParaRPr kumimoji="1" lang="ja-JP" altLang="en-US"/>
          </a:p>
        </p:txBody>
      </p:sp>
    </p:spTree>
    <p:extLst>
      <p:ext uri="{BB962C8B-B14F-4D97-AF65-F5344CB8AC3E}">
        <p14:creationId xmlns:p14="http://schemas.microsoft.com/office/powerpoint/2010/main" val="7510026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774700" y="139700"/>
            <a:ext cx="7670800" cy="571500"/>
          </a:xfrm>
        </p:spPr>
        <p:txBody>
          <a:bodyPr>
            <a:normAutofit fontScale="90000"/>
          </a:bodyPr>
          <a:lstStyle/>
          <a:p>
            <a:pPr eaLnBrk="1" hangingPunct="1"/>
            <a:r>
              <a:rPr lang="en-US" altLang="ja-JP" sz="3600" b="1" dirty="0" smtClean="0">
                <a:solidFill>
                  <a:srgbClr val="0000FF"/>
                </a:solidFill>
                <a:latin typeface="Arial" charset="0"/>
                <a:ea typeface="ＭＳ Ｐゴシック" charset="0"/>
              </a:rPr>
              <a:t>Results -3</a:t>
            </a:r>
            <a:endParaRPr lang="en-US" altLang="ja-JP" sz="3600" b="1" dirty="0">
              <a:solidFill>
                <a:srgbClr val="0000FF"/>
              </a:solidFill>
              <a:latin typeface="Arial" charset="0"/>
              <a:ea typeface="ＭＳ Ｐゴシック" charset="0"/>
            </a:endParaRPr>
          </a:p>
        </p:txBody>
      </p:sp>
      <p:sp>
        <p:nvSpPr>
          <p:cNvPr id="14" name="テキスト ボックス 13"/>
          <p:cNvSpPr txBox="1"/>
          <p:nvPr/>
        </p:nvSpPr>
        <p:spPr>
          <a:xfrm>
            <a:off x="871258" y="6309320"/>
            <a:ext cx="7401485" cy="461665"/>
          </a:xfrm>
          <a:prstGeom prst="rect">
            <a:avLst/>
          </a:prstGeom>
          <a:noFill/>
        </p:spPr>
        <p:txBody>
          <a:bodyPr wrap="none" rtlCol="0">
            <a:spAutoFit/>
          </a:bodyPr>
          <a:lstStyle>
            <a:defPPr>
              <a:defRPr lang="ja-JP"/>
            </a:defPPr>
            <a:lvl1pPr algn="l" rtl="0" fontAlgn="base">
              <a:spcBef>
                <a:spcPct val="0"/>
              </a:spcBef>
              <a:spcAft>
                <a:spcPct val="0"/>
              </a:spcAft>
              <a:defRPr kumimoji="1" sz="2000" b="1" kern="1200">
                <a:solidFill>
                  <a:schemeClr val="tx1"/>
                </a:solidFill>
                <a:latin typeface="Helvetica" charset="0"/>
                <a:ea typeface="Osaka" charset="0"/>
                <a:cs typeface="Osaka" charset="0"/>
              </a:defRPr>
            </a:lvl1pPr>
            <a:lvl2pPr marL="457200" algn="l" rtl="0" fontAlgn="base">
              <a:spcBef>
                <a:spcPct val="0"/>
              </a:spcBef>
              <a:spcAft>
                <a:spcPct val="0"/>
              </a:spcAft>
              <a:defRPr kumimoji="1" sz="2000" b="1" kern="1200">
                <a:solidFill>
                  <a:schemeClr val="tx1"/>
                </a:solidFill>
                <a:latin typeface="Helvetica" charset="0"/>
                <a:ea typeface="Osaka" charset="0"/>
                <a:cs typeface="Osaka" charset="0"/>
              </a:defRPr>
            </a:lvl2pPr>
            <a:lvl3pPr marL="914400" algn="l" rtl="0" fontAlgn="base">
              <a:spcBef>
                <a:spcPct val="0"/>
              </a:spcBef>
              <a:spcAft>
                <a:spcPct val="0"/>
              </a:spcAft>
              <a:defRPr kumimoji="1" sz="2000" b="1" kern="1200">
                <a:solidFill>
                  <a:schemeClr val="tx1"/>
                </a:solidFill>
                <a:latin typeface="Helvetica" charset="0"/>
                <a:ea typeface="Osaka" charset="0"/>
                <a:cs typeface="Osaka" charset="0"/>
              </a:defRPr>
            </a:lvl3pPr>
            <a:lvl4pPr marL="1371600" algn="l" rtl="0" fontAlgn="base">
              <a:spcBef>
                <a:spcPct val="0"/>
              </a:spcBef>
              <a:spcAft>
                <a:spcPct val="0"/>
              </a:spcAft>
              <a:defRPr kumimoji="1" sz="2000" b="1" kern="1200">
                <a:solidFill>
                  <a:schemeClr val="tx1"/>
                </a:solidFill>
                <a:latin typeface="Helvetica" charset="0"/>
                <a:ea typeface="Osaka" charset="0"/>
                <a:cs typeface="Osaka" charset="0"/>
              </a:defRPr>
            </a:lvl4pPr>
            <a:lvl5pPr marL="1828800" algn="l" rtl="0" fontAlgn="base">
              <a:spcBef>
                <a:spcPct val="0"/>
              </a:spcBef>
              <a:spcAft>
                <a:spcPct val="0"/>
              </a:spcAft>
              <a:defRPr kumimoji="1" sz="2000" b="1" kern="1200">
                <a:solidFill>
                  <a:schemeClr val="tx1"/>
                </a:solidFill>
                <a:latin typeface="Helvetica" charset="0"/>
                <a:ea typeface="Osaka" charset="0"/>
                <a:cs typeface="Osaka" charset="0"/>
              </a:defRPr>
            </a:lvl5pPr>
            <a:lvl6pPr marL="2286000" algn="l" defTabSz="457200" rtl="0" eaLnBrk="1" latinLnBrk="0" hangingPunct="1">
              <a:defRPr kumimoji="1" sz="2000" b="1" kern="1200">
                <a:solidFill>
                  <a:schemeClr val="tx1"/>
                </a:solidFill>
                <a:latin typeface="Helvetica" charset="0"/>
                <a:ea typeface="Osaka" charset="0"/>
                <a:cs typeface="Osaka" charset="0"/>
              </a:defRPr>
            </a:lvl6pPr>
            <a:lvl7pPr marL="2743200" algn="l" defTabSz="457200" rtl="0" eaLnBrk="1" latinLnBrk="0" hangingPunct="1">
              <a:defRPr kumimoji="1" sz="2000" b="1" kern="1200">
                <a:solidFill>
                  <a:schemeClr val="tx1"/>
                </a:solidFill>
                <a:latin typeface="Helvetica" charset="0"/>
                <a:ea typeface="Osaka" charset="0"/>
                <a:cs typeface="Osaka" charset="0"/>
              </a:defRPr>
            </a:lvl7pPr>
            <a:lvl8pPr marL="3200400" algn="l" defTabSz="457200" rtl="0" eaLnBrk="1" latinLnBrk="0" hangingPunct="1">
              <a:defRPr kumimoji="1" sz="2000" b="1" kern="1200">
                <a:solidFill>
                  <a:schemeClr val="tx1"/>
                </a:solidFill>
                <a:latin typeface="Helvetica" charset="0"/>
                <a:ea typeface="Osaka" charset="0"/>
                <a:cs typeface="Osaka" charset="0"/>
              </a:defRPr>
            </a:lvl8pPr>
            <a:lvl9pPr marL="3657600" algn="l" defTabSz="457200" rtl="0" eaLnBrk="1" latinLnBrk="0" hangingPunct="1">
              <a:defRPr kumimoji="1" sz="2000" b="1" kern="1200">
                <a:solidFill>
                  <a:schemeClr val="tx1"/>
                </a:solidFill>
                <a:latin typeface="Helvetica" charset="0"/>
                <a:ea typeface="Osaka" charset="0"/>
                <a:cs typeface="Osaka" charset="0"/>
              </a:defRPr>
            </a:lvl9pPr>
          </a:lstStyle>
          <a:p>
            <a:r>
              <a:rPr kumimoji="1" lang="en-US" altLang="ja-JP" sz="2400" dirty="0" smtClean="0">
                <a:solidFill>
                  <a:srgbClr val="0000FF"/>
                </a:solidFill>
                <a:latin typeface="Arial"/>
              </a:rPr>
              <a:t>C/E of reaction rates of reactions in IRDFF (part3)</a:t>
            </a:r>
            <a:endParaRPr kumimoji="1" lang="ja-JP" altLang="en-US" sz="2400" dirty="0">
              <a:solidFill>
                <a:srgbClr val="0000FF"/>
              </a:solidFill>
              <a:latin typeface="Arial"/>
            </a:endParaRPr>
          </a:p>
        </p:txBody>
      </p:sp>
      <p:sp>
        <p:nvSpPr>
          <p:cNvPr id="17" name="テキスト ボックス 16"/>
          <p:cNvSpPr txBox="1"/>
          <p:nvPr/>
        </p:nvSpPr>
        <p:spPr>
          <a:xfrm rot="16200000">
            <a:off x="-289149" y="3242126"/>
            <a:ext cx="2972689" cy="461665"/>
          </a:xfrm>
          <a:prstGeom prst="rect">
            <a:avLst/>
          </a:prstGeom>
          <a:noFill/>
        </p:spPr>
        <p:txBody>
          <a:bodyPr wrap="none" rtlCol="0">
            <a:spAutoFit/>
          </a:bodyPr>
          <a:lstStyle>
            <a:defPPr>
              <a:defRPr lang="ja-JP"/>
            </a:defPPr>
            <a:lvl1pPr algn="l" rtl="0" fontAlgn="base">
              <a:spcBef>
                <a:spcPct val="0"/>
              </a:spcBef>
              <a:spcAft>
                <a:spcPct val="0"/>
              </a:spcAft>
              <a:defRPr kumimoji="1" sz="2000" b="1" kern="1200">
                <a:solidFill>
                  <a:schemeClr val="tx1"/>
                </a:solidFill>
                <a:latin typeface="Helvetica" charset="0"/>
                <a:ea typeface="Osaka" charset="0"/>
                <a:cs typeface="Osaka" charset="0"/>
              </a:defRPr>
            </a:lvl1pPr>
            <a:lvl2pPr marL="457200" algn="l" rtl="0" fontAlgn="base">
              <a:spcBef>
                <a:spcPct val="0"/>
              </a:spcBef>
              <a:spcAft>
                <a:spcPct val="0"/>
              </a:spcAft>
              <a:defRPr kumimoji="1" sz="2000" b="1" kern="1200">
                <a:solidFill>
                  <a:schemeClr val="tx1"/>
                </a:solidFill>
                <a:latin typeface="Helvetica" charset="0"/>
                <a:ea typeface="Osaka" charset="0"/>
                <a:cs typeface="Osaka" charset="0"/>
              </a:defRPr>
            </a:lvl2pPr>
            <a:lvl3pPr marL="914400" algn="l" rtl="0" fontAlgn="base">
              <a:spcBef>
                <a:spcPct val="0"/>
              </a:spcBef>
              <a:spcAft>
                <a:spcPct val="0"/>
              </a:spcAft>
              <a:defRPr kumimoji="1" sz="2000" b="1" kern="1200">
                <a:solidFill>
                  <a:schemeClr val="tx1"/>
                </a:solidFill>
                <a:latin typeface="Helvetica" charset="0"/>
                <a:ea typeface="Osaka" charset="0"/>
                <a:cs typeface="Osaka" charset="0"/>
              </a:defRPr>
            </a:lvl3pPr>
            <a:lvl4pPr marL="1371600" algn="l" rtl="0" fontAlgn="base">
              <a:spcBef>
                <a:spcPct val="0"/>
              </a:spcBef>
              <a:spcAft>
                <a:spcPct val="0"/>
              </a:spcAft>
              <a:defRPr kumimoji="1" sz="2000" b="1" kern="1200">
                <a:solidFill>
                  <a:schemeClr val="tx1"/>
                </a:solidFill>
                <a:latin typeface="Helvetica" charset="0"/>
                <a:ea typeface="Osaka" charset="0"/>
                <a:cs typeface="Osaka" charset="0"/>
              </a:defRPr>
            </a:lvl4pPr>
            <a:lvl5pPr marL="1828800" algn="l" rtl="0" fontAlgn="base">
              <a:spcBef>
                <a:spcPct val="0"/>
              </a:spcBef>
              <a:spcAft>
                <a:spcPct val="0"/>
              </a:spcAft>
              <a:defRPr kumimoji="1" sz="2000" b="1" kern="1200">
                <a:solidFill>
                  <a:schemeClr val="tx1"/>
                </a:solidFill>
                <a:latin typeface="Helvetica" charset="0"/>
                <a:ea typeface="Osaka" charset="0"/>
                <a:cs typeface="Osaka" charset="0"/>
              </a:defRPr>
            </a:lvl5pPr>
            <a:lvl6pPr marL="2286000" algn="l" defTabSz="457200" rtl="0" eaLnBrk="1" latinLnBrk="0" hangingPunct="1">
              <a:defRPr kumimoji="1" sz="2000" b="1" kern="1200">
                <a:solidFill>
                  <a:schemeClr val="tx1"/>
                </a:solidFill>
                <a:latin typeface="Helvetica" charset="0"/>
                <a:ea typeface="Osaka" charset="0"/>
                <a:cs typeface="Osaka" charset="0"/>
              </a:defRPr>
            </a:lvl6pPr>
            <a:lvl7pPr marL="2743200" algn="l" defTabSz="457200" rtl="0" eaLnBrk="1" latinLnBrk="0" hangingPunct="1">
              <a:defRPr kumimoji="1" sz="2000" b="1" kern="1200">
                <a:solidFill>
                  <a:schemeClr val="tx1"/>
                </a:solidFill>
                <a:latin typeface="Helvetica" charset="0"/>
                <a:ea typeface="Osaka" charset="0"/>
                <a:cs typeface="Osaka" charset="0"/>
              </a:defRPr>
            </a:lvl7pPr>
            <a:lvl8pPr marL="3200400" algn="l" defTabSz="457200" rtl="0" eaLnBrk="1" latinLnBrk="0" hangingPunct="1">
              <a:defRPr kumimoji="1" sz="2000" b="1" kern="1200">
                <a:solidFill>
                  <a:schemeClr val="tx1"/>
                </a:solidFill>
                <a:latin typeface="Helvetica" charset="0"/>
                <a:ea typeface="Osaka" charset="0"/>
                <a:cs typeface="Osaka" charset="0"/>
              </a:defRPr>
            </a:lvl8pPr>
            <a:lvl9pPr marL="3657600" algn="l" defTabSz="457200" rtl="0" eaLnBrk="1" latinLnBrk="0" hangingPunct="1">
              <a:defRPr kumimoji="1" sz="2000" b="1" kern="1200">
                <a:solidFill>
                  <a:schemeClr val="tx1"/>
                </a:solidFill>
                <a:latin typeface="Helvetica" charset="0"/>
                <a:ea typeface="Osaka" charset="0"/>
                <a:cs typeface="Osaka" charset="0"/>
              </a:defRPr>
            </a:lvl9pPr>
          </a:lstStyle>
          <a:p>
            <a:r>
              <a:rPr kumimoji="1" lang="en-US" altLang="ja-JP" sz="2400" dirty="0" err="1" smtClean="0"/>
              <a:t>Dosimetry</a:t>
            </a:r>
            <a:r>
              <a:rPr kumimoji="1" lang="en-US" altLang="ja-JP" sz="2400" dirty="0" smtClean="0"/>
              <a:t> reaction</a:t>
            </a:r>
            <a:endParaRPr kumimoji="1" lang="ja-JP" altLang="en-US" sz="2400" dirty="0"/>
          </a:p>
        </p:txBody>
      </p:sp>
      <p:sp>
        <p:nvSpPr>
          <p:cNvPr id="22" name="テキスト ボックス 21"/>
          <p:cNvSpPr txBox="1"/>
          <p:nvPr/>
        </p:nvSpPr>
        <p:spPr>
          <a:xfrm>
            <a:off x="3889944" y="5584305"/>
            <a:ext cx="505555" cy="369332"/>
          </a:xfrm>
          <a:prstGeom prst="rect">
            <a:avLst/>
          </a:prstGeom>
          <a:noFill/>
        </p:spPr>
        <p:txBody>
          <a:bodyPr wrap="none" rtlCol="0">
            <a:spAutoFit/>
          </a:bodyPr>
          <a:lstStyle>
            <a:defPPr>
              <a:defRPr lang="ja-JP"/>
            </a:defPPr>
            <a:lvl1pPr algn="l" rtl="0" fontAlgn="base">
              <a:spcBef>
                <a:spcPct val="0"/>
              </a:spcBef>
              <a:spcAft>
                <a:spcPct val="0"/>
              </a:spcAft>
              <a:defRPr kumimoji="1" sz="2000" b="1" kern="1200">
                <a:solidFill>
                  <a:schemeClr val="tx1"/>
                </a:solidFill>
                <a:latin typeface="Helvetica" charset="0"/>
                <a:ea typeface="Osaka" charset="0"/>
                <a:cs typeface="Osaka" charset="0"/>
              </a:defRPr>
            </a:lvl1pPr>
            <a:lvl2pPr marL="457200" algn="l" rtl="0" fontAlgn="base">
              <a:spcBef>
                <a:spcPct val="0"/>
              </a:spcBef>
              <a:spcAft>
                <a:spcPct val="0"/>
              </a:spcAft>
              <a:defRPr kumimoji="1" sz="2000" b="1" kern="1200">
                <a:solidFill>
                  <a:schemeClr val="tx1"/>
                </a:solidFill>
                <a:latin typeface="Helvetica" charset="0"/>
                <a:ea typeface="Osaka" charset="0"/>
                <a:cs typeface="Osaka" charset="0"/>
              </a:defRPr>
            </a:lvl2pPr>
            <a:lvl3pPr marL="914400" algn="l" rtl="0" fontAlgn="base">
              <a:spcBef>
                <a:spcPct val="0"/>
              </a:spcBef>
              <a:spcAft>
                <a:spcPct val="0"/>
              </a:spcAft>
              <a:defRPr kumimoji="1" sz="2000" b="1" kern="1200">
                <a:solidFill>
                  <a:schemeClr val="tx1"/>
                </a:solidFill>
                <a:latin typeface="Helvetica" charset="0"/>
                <a:ea typeface="Osaka" charset="0"/>
                <a:cs typeface="Osaka" charset="0"/>
              </a:defRPr>
            </a:lvl3pPr>
            <a:lvl4pPr marL="1371600" algn="l" rtl="0" fontAlgn="base">
              <a:spcBef>
                <a:spcPct val="0"/>
              </a:spcBef>
              <a:spcAft>
                <a:spcPct val="0"/>
              </a:spcAft>
              <a:defRPr kumimoji="1" sz="2000" b="1" kern="1200">
                <a:solidFill>
                  <a:schemeClr val="tx1"/>
                </a:solidFill>
                <a:latin typeface="Helvetica" charset="0"/>
                <a:ea typeface="Osaka" charset="0"/>
                <a:cs typeface="Osaka" charset="0"/>
              </a:defRPr>
            </a:lvl4pPr>
            <a:lvl5pPr marL="1828800" algn="l" rtl="0" fontAlgn="base">
              <a:spcBef>
                <a:spcPct val="0"/>
              </a:spcBef>
              <a:spcAft>
                <a:spcPct val="0"/>
              </a:spcAft>
              <a:defRPr kumimoji="1" sz="2000" b="1" kern="1200">
                <a:solidFill>
                  <a:schemeClr val="tx1"/>
                </a:solidFill>
                <a:latin typeface="Helvetica" charset="0"/>
                <a:ea typeface="Osaka" charset="0"/>
                <a:cs typeface="Osaka" charset="0"/>
              </a:defRPr>
            </a:lvl5pPr>
            <a:lvl6pPr marL="2286000" algn="l" defTabSz="457200" rtl="0" eaLnBrk="1" latinLnBrk="0" hangingPunct="1">
              <a:defRPr kumimoji="1" sz="2000" b="1" kern="1200">
                <a:solidFill>
                  <a:schemeClr val="tx1"/>
                </a:solidFill>
                <a:latin typeface="Helvetica" charset="0"/>
                <a:ea typeface="Osaka" charset="0"/>
                <a:cs typeface="Osaka" charset="0"/>
              </a:defRPr>
            </a:lvl6pPr>
            <a:lvl7pPr marL="2743200" algn="l" defTabSz="457200" rtl="0" eaLnBrk="1" latinLnBrk="0" hangingPunct="1">
              <a:defRPr kumimoji="1" sz="2000" b="1" kern="1200">
                <a:solidFill>
                  <a:schemeClr val="tx1"/>
                </a:solidFill>
                <a:latin typeface="Helvetica" charset="0"/>
                <a:ea typeface="Osaka" charset="0"/>
                <a:cs typeface="Osaka" charset="0"/>
              </a:defRPr>
            </a:lvl7pPr>
            <a:lvl8pPr marL="3200400" algn="l" defTabSz="457200" rtl="0" eaLnBrk="1" latinLnBrk="0" hangingPunct="1">
              <a:defRPr kumimoji="1" sz="2000" b="1" kern="1200">
                <a:solidFill>
                  <a:schemeClr val="tx1"/>
                </a:solidFill>
                <a:latin typeface="Helvetica" charset="0"/>
                <a:ea typeface="Osaka" charset="0"/>
                <a:cs typeface="Osaka" charset="0"/>
              </a:defRPr>
            </a:lvl8pPr>
            <a:lvl9pPr marL="3657600" algn="l" defTabSz="457200" rtl="0" eaLnBrk="1" latinLnBrk="0" hangingPunct="1">
              <a:defRPr kumimoji="1" sz="2000" b="1" kern="1200">
                <a:solidFill>
                  <a:schemeClr val="tx1"/>
                </a:solidFill>
                <a:latin typeface="Helvetica" charset="0"/>
                <a:ea typeface="Osaka" charset="0"/>
                <a:cs typeface="Osaka" charset="0"/>
              </a:defRPr>
            </a:lvl9pPr>
          </a:lstStyle>
          <a:p>
            <a:r>
              <a:rPr kumimoji="1" lang="en-US" altLang="ja-JP" sz="1800" b="0" dirty="0" smtClean="0"/>
              <a:t>0.6</a:t>
            </a:r>
          </a:p>
        </p:txBody>
      </p:sp>
      <p:sp>
        <p:nvSpPr>
          <p:cNvPr id="23" name="正方形/長方形 22"/>
          <p:cNvSpPr/>
          <p:nvPr/>
        </p:nvSpPr>
        <p:spPr>
          <a:xfrm>
            <a:off x="4604767" y="5579634"/>
            <a:ext cx="543739" cy="400110"/>
          </a:xfrm>
          <a:prstGeom prst="rect">
            <a:avLst/>
          </a:prstGeom>
        </p:spPr>
        <p:txBody>
          <a:bodyPr wrap="none">
            <a:spAutoFit/>
          </a:bodyPr>
          <a:lstStyle>
            <a:defPPr>
              <a:defRPr lang="ja-JP"/>
            </a:defPPr>
            <a:lvl1pPr algn="l" rtl="0" fontAlgn="base">
              <a:spcBef>
                <a:spcPct val="0"/>
              </a:spcBef>
              <a:spcAft>
                <a:spcPct val="0"/>
              </a:spcAft>
              <a:defRPr kumimoji="1" sz="2000" b="1" kern="1200">
                <a:solidFill>
                  <a:schemeClr val="tx1"/>
                </a:solidFill>
                <a:latin typeface="Helvetica" charset="0"/>
                <a:ea typeface="Osaka" charset="0"/>
                <a:cs typeface="Osaka" charset="0"/>
              </a:defRPr>
            </a:lvl1pPr>
            <a:lvl2pPr marL="457200" algn="l" rtl="0" fontAlgn="base">
              <a:spcBef>
                <a:spcPct val="0"/>
              </a:spcBef>
              <a:spcAft>
                <a:spcPct val="0"/>
              </a:spcAft>
              <a:defRPr kumimoji="1" sz="2000" b="1" kern="1200">
                <a:solidFill>
                  <a:schemeClr val="tx1"/>
                </a:solidFill>
                <a:latin typeface="Helvetica" charset="0"/>
                <a:ea typeface="Osaka" charset="0"/>
                <a:cs typeface="Osaka" charset="0"/>
              </a:defRPr>
            </a:lvl2pPr>
            <a:lvl3pPr marL="914400" algn="l" rtl="0" fontAlgn="base">
              <a:spcBef>
                <a:spcPct val="0"/>
              </a:spcBef>
              <a:spcAft>
                <a:spcPct val="0"/>
              </a:spcAft>
              <a:defRPr kumimoji="1" sz="2000" b="1" kern="1200">
                <a:solidFill>
                  <a:schemeClr val="tx1"/>
                </a:solidFill>
                <a:latin typeface="Helvetica" charset="0"/>
                <a:ea typeface="Osaka" charset="0"/>
                <a:cs typeface="Osaka" charset="0"/>
              </a:defRPr>
            </a:lvl3pPr>
            <a:lvl4pPr marL="1371600" algn="l" rtl="0" fontAlgn="base">
              <a:spcBef>
                <a:spcPct val="0"/>
              </a:spcBef>
              <a:spcAft>
                <a:spcPct val="0"/>
              </a:spcAft>
              <a:defRPr kumimoji="1" sz="2000" b="1" kern="1200">
                <a:solidFill>
                  <a:schemeClr val="tx1"/>
                </a:solidFill>
                <a:latin typeface="Helvetica" charset="0"/>
                <a:ea typeface="Osaka" charset="0"/>
                <a:cs typeface="Osaka" charset="0"/>
              </a:defRPr>
            </a:lvl4pPr>
            <a:lvl5pPr marL="1828800" algn="l" rtl="0" fontAlgn="base">
              <a:spcBef>
                <a:spcPct val="0"/>
              </a:spcBef>
              <a:spcAft>
                <a:spcPct val="0"/>
              </a:spcAft>
              <a:defRPr kumimoji="1" sz="2000" b="1" kern="1200">
                <a:solidFill>
                  <a:schemeClr val="tx1"/>
                </a:solidFill>
                <a:latin typeface="Helvetica" charset="0"/>
                <a:ea typeface="Osaka" charset="0"/>
                <a:cs typeface="Osaka" charset="0"/>
              </a:defRPr>
            </a:lvl5pPr>
            <a:lvl6pPr marL="2286000" algn="l" defTabSz="457200" rtl="0" eaLnBrk="1" latinLnBrk="0" hangingPunct="1">
              <a:defRPr kumimoji="1" sz="2000" b="1" kern="1200">
                <a:solidFill>
                  <a:schemeClr val="tx1"/>
                </a:solidFill>
                <a:latin typeface="Helvetica" charset="0"/>
                <a:ea typeface="Osaka" charset="0"/>
                <a:cs typeface="Osaka" charset="0"/>
              </a:defRPr>
            </a:lvl6pPr>
            <a:lvl7pPr marL="2743200" algn="l" defTabSz="457200" rtl="0" eaLnBrk="1" latinLnBrk="0" hangingPunct="1">
              <a:defRPr kumimoji="1" sz="2000" b="1" kern="1200">
                <a:solidFill>
                  <a:schemeClr val="tx1"/>
                </a:solidFill>
                <a:latin typeface="Helvetica" charset="0"/>
                <a:ea typeface="Osaka" charset="0"/>
                <a:cs typeface="Osaka" charset="0"/>
              </a:defRPr>
            </a:lvl7pPr>
            <a:lvl8pPr marL="3200400" algn="l" defTabSz="457200" rtl="0" eaLnBrk="1" latinLnBrk="0" hangingPunct="1">
              <a:defRPr kumimoji="1" sz="2000" b="1" kern="1200">
                <a:solidFill>
                  <a:schemeClr val="tx1"/>
                </a:solidFill>
                <a:latin typeface="Helvetica" charset="0"/>
                <a:ea typeface="Osaka" charset="0"/>
                <a:cs typeface="Osaka" charset="0"/>
              </a:defRPr>
            </a:lvl8pPr>
            <a:lvl9pPr marL="3657600" algn="l" defTabSz="457200" rtl="0" eaLnBrk="1" latinLnBrk="0" hangingPunct="1">
              <a:defRPr kumimoji="1" sz="2000" b="1" kern="1200">
                <a:solidFill>
                  <a:schemeClr val="tx1"/>
                </a:solidFill>
                <a:latin typeface="Helvetica" charset="0"/>
                <a:ea typeface="Osaka" charset="0"/>
                <a:cs typeface="Osaka" charset="0"/>
              </a:defRPr>
            </a:lvl9pPr>
          </a:lstStyle>
          <a:p>
            <a:r>
              <a:rPr lang="en-US" altLang="ja-JP" b="0" dirty="0" smtClean="0"/>
              <a:t>0.8</a:t>
            </a:r>
            <a:endParaRPr lang="en-US" altLang="ja-JP" b="0" dirty="0"/>
          </a:p>
        </p:txBody>
      </p:sp>
      <p:sp>
        <p:nvSpPr>
          <p:cNvPr id="24" name="正方形/長方形 23"/>
          <p:cNvSpPr/>
          <p:nvPr/>
        </p:nvSpPr>
        <p:spPr>
          <a:xfrm>
            <a:off x="5366767" y="5569865"/>
            <a:ext cx="543739" cy="400110"/>
          </a:xfrm>
          <a:prstGeom prst="rect">
            <a:avLst/>
          </a:prstGeom>
        </p:spPr>
        <p:txBody>
          <a:bodyPr wrap="none">
            <a:spAutoFit/>
          </a:bodyPr>
          <a:lstStyle>
            <a:defPPr>
              <a:defRPr lang="ja-JP"/>
            </a:defPPr>
            <a:lvl1pPr algn="l" rtl="0" fontAlgn="base">
              <a:spcBef>
                <a:spcPct val="0"/>
              </a:spcBef>
              <a:spcAft>
                <a:spcPct val="0"/>
              </a:spcAft>
              <a:defRPr kumimoji="1" sz="2000" b="1" kern="1200">
                <a:solidFill>
                  <a:schemeClr val="tx1"/>
                </a:solidFill>
                <a:latin typeface="Helvetica" charset="0"/>
                <a:ea typeface="Osaka" charset="0"/>
                <a:cs typeface="Osaka" charset="0"/>
              </a:defRPr>
            </a:lvl1pPr>
            <a:lvl2pPr marL="457200" algn="l" rtl="0" fontAlgn="base">
              <a:spcBef>
                <a:spcPct val="0"/>
              </a:spcBef>
              <a:spcAft>
                <a:spcPct val="0"/>
              </a:spcAft>
              <a:defRPr kumimoji="1" sz="2000" b="1" kern="1200">
                <a:solidFill>
                  <a:schemeClr val="tx1"/>
                </a:solidFill>
                <a:latin typeface="Helvetica" charset="0"/>
                <a:ea typeface="Osaka" charset="0"/>
                <a:cs typeface="Osaka" charset="0"/>
              </a:defRPr>
            </a:lvl2pPr>
            <a:lvl3pPr marL="914400" algn="l" rtl="0" fontAlgn="base">
              <a:spcBef>
                <a:spcPct val="0"/>
              </a:spcBef>
              <a:spcAft>
                <a:spcPct val="0"/>
              </a:spcAft>
              <a:defRPr kumimoji="1" sz="2000" b="1" kern="1200">
                <a:solidFill>
                  <a:schemeClr val="tx1"/>
                </a:solidFill>
                <a:latin typeface="Helvetica" charset="0"/>
                <a:ea typeface="Osaka" charset="0"/>
                <a:cs typeface="Osaka" charset="0"/>
              </a:defRPr>
            </a:lvl3pPr>
            <a:lvl4pPr marL="1371600" algn="l" rtl="0" fontAlgn="base">
              <a:spcBef>
                <a:spcPct val="0"/>
              </a:spcBef>
              <a:spcAft>
                <a:spcPct val="0"/>
              </a:spcAft>
              <a:defRPr kumimoji="1" sz="2000" b="1" kern="1200">
                <a:solidFill>
                  <a:schemeClr val="tx1"/>
                </a:solidFill>
                <a:latin typeface="Helvetica" charset="0"/>
                <a:ea typeface="Osaka" charset="0"/>
                <a:cs typeface="Osaka" charset="0"/>
              </a:defRPr>
            </a:lvl4pPr>
            <a:lvl5pPr marL="1828800" algn="l" rtl="0" fontAlgn="base">
              <a:spcBef>
                <a:spcPct val="0"/>
              </a:spcBef>
              <a:spcAft>
                <a:spcPct val="0"/>
              </a:spcAft>
              <a:defRPr kumimoji="1" sz="2000" b="1" kern="1200">
                <a:solidFill>
                  <a:schemeClr val="tx1"/>
                </a:solidFill>
                <a:latin typeface="Helvetica" charset="0"/>
                <a:ea typeface="Osaka" charset="0"/>
                <a:cs typeface="Osaka" charset="0"/>
              </a:defRPr>
            </a:lvl5pPr>
            <a:lvl6pPr marL="2286000" algn="l" defTabSz="457200" rtl="0" eaLnBrk="1" latinLnBrk="0" hangingPunct="1">
              <a:defRPr kumimoji="1" sz="2000" b="1" kern="1200">
                <a:solidFill>
                  <a:schemeClr val="tx1"/>
                </a:solidFill>
                <a:latin typeface="Helvetica" charset="0"/>
                <a:ea typeface="Osaka" charset="0"/>
                <a:cs typeface="Osaka" charset="0"/>
              </a:defRPr>
            </a:lvl6pPr>
            <a:lvl7pPr marL="2743200" algn="l" defTabSz="457200" rtl="0" eaLnBrk="1" latinLnBrk="0" hangingPunct="1">
              <a:defRPr kumimoji="1" sz="2000" b="1" kern="1200">
                <a:solidFill>
                  <a:schemeClr val="tx1"/>
                </a:solidFill>
                <a:latin typeface="Helvetica" charset="0"/>
                <a:ea typeface="Osaka" charset="0"/>
                <a:cs typeface="Osaka" charset="0"/>
              </a:defRPr>
            </a:lvl7pPr>
            <a:lvl8pPr marL="3200400" algn="l" defTabSz="457200" rtl="0" eaLnBrk="1" latinLnBrk="0" hangingPunct="1">
              <a:defRPr kumimoji="1" sz="2000" b="1" kern="1200">
                <a:solidFill>
                  <a:schemeClr val="tx1"/>
                </a:solidFill>
                <a:latin typeface="Helvetica" charset="0"/>
                <a:ea typeface="Osaka" charset="0"/>
                <a:cs typeface="Osaka" charset="0"/>
              </a:defRPr>
            </a:lvl8pPr>
            <a:lvl9pPr marL="3657600" algn="l" defTabSz="457200" rtl="0" eaLnBrk="1" latinLnBrk="0" hangingPunct="1">
              <a:defRPr kumimoji="1" sz="2000" b="1" kern="1200">
                <a:solidFill>
                  <a:schemeClr val="tx1"/>
                </a:solidFill>
                <a:latin typeface="Helvetica" charset="0"/>
                <a:ea typeface="Osaka" charset="0"/>
                <a:cs typeface="Osaka" charset="0"/>
              </a:defRPr>
            </a:lvl9pPr>
          </a:lstStyle>
          <a:p>
            <a:r>
              <a:rPr lang="en-US" altLang="ja-JP" b="0" dirty="0" smtClean="0"/>
              <a:t>1.0</a:t>
            </a:r>
            <a:endParaRPr lang="en-US" altLang="ja-JP" b="0" dirty="0"/>
          </a:p>
        </p:txBody>
      </p:sp>
      <p:sp>
        <p:nvSpPr>
          <p:cNvPr id="25" name="正方形/長方形 24"/>
          <p:cNvSpPr/>
          <p:nvPr/>
        </p:nvSpPr>
        <p:spPr>
          <a:xfrm>
            <a:off x="6138538" y="5560096"/>
            <a:ext cx="543739" cy="400110"/>
          </a:xfrm>
          <a:prstGeom prst="rect">
            <a:avLst/>
          </a:prstGeom>
        </p:spPr>
        <p:txBody>
          <a:bodyPr wrap="none">
            <a:spAutoFit/>
          </a:bodyPr>
          <a:lstStyle>
            <a:defPPr>
              <a:defRPr lang="ja-JP"/>
            </a:defPPr>
            <a:lvl1pPr algn="l" rtl="0" fontAlgn="base">
              <a:spcBef>
                <a:spcPct val="0"/>
              </a:spcBef>
              <a:spcAft>
                <a:spcPct val="0"/>
              </a:spcAft>
              <a:defRPr kumimoji="1" sz="2000" b="1" kern="1200">
                <a:solidFill>
                  <a:schemeClr val="tx1"/>
                </a:solidFill>
                <a:latin typeface="Helvetica" charset="0"/>
                <a:ea typeface="Osaka" charset="0"/>
                <a:cs typeface="Osaka" charset="0"/>
              </a:defRPr>
            </a:lvl1pPr>
            <a:lvl2pPr marL="457200" algn="l" rtl="0" fontAlgn="base">
              <a:spcBef>
                <a:spcPct val="0"/>
              </a:spcBef>
              <a:spcAft>
                <a:spcPct val="0"/>
              </a:spcAft>
              <a:defRPr kumimoji="1" sz="2000" b="1" kern="1200">
                <a:solidFill>
                  <a:schemeClr val="tx1"/>
                </a:solidFill>
                <a:latin typeface="Helvetica" charset="0"/>
                <a:ea typeface="Osaka" charset="0"/>
                <a:cs typeface="Osaka" charset="0"/>
              </a:defRPr>
            </a:lvl2pPr>
            <a:lvl3pPr marL="914400" algn="l" rtl="0" fontAlgn="base">
              <a:spcBef>
                <a:spcPct val="0"/>
              </a:spcBef>
              <a:spcAft>
                <a:spcPct val="0"/>
              </a:spcAft>
              <a:defRPr kumimoji="1" sz="2000" b="1" kern="1200">
                <a:solidFill>
                  <a:schemeClr val="tx1"/>
                </a:solidFill>
                <a:latin typeface="Helvetica" charset="0"/>
                <a:ea typeface="Osaka" charset="0"/>
                <a:cs typeface="Osaka" charset="0"/>
              </a:defRPr>
            </a:lvl3pPr>
            <a:lvl4pPr marL="1371600" algn="l" rtl="0" fontAlgn="base">
              <a:spcBef>
                <a:spcPct val="0"/>
              </a:spcBef>
              <a:spcAft>
                <a:spcPct val="0"/>
              </a:spcAft>
              <a:defRPr kumimoji="1" sz="2000" b="1" kern="1200">
                <a:solidFill>
                  <a:schemeClr val="tx1"/>
                </a:solidFill>
                <a:latin typeface="Helvetica" charset="0"/>
                <a:ea typeface="Osaka" charset="0"/>
                <a:cs typeface="Osaka" charset="0"/>
              </a:defRPr>
            </a:lvl4pPr>
            <a:lvl5pPr marL="1828800" algn="l" rtl="0" fontAlgn="base">
              <a:spcBef>
                <a:spcPct val="0"/>
              </a:spcBef>
              <a:spcAft>
                <a:spcPct val="0"/>
              </a:spcAft>
              <a:defRPr kumimoji="1" sz="2000" b="1" kern="1200">
                <a:solidFill>
                  <a:schemeClr val="tx1"/>
                </a:solidFill>
                <a:latin typeface="Helvetica" charset="0"/>
                <a:ea typeface="Osaka" charset="0"/>
                <a:cs typeface="Osaka" charset="0"/>
              </a:defRPr>
            </a:lvl5pPr>
            <a:lvl6pPr marL="2286000" algn="l" defTabSz="457200" rtl="0" eaLnBrk="1" latinLnBrk="0" hangingPunct="1">
              <a:defRPr kumimoji="1" sz="2000" b="1" kern="1200">
                <a:solidFill>
                  <a:schemeClr val="tx1"/>
                </a:solidFill>
                <a:latin typeface="Helvetica" charset="0"/>
                <a:ea typeface="Osaka" charset="0"/>
                <a:cs typeface="Osaka" charset="0"/>
              </a:defRPr>
            </a:lvl6pPr>
            <a:lvl7pPr marL="2743200" algn="l" defTabSz="457200" rtl="0" eaLnBrk="1" latinLnBrk="0" hangingPunct="1">
              <a:defRPr kumimoji="1" sz="2000" b="1" kern="1200">
                <a:solidFill>
                  <a:schemeClr val="tx1"/>
                </a:solidFill>
                <a:latin typeface="Helvetica" charset="0"/>
                <a:ea typeface="Osaka" charset="0"/>
                <a:cs typeface="Osaka" charset="0"/>
              </a:defRPr>
            </a:lvl7pPr>
            <a:lvl8pPr marL="3200400" algn="l" defTabSz="457200" rtl="0" eaLnBrk="1" latinLnBrk="0" hangingPunct="1">
              <a:defRPr kumimoji="1" sz="2000" b="1" kern="1200">
                <a:solidFill>
                  <a:schemeClr val="tx1"/>
                </a:solidFill>
                <a:latin typeface="Helvetica" charset="0"/>
                <a:ea typeface="Osaka" charset="0"/>
                <a:cs typeface="Osaka" charset="0"/>
              </a:defRPr>
            </a:lvl8pPr>
            <a:lvl9pPr marL="3657600" algn="l" defTabSz="457200" rtl="0" eaLnBrk="1" latinLnBrk="0" hangingPunct="1">
              <a:defRPr kumimoji="1" sz="2000" b="1" kern="1200">
                <a:solidFill>
                  <a:schemeClr val="tx1"/>
                </a:solidFill>
                <a:latin typeface="Helvetica" charset="0"/>
                <a:ea typeface="Osaka" charset="0"/>
                <a:cs typeface="Osaka" charset="0"/>
              </a:defRPr>
            </a:lvl9pPr>
          </a:lstStyle>
          <a:p>
            <a:r>
              <a:rPr lang="en-US" altLang="ja-JP" b="0" dirty="0" smtClean="0"/>
              <a:t>1.2</a:t>
            </a:r>
            <a:endParaRPr lang="en-US" altLang="ja-JP" b="0" dirty="0"/>
          </a:p>
        </p:txBody>
      </p:sp>
      <p:sp>
        <p:nvSpPr>
          <p:cNvPr id="26" name="正方形/長方形 25"/>
          <p:cNvSpPr/>
          <p:nvPr/>
        </p:nvSpPr>
        <p:spPr>
          <a:xfrm>
            <a:off x="6890768" y="5569865"/>
            <a:ext cx="543739" cy="400110"/>
          </a:xfrm>
          <a:prstGeom prst="rect">
            <a:avLst/>
          </a:prstGeom>
        </p:spPr>
        <p:txBody>
          <a:bodyPr wrap="none">
            <a:spAutoFit/>
          </a:bodyPr>
          <a:lstStyle>
            <a:defPPr>
              <a:defRPr lang="ja-JP"/>
            </a:defPPr>
            <a:lvl1pPr algn="l" rtl="0" fontAlgn="base">
              <a:spcBef>
                <a:spcPct val="0"/>
              </a:spcBef>
              <a:spcAft>
                <a:spcPct val="0"/>
              </a:spcAft>
              <a:defRPr kumimoji="1" sz="2000" b="1" kern="1200">
                <a:solidFill>
                  <a:schemeClr val="tx1"/>
                </a:solidFill>
                <a:latin typeface="Helvetica" charset="0"/>
                <a:ea typeface="Osaka" charset="0"/>
                <a:cs typeface="Osaka" charset="0"/>
              </a:defRPr>
            </a:lvl1pPr>
            <a:lvl2pPr marL="457200" algn="l" rtl="0" fontAlgn="base">
              <a:spcBef>
                <a:spcPct val="0"/>
              </a:spcBef>
              <a:spcAft>
                <a:spcPct val="0"/>
              </a:spcAft>
              <a:defRPr kumimoji="1" sz="2000" b="1" kern="1200">
                <a:solidFill>
                  <a:schemeClr val="tx1"/>
                </a:solidFill>
                <a:latin typeface="Helvetica" charset="0"/>
                <a:ea typeface="Osaka" charset="0"/>
                <a:cs typeface="Osaka" charset="0"/>
              </a:defRPr>
            </a:lvl2pPr>
            <a:lvl3pPr marL="914400" algn="l" rtl="0" fontAlgn="base">
              <a:spcBef>
                <a:spcPct val="0"/>
              </a:spcBef>
              <a:spcAft>
                <a:spcPct val="0"/>
              </a:spcAft>
              <a:defRPr kumimoji="1" sz="2000" b="1" kern="1200">
                <a:solidFill>
                  <a:schemeClr val="tx1"/>
                </a:solidFill>
                <a:latin typeface="Helvetica" charset="0"/>
                <a:ea typeface="Osaka" charset="0"/>
                <a:cs typeface="Osaka" charset="0"/>
              </a:defRPr>
            </a:lvl3pPr>
            <a:lvl4pPr marL="1371600" algn="l" rtl="0" fontAlgn="base">
              <a:spcBef>
                <a:spcPct val="0"/>
              </a:spcBef>
              <a:spcAft>
                <a:spcPct val="0"/>
              </a:spcAft>
              <a:defRPr kumimoji="1" sz="2000" b="1" kern="1200">
                <a:solidFill>
                  <a:schemeClr val="tx1"/>
                </a:solidFill>
                <a:latin typeface="Helvetica" charset="0"/>
                <a:ea typeface="Osaka" charset="0"/>
                <a:cs typeface="Osaka" charset="0"/>
              </a:defRPr>
            </a:lvl4pPr>
            <a:lvl5pPr marL="1828800" algn="l" rtl="0" fontAlgn="base">
              <a:spcBef>
                <a:spcPct val="0"/>
              </a:spcBef>
              <a:spcAft>
                <a:spcPct val="0"/>
              </a:spcAft>
              <a:defRPr kumimoji="1" sz="2000" b="1" kern="1200">
                <a:solidFill>
                  <a:schemeClr val="tx1"/>
                </a:solidFill>
                <a:latin typeface="Helvetica" charset="0"/>
                <a:ea typeface="Osaka" charset="0"/>
                <a:cs typeface="Osaka" charset="0"/>
              </a:defRPr>
            </a:lvl5pPr>
            <a:lvl6pPr marL="2286000" algn="l" defTabSz="457200" rtl="0" eaLnBrk="1" latinLnBrk="0" hangingPunct="1">
              <a:defRPr kumimoji="1" sz="2000" b="1" kern="1200">
                <a:solidFill>
                  <a:schemeClr val="tx1"/>
                </a:solidFill>
                <a:latin typeface="Helvetica" charset="0"/>
                <a:ea typeface="Osaka" charset="0"/>
                <a:cs typeface="Osaka" charset="0"/>
              </a:defRPr>
            </a:lvl6pPr>
            <a:lvl7pPr marL="2743200" algn="l" defTabSz="457200" rtl="0" eaLnBrk="1" latinLnBrk="0" hangingPunct="1">
              <a:defRPr kumimoji="1" sz="2000" b="1" kern="1200">
                <a:solidFill>
                  <a:schemeClr val="tx1"/>
                </a:solidFill>
                <a:latin typeface="Helvetica" charset="0"/>
                <a:ea typeface="Osaka" charset="0"/>
                <a:cs typeface="Osaka" charset="0"/>
              </a:defRPr>
            </a:lvl7pPr>
            <a:lvl8pPr marL="3200400" algn="l" defTabSz="457200" rtl="0" eaLnBrk="1" latinLnBrk="0" hangingPunct="1">
              <a:defRPr kumimoji="1" sz="2000" b="1" kern="1200">
                <a:solidFill>
                  <a:schemeClr val="tx1"/>
                </a:solidFill>
                <a:latin typeface="Helvetica" charset="0"/>
                <a:ea typeface="Osaka" charset="0"/>
                <a:cs typeface="Osaka" charset="0"/>
              </a:defRPr>
            </a:lvl8pPr>
            <a:lvl9pPr marL="3657600" algn="l" defTabSz="457200" rtl="0" eaLnBrk="1" latinLnBrk="0" hangingPunct="1">
              <a:defRPr kumimoji="1" sz="2000" b="1" kern="1200">
                <a:solidFill>
                  <a:schemeClr val="tx1"/>
                </a:solidFill>
                <a:latin typeface="Helvetica" charset="0"/>
                <a:ea typeface="Osaka" charset="0"/>
                <a:cs typeface="Osaka" charset="0"/>
              </a:defRPr>
            </a:lvl9pPr>
          </a:lstStyle>
          <a:p>
            <a:r>
              <a:rPr lang="en-US" altLang="ja-JP" b="0" dirty="0" smtClean="0"/>
              <a:t>1.4</a:t>
            </a:r>
            <a:endParaRPr lang="en-US" altLang="ja-JP" b="0" dirty="0"/>
          </a:p>
        </p:txBody>
      </p:sp>
      <p:sp>
        <p:nvSpPr>
          <p:cNvPr id="27" name="テキスト ボックス 26"/>
          <p:cNvSpPr txBox="1"/>
          <p:nvPr/>
        </p:nvSpPr>
        <p:spPr>
          <a:xfrm>
            <a:off x="4700794" y="5938161"/>
            <a:ext cx="1929284" cy="461665"/>
          </a:xfrm>
          <a:prstGeom prst="rect">
            <a:avLst/>
          </a:prstGeom>
          <a:noFill/>
        </p:spPr>
        <p:txBody>
          <a:bodyPr wrap="none" rtlCol="0">
            <a:spAutoFit/>
          </a:bodyPr>
          <a:lstStyle>
            <a:defPPr>
              <a:defRPr lang="ja-JP"/>
            </a:defPPr>
            <a:lvl1pPr algn="l" rtl="0" fontAlgn="base">
              <a:spcBef>
                <a:spcPct val="0"/>
              </a:spcBef>
              <a:spcAft>
                <a:spcPct val="0"/>
              </a:spcAft>
              <a:defRPr kumimoji="1" sz="2000" b="1" kern="1200">
                <a:solidFill>
                  <a:schemeClr val="tx1"/>
                </a:solidFill>
                <a:latin typeface="Helvetica" charset="0"/>
                <a:ea typeface="Osaka" charset="0"/>
                <a:cs typeface="Osaka" charset="0"/>
              </a:defRPr>
            </a:lvl1pPr>
            <a:lvl2pPr marL="457200" algn="l" rtl="0" fontAlgn="base">
              <a:spcBef>
                <a:spcPct val="0"/>
              </a:spcBef>
              <a:spcAft>
                <a:spcPct val="0"/>
              </a:spcAft>
              <a:defRPr kumimoji="1" sz="2000" b="1" kern="1200">
                <a:solidFill>
                  <a:schemeClr val="tx1"/>
                </a:solidFill>
                <a:latin typeface="Helvetica" charset="0"/>
                <a:ea typeface="Osaka" charset="0"/>
                <a:cs typeface="Osaka" charset="0"/>
              </a:defRPr>
            </a:lvl2pPr>
            <a:lvl3pPr marL="914400" algn="l" rtl="0" fontAlgn="base">
              <a:spcBef>
                <a:spcPct val="0"/>
              </a:spcBef>
              <a:spcAft>
                <a:spcPct val="0"/>
              </a:spcAft>
              <a:defRPr kumimoji="1" sz="2000" b="1" kern="1200">
                <a:solidFill>
                  <a:schemeClr val="tx1"/>
                </a:solidFill>
                <a:latin typeface="Helvetica" charset="0"/>
                <a:ea typeface="Osaka" charset="0"/>
                <a:cs typeface="Osaka" charset="0"/>
              </a:defRPr>
            </a:lvl3pPr>
            <a:lvl4pPr marL="1371600" algn="l" rtl="0" fontAlgn="base">
              <a:spcBef>
                <a:spcPct val="0"/>
              </a:spcBef>
              <a:spcAft>
                <a:spcPct val="0"/>
              </a:spcAft>
              <a:defRPr kumimoji="1" sz="2000" b="1" kern="1200">
                <a:solidFill>
                  <a:schemeClr val="tx1"/>
                </a:solidFill>
                <a:latin typeface="Helvetica" charset="0"/>
                <a:ea typeface="Osaka" charset="0"/>
                <a:cs typeface="Osaka" charset="0"/>
              </a:defRPr>
            </a:lvl4pPr>
            <a:lvl5pPr marL="1828800" algn="l" rtl="0" fontAlgn="base">
              <a:spcBef>
                <a:spcPct val="0"/>
              </a:spcBef>
              <a:spcAft>
                <a:spcPct val="0"/>
              </a:spcAft>
              <a:defRPr kumimoji="1" sz="2000" b="1" kern="1200">
                <a:solidFill>
                  <a:schemeClr val="tx1"/>
                </a:solidFill>
                <a:latin typeface="Helvetica" charset="0"/>
                <a:ea typeface="Osaka" charset="0"/>
                <a:cs typeface="Osaka" charset="0"/>
              </a:defRPr>
            </a:lvl5pPr>
            <a:lvl6pPr marL="2286000" algn="l" defTabSz="457200" rtl="0" eaLnBrk="1" latinLnBrk="0" hangingPunct="1">
              <a:defRPr kumimoji="1" sz="2000" b="1" kern="1200">
                <a:solidFill>
                  <a:schemeClr val="tx1"/>
                </a:solidFill>
                <a:latin typeface="Helvetica" charset="0"/>
                <a:ea typeface="Osaka" charset="0"/>
                <a:cs typeface="Osaka" charset="0"/>
              </a:defRPr>
            </a:lvl6pPr>
            <a:lvl7pPr marL="2743200" algn="l" defTabSz="457200" rtl="0" eaLnBrk="1" latinLnBrk="0" hangingPunct="1">
              <a:defRPr kumimoji="1" sz="2000" b="1" kern="1200">
                <a:solidFill>
                  <a:schemeClr val="tx1"/>
                </a:solidFill>
                <a:latin typeface="Helvetica" charset="0"/>
                <a:ea typeface="Osaka" charset="0"/>
                <a:cs typeface="Osaka" charset="0"/>
              </a:defRPr>
            </a:lvl7pPr>
            <a:lvl8pPr marL="3200400" algn="l" defTabSz="457200" rtl="0" eaLnBrk="1" latinLnBrk="0" hangingPunct="1">
              <a:defRPr kumimoji="1" sz="2000" b="1" kern="1200">
                <a:solidFill>
                  <a:schemeClr val="tx1"/>
                </a:solidFill>
                <a:latin typeface="Helvetica" charset="0"/>
                <a:ea typeface="Osaka" charset="0"/>
                <a:cs typeface="Osaka" charset="0"/>
              </a:defRPr>
            </a:lvl8pPr>
            <a:lvl9pPr marL="3657600" algn="l" defTabSz="457200" rtl="0" eaLnBrk="1" latinLnBrk="0" hangingPunct="1">
              <a:defRPr kumimoji="1" sz="2000" b="1" kern="1200">
                <a:solidFill>
                  <a:schemeClr val="tx1"/>
                </a:solidFill>
                <a:latin typeface="Helvetica" charset="0"/>
                <a:ea typeface="Osaka" charset="0"/>
                <a:cs typeface="Osaka" charset="0"/>
              </a:defRPr>
            </a:lvl9pPr>
          </a:lstStyle>
          <a:p>
            <a:r>
              <a:rPr lang="en-US" altLang="ja-JP" sz="2400" dirty="0" smtClean="0">
                <a:latin typeface="Arial"/>
              </a:rPr>
              <a:t>Calc. / Expt.</a:t>
            </a:r>
            <a:endParaRPr kumimoji="1" lang="ja-JP" altLang="en-US" sz="2400" dirty="0">
              <a:latin typeface="Arial"/>
            </a:endParaRPr>
          </a:p>
        </p:txBody>
      </p:sp>
      <p:pic>
        <p:nvPicPr>
          <p:cNvPr id="28" name="図 27"/>
          <p:cNvPicPr>
            <a:picLocks noChangeAspect="1"/>
          </p:cNvPicPr>
          <p:nvPr/>
        </p:nvPicPr>
        <p:blipFill rotWithShape="1">
          <a:blip r:embed="rId2"/>
          <a:srcRect b="54274"/>
          <a:stretch/>
        </p:blipFill>
        <p:spPr>
          <a:xfrm>
            <a:off x="1439837" y="1012304"/>
            <a:ext cx="6191358" cy="4624065"/>
          </a:xfrm>
          <a:prstGeom prst="rect">
            <a:avLst/>
          </a:prstGeom>
        </p:spPr>
      </p:pic>
      <p:sp>
        <p:nvSpPr>
          <p:cNvPr id="29" name="テキスト ボックス 28"/>
          <p:cNvSpPr txBox="1"/>
          <p:nvPr/>
        </p:nvSpPr>
        <p:spPr>
          <a:xfrm>
            <a:off x="6048446" y="1328546"/>
            <a:ext cx="1712929" cy="584776"/>
          </a:xfrm>
          <a:prstGeom prst="rect">
            <a:avLst/>
          </a:prstGeom>
          <a:solidFill>
            <a:schemeClr val="bg1"/>
          </a:solidFill>
          <a:ln w="6350">
            <a:solidFill>
              <a:schemeClr val="tx1"/>
            </a:solidFill>
          </a:ln>
        </p:spPr>
        <p:txBody>
          <a:bodyPr wrap="none" rtlCol="0">
            <a:spAutoFit/>
          </a:bodyPr>
          <a:lstStyle>
            <a:defPPr>
              <a:defRPr lang="ja-JP"/>
            </a:defPPr>
            <a:lvl1pPr algn="l" rtl="0" fontAlgn="base">
              <a:spcBef>
                <a:spcPct val="0"/>
              </a:spcBef>
              <a:spcAft>
                <a:spcPct val="0"/>
              </a:spcAft>
              <a:defRPr kumimoji="1" sz="2000" b="1" kern="1200">
                <a:solidFill>
                  <a:schemeClr val="tx1"/>
                </a:solidFill>
                <a:latin typeface="Helvetica" charset="0"/>
                <a:ea typeface="Osaka" charset="0"/>
                <a:cs typeface="Osaka" charset="0"/>
              </a:defRPr>
            </a:lvl1pPr>
            <a:lvl2pPr marL="457200" algn="l" rtl="0" fontAlgn="base">
              <a:spcBef>
                <a:spcPct val="0"/>
              </a:spcBef>
              <a:spcAft>
                <a:spcPct val="0"/>
              </a:spcAft>
              <a:defRPr kumimoji="1" sz="2000" b="1" kern="1200">
                <a:solidFill>
                  <a:schemeClr val="tx1"/>
                </a:solidFill>
                <a:latin typeface="Helvetica" charset="0"/>
                <a:ea typeface="Osaka" charset="0"/>
                <a:cs typeface="Osaka" charset="0"/>
              </a:defRPr>
            </a:lvl2pPr>
            <a:lvl3pPr marL="914400" algn="l" rtl="0" fontAlgn="base">
              <a:spcBef>
                <a:spcPct val="0"/>
              </a:spcBef>
              <a:spcAft>
                <a:spcPct val="0"/>
              </a:spcAft>
              <a:defRPr kumimoji="1" sz="2000" b="1" kern="1200">
                <a:solidFill>
                  <a:schemeClr val="tx1"/>
                </a:solidFill>
                <a:latin typeface="Helvetica" charset="0"/>
                <a:ea typeface="Osaka" charset="0"/>
                <a:cs typeface="Osaka" charset="0"/>
              </a:defRPr>
            </a:lvl3pPr>
            <a:lvl4pPr marL="1371600" algn="l" rtl="0" fontAlgn="base">
              <a:spcBef>
                <a:spcPct val="0"/>
              </a:spcBef>
              <a:spcAft>
                <a:spcPct val="0"/>
              </a:spcAft>
              <a:defRPr kumimoji="1" sz="2000" b="1" kern="1200">
                <a:solidFill>
                  <a:schemeClr val="tx1"/>
                </a:solidFill>
                <a:latin typeface="Helvetica" charset="0"/>
                <a:ea typeface="Osaka" charset="0"/>
                <a:cs typeface="Osaka" charset="0"/>
              </a:defRPr>
            </a:lvl4pPr>
            <a:lvl5pPr marL="1828800" algn="l" rtl="0" fontAlgn="base">
              <a:spcBef>
                <a:spcPct val="0"/>
              </a:spcBef>
              <a:spcAft>
                <a:spcPct val="0"/>
              </a:spcAft>
              <a:defRPr kumimoji="1" sz="2000" b="1" kern="1200">
                <a:solidFill>
                  <a:schemeClr val="tx1"/>
                </a:solidFill>
                <a:latin typeface="Helvetica" charset="0"/>
                <a:ea typeface="Osaka" charset="0"/>
                <a:cs typeface="Osaka" charset="0"/>
              </a:defRPr>
            </a:lvl5pPr>
            <a:lvl6pPr marL="2286000" algn="l" defTabSz="457200" rtl="0" eaLnBrk="1" latinLnBrk="0" hangingPunct="1">
              <a:defRPr kumimoji="1" sz="2000" b="1" kern="1200">
                <a:solidFill>
                  <a:schemeClr val="tx1"/>
                </a:solidFill>
                <a:latin typeface="Helvetica" charset="0"/>
                <a:ea typeface="Osaka" charset="0"/>
                <a:cs typeface="Osaka" charset="0"/>
              </a:defRPr>
            </a:lvl6pPr>
            <a:lvl7pPr marL="2743200" algn="l" defTabSz="457200" rtl="0" eaLnBrk="1" latinLnBrk="0" hangingPunct="1">
              <a:defRPr kumimoji="1" sz="2000" b="1" kern="1200">
                <a:solidFill>
                  <a:schemeClr val="tx1"/>
                </a:solidFill>
                <a:latin typeface="Helvetica" charset="0"/>
                <a:ea typeface="Osaka" charset="0"/>
                <a:cs typeface="Osaka" charset="0"/>
              </a:defRPr>
            </a:lvl7pPr>
            <a:lvl8pPr marL="3200400" algn="l" defTabSz="457200" rtl="0" eaLnBrk="1" latinLnBrk="0" hangingPunct="1">
              <a:defRPr kumimoji="1" sz="2000" b="1" kern="1200">
                <a:solidFill>
                  <a:schemeClr val="tx1"/>
                </a:solidFill>
                <a:latin typeface="Helvetica" charset="0"/>
                <a:ea typeface="Osaka" charset="0"/>
                <a:cs typeface="Osaka" charset="0"/>
              </a:defRPr>
            </a:lvl8pPr>
            <a:lvl9pPr marL="3657600" algn="l" defTabSz="457200" rtl="0" eaLnBrk="1" latinLnBrk="0" hangingPunct="1">
              <a:defRPr kumimoji="1" sz="2000" b="1" kern="1200">
                <a:solidFill>
                  <a:schemeClr val="tx1"/>
                </a:solidFill>
                <a:latin typeface="Helvetica" charset="0"/>
                <a:ea typeface="Osaka" charset="0"/>
                <a:cs typeface="Osaka" charset="0"/>
              </a:defRPr>
            </a:lvl9pPr>
          </a:lstStyle>
          <a:p>
            <a:r>
              <a:rPr lang="en-US" altLang="ja-JP" sz="1600" kern="1200" dirty="0" smtClean="0">
                <a:solidFill>
                  <a:srgbClr val="FF0000"/>
                </a:solidFill>
                <a:latin typeface="Arial"/>
              </a:rPr>
              <a:t>Red : 9.6 cm</a:t>
            </a:r>
          </a:p>
          <a:p>
            <a:r>
              <a:rPr lang="en-US" altLang="ja-JP" sz="1600" kern="1200" dirty="0" smtClean="0">
                <a:solidFill>
                  <a:srgbClr val="00B050"/>
                </a:solidFill>
                <a:latin typeface="Arial"/>
              </a:rPr>
              <a:t>Green : 29.3 cm</a:t>
            </a:r>
            <a:endParaRPr kumimoji="1" lang="ja-JP" altLang="en-US" sz="1600" kern="1200" dirty="0">
              <a:latin typeface="Arial"/>
            </a:endParaRPr>
          </a:p>
        </p:txBody>
      </p:sp>
      <p:sp>
        <p:nvSpPr>
          <p:cNvPr id="30" name="正方形/長方形 29"/>
          <p:cNvSpPr/>
          <p:nvPr/>
        </p:nvSpPr>
        <p:spPr bwMode="auto">
          <a:xfrm>
            <a:off x="1555107" y="4314300"/>
            <a:ext cx="420077" cy="1494692"/>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defPPr>
              <a:defRPr lang="ja-JP"/>
            </a:defPPr>
            <a:lvl1pPr algn="l" rtl="0" fontAlgn="base">
              <a:spcBef>
                <a:spcPct val="0"/>
              </a:spcBef>
              <a:spcAft>
                <a:spcPct val="0"/>
              </a:spcAft>
              <a:defRPr kumimoji="1" sz="2000" b="1" kern="1200">
                <a:solidFill>
                  <a:schemeClr val="tx1"/>
                </a:solidFill>
                <a:latin typeface="Helvetica" charset="0"/>
                <a:ea typeface="Osaka" charset="0"/>
                <a:cs typeface="Osaka" charset="0"/>
              </a:defRPr>
            </a:lvl1pPr>
            <a:lvl2pPr marL="457200" algn="l" rtl="0" fontAlgn="base">
              <a:spcBef>
                <a:spcPct val="0"/>
              </a:spcBef>
              <a:spcAft>
                <a:spcPct val="0"/>
              </a:spcAft>
              <a:defRPr kumimoji="1" sz="2000" b="1" kern="1200">
                <a:solidFill>
                  <a:schemeClr val="tx1"/>
                </a:solidFill>
                <a:latin typeface="Helvetica" charset="0"/>
                <a:ea typeface="Osaka" charset="0"/>
                <a:cs typeface="Osaka" charset="0"/>
              </a:defRPr>
            </a:lvl2pPr>
            <a:lvl3pPr marL="914400" algn="l" rtl="0" fontAlgn="base">
              <a:spcBef>
                <a:spcPct val="0"/>
              </a:spcBef>
              <a:spcAft>
                <a:spcPct val="0"/>
              </a:spcAft>
              <a:defRPr kumimoji="1" sz="2000" b="1" kern="1200">
                <a:solidFill>
                  <a:schemeClr val="tx1"/>
                </a:solidFill>
                <a:latin typeface="Helvetica" charset="0"/>
                <a:ea typeface="Osaka" charset="0"/>
                <a:cs typeface="Osaka" charset="0"/>
              </a:defRPr>
            </a:lvl3pPr>
            <a:lvl4pPr marL="1371600" algn="l" rtl="0" fontAlgn="base">
              <a:spcBef>
                <a:spcPct val="0"/>
              </a:spcBef>
              <a:spcAft>
                <a:spcPct val="0"/>
              </a:spcAft>
              <a:defRPr kumimoji="1" sz="2000" b="1" kern="1200">
                <a:solidFill>
                  <a:schemeClr val="tx1"/>
                </a:solidFill>
                <a:latin typeface="Helvetica" charset="0"/>
                <a:ea typeface="Osaka" charset="0"/>
                <a:cs typeface="Osaka" charset="0"/>
              </a:defRPr>
            </a:lvl4pPr>
            <a:lvl5pPr marL="1828800" algn="l" rtl="0" fontAlgn="base">
              <a:spcBef>
                <a:spcPct val="0"/>
              </a:spcBef>
              <a:spcAft>
                <a:spcPct val="0"/>
              </a:spcAft>
              <a:defRPr kumimoji="1" sz="2000" b="1" kern="1200">
                <a:solidFill>
                  <a:schemeClr val="tx1"/>
                </a:solidFill>
                <a:latin typeface="Helvetica" charset="0"/>
                <a:ea typeface="Osaka" charset="0"/>
                <a:cs typeface="Osaka" charset="0"/>
              </a:defRPr>
            </a:lvl5pPr>
            <a:lvl6pPr marL="2286000" algn="l" defTabSz="457200" rtl="0" eaLnBrk="1" latinLnBrk="0" hangingPunct="1">
              <a:defRPr kumimoji="1" sz="2000" b="1" kern="1200">
                <a:solidFill>
                  <a:schemeClr val="tx1"/>
                </a:solidFill>
                <a:latin typeface="Helvetica" charset="0"/>
                <a:ea typeface="Osaka" charset="0"/>
                <a:cs typeface="Osaka" charset="0"/>
              </a:defRPr>
            </a:lvl6pPr>
            <a:lvl7pPr marL="2743200" algn="l" defTabSz="457200" rtl="0" eaLnBrk="1" latinLnBrk="0" hangingPunct="1">
              <a:defRPr kumimoji="1" sz="2000" b="1" kern="1200">
                <a:solidFill>
                  <a:schemeClr val="tx1"/>
                </a:solidFill>
                <a:latin typeface="Helvetica" charset="0"/>
                <a:ea typeface="Osaka" charset="0"/>
                <a:cs typeface="Osaka" charset="0"/>
              </a:defRPr>
            </a:lvl7pPr>
            <a:lvl8pPr marL="3200400" algn="l" defTabSz="457200" rtl="0" eaLnBrk="1" latinLnBrk="0" hangingPunct="1">
              <a:defRPr kumimoji="1" sz="2000" b="1" kern="1200">
                <a:solidFill>
                  <a:schemeClr val="tx1"/>
                </a:solidFill>
                <a:latin typeface="Helvetica" charset="0"/>
                <a:ea typeface="Osaka" charset="0"/>
                <a:cs typeface="Osaka" charset="0"/>
              </a:defRPr>
            </a:lvl8pPr>
            <a:lvl9pPr marL="3657600" algn="l" defTabSz="457200" rtl="0" eaLnBrk="1" latinLnBrk="0" hangingPunct="1">
              <a:defRPr kumimoji="1" sz="2000" b="1" kern="1200">
                <a:solidFill>
                  <a:schemeClr val="tx1"/>
                </a:solidFill>
                <a:latin typeface="Helvetica" charset="0"/>
                <a:ea typeface="Osaka" charset="0"/>
                <a:cs typeface="Osaka" charset="0"/>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rgbClr val="000000"/>
              </a:solidFill>
              <a:effectLst/>
              <a:latin typeface="Helvetica" charset="0"/>
              <a:ea typeface="Osaka" charset="0"/>
              <a:cs typeface="Osaka" charset="0"/>
            </a:endParaRPr>
          </a:p>
        </p:txBody>
      </p:sp>
      <p:sp>
        <p:nvSpPr>
          <p:cNvPr id="2" name="フッター プレースホルダー 1"/>
          <p:cNvSpPr>
            <a:spLocks noGrp="1"/>
          </p:cNvSpPr>
          <p:nvPr>
            <p:ph type="ftr" sz="quarter" idx="11"/>
          </p:nvPr>
        </p:nvSpPr>
        <p:spPr>
          <a:xfrm>
            <a:off x="3124200" y="6669360"/>
            <a:ext cx="2895600" cy="166812"/>
          </a:xfrm>
        </p:spPr>
        <p:txBody>
          <a:bodyPr/>
          <a:lstStyle/>
          <a:p>
            <a:r>
              <a:rPr kumimoji="1" lang="en-US" altLang="ja-JP" dirty="0" smtClean="0"/>
              <a:t>OECD/NEA WPEC 21-May-2015</a:t>
            </a:r>
            <a:endParaRPr kumimoji="1" lang="ja-JP" altLang="en-US" dirty="0"/>
          </a:p>
        </p:txBody>
      </p:sp>
      <p:sp>
        <p:nvSpPr>
          <p:cNvPr id="3" name="スライド番号プレースホルダー 2"/>
          <p:cNvSpPr>
            <a:spLocks noGrp="1"/>
          </p:cNvSpPr>
          <p:nvPr>
            <p:ph type="sldNum" sz="quarter" idx="12"/>
          </p:nvPr>
        </p:nvSpPr>
        <p:spPr/>
        <p:txBody>
          <a:bodyPr/>
          <a:lstStyle/>
          <a:p>
            <a:fld id="{4E79C504-9ED1-4FAF-B9CF-03884391F86F}" type="slidenum">
              <a:rPr kumimoji="1" lang="ja-JP" altLang="en-US" smtClean="0"/>
              <a:pPr/>
              <a:t>27</a:t>
            </a:fld>
            <a:endParaRPr kumimoji="1" lang="ja-JP" altLang="en-US"/>
          </a:p>
        </p:txBody>
      </p:sp>
    </p:spTree>
    <p:extLst>
      <p:ext uri="{BB962C8B-B14F-4D97-AF65-F5344CB8AC3E}">
        <p14:creationId xmlns:p14="http://schemas.microsoft.com/office/powerpoint/2010/main" val="15219383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774700" y="139700"/>
            <a:ext cx="7670800" cy="571500"/>
          </a:xfrm>
        </p:spPr>
        <p:txBody>
          <a:bodyPr>
            <a:normAutofit fontScale="90000"/>
          </a:bodyPr>
          <a:lstStyle/>
          <a:p>
            <a:pPr eaLnBrk="1" hangingPunct="1"/>
            <a:r>
              <a:rPr lang="en-US" altLang="ja-JP" sz="3600" b="1" dirty="0" smtClean="0">
                <a:solidFill>
                  <a:srgbClr val="0000FF"/>
                </a:solidFill>
                <a:latin typeface="Arial" charset="0"/>
                <a:ea typeface="ＭＳ Ｐゴシック" charset="0"/>
              </a:rPr>
              <a:t>Results -4</a:t>
            </a:r>
            <a:endParaRPr lang="en-US" altLang="ja-JP" sz="3600" b="1" dirty="0">
              <a:solidFill>
                <a:srgbClr val="0000FF"/>
              </a:solidFill>
              <a:latin typeface="Arial" charset="0"/>
              <a:ea typeface="ＭＳ Ｐゴシック" charset="0"/>
            </a:endParaRPr>
          </a:p>
        </p:txBody>
      </p:sp>
      <p:sp>
        <p:nvSpPr>
          <p:cNvPr id="14" name="テキスト ボックス 13"/>
          <p:cNvSpPr txBox="1"/>
          <p:nvPr/>
        </p:nvSpPr>
        <p:spPr>
          <a:xfrm>
            <a:off x="871258" y="6237312"/>
            <a:ext cx="7401485" cy="461665"/>
          </a:xfrm>
          <a:prstGeom prst="rect">
            <a:avLst/>
          </a:prstGeom>
          <a:noFill/>
        </p:spPr>
        <p:txBody>
          <a:bodyPr wrap="none" rtlCol="0">
            <a:spAutoFit/>
          </a:bodyPr>
          <a:lstStyle>
            <a:defPPr>
              <a:defRPr lang="ja-JP"/>
            </a:defPPr>
            <a:lvl1pPr algn="l" rtl="0" fontAlgn="base">
              <a:spcBef>
                <a:spcPct val="0"/>
              </a:spcBef>
              <a:spcAft>
                <a:spcPct val="0"/>
              </a:spcAft>
              <a:defRPr kumimoji="1" sz="2000" b="1" kern="1200">
                <a:solidFill>
                  <a:schemeClr val="tx1"/>
                </a:solidFill>
                <a:latin typeface="Helvetica" charset="0"/>
                <a:ea typeface="Osaka" charset="0"/>
                <a:cs typeface="Osaka" charset="0"/>
              </a:defRPr>
            </a:lvl1pPr>
            <a:lvl2pPr marL="457200" algn="l" rtl="0" fontAlgn="base">
              <a:spcBef>
                <a:spcPct val="0"/>
              </a:spcBef>
              <a:spcAft>
                <a:spcPct val="0"/>
              </a:spcAft>
              <a:defRPr kumimoji="1" sz="2000" b="1" kern="1200">
                <a:solidFill>
                  <a:schemeClr val="tx1"/>
                </a:solidFill>
                <a:latin typeface="Helvetica" charset="0"/>
                <a:ea typeface="Osaka" charset="0"/>
                <a:cs typeface="Osaka" charset="0"/>
              </a:defRPr>
            </a:lvl2pPr>
            <a:lvl3pPr marL="914400" algn="l" rtl="0" fontAlgn="base">
              <a:spcBef>
                <a:spcPct val="0"/>
              </a:spcBef>
              <a:spcAft>
                <a:spcPct val="0"/>
              </a:spcAft>
              <a:defRPr kumimoji="1" sz="2000" b="1" kern="1200">
                <a:solidFill>
                  <a:schemeClr val="tx1"/>
                </a:solidFill>
                <a:latin typeface="Helvetica" charset="0"/>
                <a:ea typeface="Osaka" charset="0"/>
                <a:cs typeface="Osaka" charset="0"/>
              </a:defRPr>
            </a:lvl3pPr>
            <a:lvl4pPr marL="1371600" algn="l" rtl="0" fontAlgn="base">
              <a:spcBef>
                <a:spcPct val="0"/>
              </a:spcBef>
              <a:spcAft>
                <a:spcPct val="0"/>
              </a:spcAft>
              <a:defRPr kumimoji="1" sz="2000" b="1" kern="1200">
                <a:solidFill>
                  <a:schemeClr val="tx1"/>
                </a:solidFill>
                <a:latin typeface="Helvetica" charset="0"/>
                <a:ea typeface="Osaka" charset="0"/>
                <a:cs typeface="Osaka" charset="0"/>
              </a:defRPr>
            </a:lvl4pPr>
            <a:lvl5pPr marL="1828800" algn="l" rtl="0" fontAlgn="base">
              <a:spcBef>
                <a:spcPct val="0"/>
              </a:spcBef>
              <a:spcAft>
                <a:spcPct val="0"/>
              </a:spcAft>
              <a:defRPr kumimoji="1" sz="2000" b="1" kern="1200">
                <a:solidFill>
                  <a:schemeClr val="tx1"/>
                </a:solidFill>
                <a:latin typeface="Helvetica" charset="0"/>
                <a:ea typeface="Osaka" charset="0"/>
                <a:cs typeface="Osaka" charset="0"/>
              </a:defRPr>
            </a:lvl5pPr>
            <a:lvl6pPr marL="2286000" algn="l" defTabSz="457200" rtl="0" eaLnBrk="1" latinLnBrk="0" hangingPunct="1">
              <a:defRPr kumimoji="1" sz="2000" b="1" kern="1200">
                <a:solidFill>
                  <a:schemeClr val="tx1"/>
                </a:solidFill>
                <a:latin typeface="Helvetica" charset="0"/>
                <a:ea typeface="Osaka" charset="0"/>
                <a:cs typeface="Osaka" charset="0"/>
              </a:defRPr>
            </a:lvl6pPr>
            <a:lvl7pPr marL="2743200" algn="l" defTabSz="457200" rtl="0" eaLnBrk="1" latinLnBrk="0" hangingPunct="1">
              <a:defRPr kumimoji="1" sz="2000" b="1" kern="1200">
                <a:solidFill>
                  <a:schemeClr val="tx1"/>
                </a:solidFill>
                <a:latin typeface="Helvetica" charset="0"/>
                <a:ea typeface="Osaka" charset="0"/>
                <a:cs typeface="Osaka" charset="0"/>
              </a:defRPr>
            </a:lvl7pPr>
            <a:lvl8pPr marL="3200400" algn="l" defTabSz="457200" rtl="0" eaLnBrk="1" latinLnBrk="0" hangingPunct="1">
              <a:defRPr kumimoji="1" sz="2000" b="1" kern="1200">
                <a:solidFill>
                  <a:schemeClr val="tx1"/>
                </a:solidFill>
                <a:latin typeface="Helvetica" charset="0"/>
                <a:ea typeface="Osaka" charset="0"/>
                <a:cs typeface="Osaka" charset="0"/>
              </a:defRPr>
            </a:lvl8pPr>
            <a:lvl9pPr marL="3657600" algn="l" defTabSz="457200" rtl="0" eaLnBrk="1" latinLnBrk="0" hangingPunct="1">
              <a:defRPr kumimoji="1" sz="2000" b="1" kern="1200">
                <a:solidFill>
                  <a:schemeClr val="tx1"/>
                </a:solidFill>
                <a:latin typeface="Helvetica" charset="0"/>
                <a:ea typeface="Osaka" charset="0"/>
                <a:cs typeface="Osaka" charset="0"/>
              </a:defRPr>
            </a:lvl9pPr>
          </a:lstStyle>
          <a:p>
            <a:r>
              <a:rPr kumimoji="1" lang="en-US" altLang="ja-JP" sz="2400" dirty="0" smtClean="0">
                <a:solidFill>
                  <a:srgbClr val="0000FF"/>
                </a:solidFill>
                <a:latin typeface="Arial"/>
              </a:rPr>
              <a:t>C/E of reaction rates of reactions in IRDFF (part4)</a:t>
            </a:r>
            <a:endParaRPr kumimoji="1" lang="ja-JP" altLang="en-US" sz="2400" dirty="0">
              <a:solidFill>
                <a:srgbClr val="0000FF"/>
              </a:solidFill>
              <a:latin typeface="Arial"/>
            </a:endParaRPr>
          </a:p>
        </p:txBody>
      </p:sp>
      <p:sp>
        <p:nvSpPr>
          <p:cNvPr id="17" name="テキスト ボックス 16"/>
          <p:cNvSpPr txBox="1"/>
          <p:nvPr/>
        </p:nvSpPr>
        <p:spPr>
          <a:xfrm>
            <a:off x="3822208" y="5567374"/>
            <a:ext cx="505555" cy="369332"/>
          </a:xfrm>
          <a:prstGeom prst="rect">
            <a:avLst/>
          </a:prstGeom>
          <a:noFill/>
        </p:spPr>
        <p:txBody>
          <a:bodyPr wrap="none" rtlCol="0">
            <a:spAutoFit/>
          </a:bodyPr>
          <a:lstStyle>
            <a:defPPr>
              <a:defRPr lang="ja-JP"/>
            </a:defPPr>
            <a:lvl1pPr algn="l" rtl="0" fontAlgn="base">
              <a:spcBef>
                <a:spcPct val="0"/>
              </a:spcBef>
              <a:spcAft>
                <a:spcPct val="0"/>
              </a:spcAft>
              <a:defRPr kumimoji="1" sz="2000" b="1" kern="1200">
                <a:solidFill>
                  <a:schemeClr val="tx1"/>
                </a:solidFill>
                <a:latin typeface="Helvetica" charset="0"/>
                <a:ea typeface="Osaka" charset="0"/>
                <a:cs typeface="Osaka" charset="0"/>
              </a:defRPr>
            </a:lvl1pPr>
            <a:lvl2pPr marL="457200" algn="l" rtl="0" fontAlgn="base">
              <a:spcBef>
                <a:spcPct val="0"/>
              </a:spcBef>
              <a:spcAft>
                <a:spcPct val="0"/>
              </a:spcAft>
              <a:defRPr kumimoji="1" sz="2000" b="1" kern="1200">
                <a:solidFill>
                  <a:schemeClr val="tx1"/>
                </a:solidFill>
                <a:latin typeface="Helvetica" charset="0"/>
                <a:ea typeface="Osaka" charset="0"/>
                <a:cs typeface="Osaka" charset="0"/>
              </a:defRPr>
            </a:lvl2pPr>
            <a:lvl3pPr marL="914400" algn="l" rtl="0" fontAlgn="base">
              <a:spcBef>
                <a:spcPct val="0"/>
              </a:spcBef>
              <a:spcAft>
                <a:spcPct val="0"/>
              </a:spcAft>
              <a:defRPr kumimoji="1" sz="2000" b="1" kern="1200">
                <a:solidFill>
                  <a:schemeClr val="tx1"/>
                </a:solidFill>
                <a:latin typeface="Helvetica" charset="0"/>
                <a:ea typeface="Osaka" charset="0"/>
                <a:cs typeface="Osaka" charset="0"/>
              </a:defRPr>
            </a:lvl3pPr>
            <a:lvl4pPr marL="1371600" algn="l" rtl="0" fontAlgn="base">
              <a:spcBef>
                <a:spcPct val="0"/>
              </a:spcBef>
              <a:spcAft>
                <a:spcPct val="0"/>
              </a:spcAft>
              <a:defRPr kumimoji="1" sz="2000" b="1" kern="1200">
                <a:solidFill>
                  <a:schemeClr val="tx1"/>
                </a:solidFill>
                <a:latin typeface="Helvetica" charset="0"/>
                <a:ea typeface="Osaka" charset="0"/>
                <a:cs typeface="Osaka" charset="0"/>
              </a:defRPr>
            </a:lvl4pPr>
            <a:lvl5pPr marL="1828800" algn="l" rtl="0" fontAlgn="base">
              <a:spcBef>
                <a:spcPct val="0"/>
              </a:spcBef>
              <a:spcAft>
                <a:spcPct val="0"/>
              </a:spcAft>
              <a:defRPr kumimoji="1" sz="2000" b="1" kern="1200">
                <a:solidFill>
                  <a:schemeClr val="tx1"/>
                </a:solidFill>
                <a:latin typeface="Helvetica" charset="0"/>
                <a:ea typeface="Osaka" charset="0"/>
                <a:cs typeface="Osaka" charset="0"/>
              </a:defRPr>
            </a:lvl5pPr>
            <a:lvl6pPr marL="2286000" algn="l" defTabSz="457200" rtl="0" eaLnBrk="1" latinLnBrk="0" hangingPunct="1">
              <a:defRPr kumimoji="1" sz="2000" b="1" kern="1200">
                <a:solidFill>
                  <a:schemeClr val="tx1"/>
                </a:solidFill>
                <a:latin typeface="Helvetica" charset="0"/>
                <a:ea typeface="Osaka" charset="0"/>
                <a:cs typeface="Osaka" charset="0"/>
              </a:defRPr>
            </a:lvl6pPr>
            <a:lvl7pPr marL="2743200" algn="l" defTabSz="457200" rtl="0" eaLnBrk="1" latinLnBrk="0" hangingPunct="1">
              <a:defRPr kumimoji="1" sz="2000" b="1" kern="1200">
                <a:solidFill>
                  <a:schemeClr val="tx1"/>
                </a:solidFill>
                <a:latin typeface="Helvetica" charset="0"/>
                <a:ea typeface="Osaka" charset="0"/>
                <a:cs typeface="Osaka" charset="0"/>
              </a:defRPr>
            </a:lvl7pPr>
            <a:lvl8pPr marL="3200400" algn="l" defTabSz="457200" rtl="0" eaLnBrk="1" latinLnBrk="0" hangingPunct="1">
              <a:defRPr kumimoji="1" sz="2000" b="1" kern="1200">
                <a:solidFill>
                  <a:schemeClr val="tx1"/>
                </a:solidFill>
                <a:latin typeface="Helvetica" charset="0"/>
                <a:ea typeface="Osaka" charset="0"/>
                <a:cs typeface="Osaka" charset="0"/>
              </a:defRPr>
            </a:lvl8pPr>
            <a:lvl9pPr marL="3657600" algn="l" defTabSz="457200" rtl="0" eaLnBrk="1" latinLnBrk="0" hangingPunct="1">
              <a:defRPr kumimoji="1" sz="2000" b="1" kern="1200">
                <a:solidFill>
                  <a:schemeClr val="tx1"/>
                </a:solidFill>
                <a:latin typeface="Helvetica" charset="0"/>
                <a:ea typeface="Osaka" charset="0"/>
                <a:cs typeface="Osaka" charset="0"/>
              </a:defRPr>
            </a:lvl9pPr>
          </a:lstStyle>
          <a:p>
            <a:r>
              <a:rPr kumimoji="1" lang="en-US" altLang="ja-JP" sz="1800" b="0" dirty="0" smtClean="0"/>
              <a:t>0.6</a:t>
            </a:r>
          </a:p>
        </p:txBody>
      </p:sp>
      <p:sp>
        <p:nvSpPr>
          <p:cNvPr id="22" name="正方形/長方形 21"/>
          <p:cNvSpPr/>
          <p:nvPr/>
        </p:nvSpPr>
        <p:spPr>
          <a:xfrm>
            <a:off x="4537031" y="5562703"/>
            <a:ext cx="543739" cy="400110"/>
          </a:xfrm>
          <a:prstGeom prst="rect">
            <a:avLst/>
          </a:prstGeom>
        </p:spPr>
        <p:txBody>
          <a:bodyPr wrap="none">
            <a:spAutoFit/>
          </a:bodyPr>
          <a:lstStyle>
            <a:defPPr>
              <a:defRPr lang="ja-JP"/>
            </a:defPPr>
            <a:lvl1pPr algn="l" rtl="0" fontAlgn="base">
              <a:spcBef>
                <a:spcPct val="0"/>
              </a:spcBef>
              <a:spcAft>
                <a:spcPct val="0"/>
              </a:spcAft>
              <a:defRPr kumimoji="1" sz="2000" b="1" kern="1200">
                <a:solidFill>
                  <a:schemeClr val="tx1"/>
                </a:solidFill>
                <a:latin typeface="Helvetica" charset="0"/>
                <a:ea typeface="Osaka" charset="0"/>
                <a:cs typeface="Osaka" charset="0"/>
              </a:defRPr>
            </a:lvl1pPr>
            <a:lvl2pPr marL="457200" algn="l" rtl="0" fontAlgn="base">
              <a:spcBef>
                <a:spcPct val="0"/>
              </a:spcBef>
              <a:spcAft>
                <a:spcPct val="0"/>
              </a:spcAft>
              <a:defRPr kumimoji="1" sz="2000" b="1" kern="1200">
                <a:solidFill>
                  <a:schemeClr val="tx1"/>
                </a:solidFill>
                <a:latin typeface="Helvetica" charset="0"/>
                <a:ea typeface="Osaka" charset="0"/>
                <a:cs typeface="Osaka" charset="0"/>
              </a:defRPr>
            </a:lvl2pPr>
            <a:lvl3pPr marL="914400" algn="l" rtl="0" fontAlgn="base">
              <a:spcBef>
                <a:spcPct val="0"/>
              </a:spcBef>
              <a:spcAft>
                <a:spcPct val="0"/>
              </a:spcAft>
              <a:defRPr kumimoji="1" sz="2000" b="1" kern="1200">
                <a:solidFill>
                  <a:schemeClr val="tx1"/>
                </a:solidFill>
                <a:latin typeface="Helvetica" charset="0"/>
                <a:ea typeface="Osaka" charset="0"/>
                <a:cs typeface="Osaka" charset="0"/>
              </a:defRPr>
            </a:lvl3pPr>
            <a:lvl4pPr marL="1371600" algn="l" rtl="0" fontAlgn="base">
              <a:spcBef>
                <a:spcPct val="0"/>
              </a:spcBef>
              <a:spcAft>
                <a:spcPct val="0"/>
              </a:spcAft>
              <a:defRPr kumimoji="1" sz="2000" b="1" kern="1200">
                <a:solidFill>
                  <a:schemeClr val="tx1"/>
                </a:solidFill>
                <a:latin typeface="Helvetica" charset="0"/>
                <a:ea typeface="Osaka" charset="0"/>
                <a:cs typeface="Osaka" charset="0"/>
              </a:defRPr>
            </a:lvl4pPr>
            <a:lvl5pPr marL="1828800" algn="l" rtl="0" fontAlgn="base">
              <a:spcBef>
                <a:spcPct val="0"/>
              </a:spcBef>
              <a:spcAft>
                <a:spcPct val="0"/>
              </a:spcAft>
              <a:defRPr kumimoji="1" sz="2000" b="1" kern="1200">
                <a:solidFill>
                  <a:schemeClr val="tx1"/>
                </a:solidFill>
                <a:latin typeface="Helvetica" charset="0"/>
                <a:ea typeface="Osaka" charset="0"/>
                <a:cs typeface="Osaka" charset="0"/>
              </a:defRPr>
            </a:lvl5pPr>
            <a:lvl6pPr marL="2286000" algn="l" defTabSz="457200" rtl="0" eaLnBrk="1" latinLnBrk="0" hangingPunct="1">
              <a:defRPr kumimoji="1" sz="2000" b="1" kern="1200">
                <a:solidFill>
                  <a:schemeClr val="tx1"/>
                </a:solidFill>
                <a:latin typeface="Helvetica" charset="0"/>
                <a:ea typeface="Osaka" charset="0"/>
                <a:cs typeface="Osaka" charset="0"/>
              </a:defRPr>
            </a:lvl6pPr>
            <a:lvl7pPr marL="2743200" algn="l" defTabSz="457200" rtl="0" eaLnBrk="1" latinLnBrk="0" hangingPunct="1">
              <a:defRPr kumimoji="1" sz="2000" b="1" kern="1200">
                <a:solidFill>
                  <a:schemeClr val="tx1"/>
                </a:solidFill>
                <a:latin typeface="Helvetica" charset="0"/>
                <a:ea typeface="Osaka" charset="0"/>
                <a:cs typeface="Osaka" charset="0"/>
              </a:defRPr>
            </a:lvl7pPr>
            <a:lvl8pPr marL="3200400" algn="l" defTabSz="457200" rtl="0" eaLnBrk="1" latinLnBrk="0" hangingPunct="1">
              <a:defRPr kumimoji="1" sz="2000" b="1" kern="1200">
                <a:solidFill>
                  <a:schemeClr val="tx1"/>
                </a:solidFill>
                <a:latin typeface="Helvetica" charset="0"/>
                <a:ea typeface="Osaka" charset="0"/>
                <a:cs typeface="Osaka" charset="0"/>
              </a:defRPr>
            </a:lvl8pPr>
            <a:lvl9pPr marL="3657600" algn="l" defTabSz="457200" rtl="0" eaLnBrk="1" latinLnBrk="0" hangingPunct="1">
              <a:defRPr kumimoji="1" sz="2000" b="1" kern="1200">
                <a:solidFill>
                  <a:schemeClr val="tx1"/>
                </a:solidFill>
                <a:latin typeface="Helvetica" charset="0"/>
                <a:ea typeface="Osaka" charset="0"/>
                <a:cs typeface="Osaka" charset="0"/>
              </a:defRPr>
            </a:lvl9pPr>
          </a:lstStyle>
          <a:p>
            <a:r>
              <a:rPr lang="en-US" altLang="ja-JP" b="0" dirty="0" smtClean="0"/>
              <a:t>0.8</a:t>
            </a:r>
            <a:endParaRPr lang="en-US" altLang="ja-JP" b="0" dirty="0"/>
          </a:p>
        </p:txBody>
      </p:sp>
      <p:sp>
        <p:nvSpPr>
          <p:cNvPr id="23" name="正方形/長方形 22"/>
          <p:cNvSpPr/>
          <p:nvPr/>
        </p:nvSpPr>
        <p:spPr>
          <a:xfrm>
            <a:off x="5299031" y="5552934"/>
            <a:ext cx="543739" cy="400110"/>
          </a:xfrm>
          <a:prstGeom prst="rect">
            <a:avLst/>
          </a:prstGeom>
        </p:spPr>
        <p:txBody>
          <a:bodyPr wrap="none">
            <a:spAutoFit/>
          </a:bodyPr>
          <a:lstStyle>
            <a:defPPr>
              <a:defRPr lang="ja-JP"/>
            </a:defPPr>
            <a:lvl1pPr algn="l" rtl="0" fontAlgn="base">
              <a:spcBef>
                <a:spcPct val="0"/>
              </a:spcBef>
              <a:spcAft>
                <a:spcPct val="0"/>
              </a:spcAft>
              <a:defRPr kumimoji="1" sz="2000" b="1" kern="1200">
                <a:solidFill>
                  <a:schemeClr val="tx1"/>
                </a:solidFill>
                <a:latin typeface="Helvetica" charset="0"/>
                <a:ea typeface="Osaka" charset="0"/>
                <a:cs typeface="Osaka" charset="0"/>
              </a:defRPr>
            </a:lvl1pPr>
            <a:lvl2pPr marL="457200" algn="l" rtl="0" fontAlgn="base">
              <a:spcBef>
                <a:spcPct val="0"/>
              </a:spcBef>
              <a:spcAft>
                <a:spcPct val="0"/>
              </a:spcAft>
              <a:defRPr kumimoji="1" sz="2000" b="1" kern="1200">
                <a:solidFill>
                  <a:schemeClr val="tx1"/>
                </a:solidFill>
                <a:latin typeface="Helvetica" charset="0"/>
                <a:ea typeface="Osaka" charset="0"/>
                <a:cs typeface="Osaka" charset="0"/>
              </a:defRPr>
            </a:lvl2pPr>
            <a:lvl3pPr marL="914400" algn="l" rtl="0" fontAlgn="base">
              <a:spcBef>
                <a:spcPct val="0"/>
              </a:spcBef>
              <a:spcAft>
                <a:spcPct val="0"/>
              </a:spcAft>
              <a:defRPr kumimoji="1" sz="2000" b="1" kern="1200">
                <a:solidFill>
                  <a:schemeClr val="tx1"/>
                </a:solidFill>
                <a:latin typeface="Helvetica" charset="0"/>
                <a:ea typeface="Osaka" charset="0"/>
                <a:cs typeface="Osaka" charset="0"/>
              </a:defRPr>
            </a:lvl3pPr>
            <a:lvl4pPr marL="1371600" algn="l" rtl="0" fontAlgn="base">
              <a:spcBef>
                <a:spcPct val="0"/>
              </a:spcBef>
              <a:spcAft>
                <a:spcPct val="0"/>
              </a:spcAft>
              <a:defRPr kumimoji="1" sz="2000" b="1" kern="1200">
                <a:solidFill>
                  <a:schemeClr val="tx1"/>
                </a:solidFill>
                <a:latin typeface="Helvetica" charset="0"/>
                <a:ea typeface="Osaka" charset="0"/>
                <a:cs typeface="Osaka" charset="0"/>
              </a:defRPr>
            </a:lvl4pPr>
            <a:lvl5pPr marL="1828800" algn="l" rtl="0" fontAlgn="base">
              <a:spcBef>
                <a:spcPct val="0"/>
              </a:spcBef>
              <a:spcAft>
                <a:spcPct val="0"/>
              </a:spcAft>
              <a:defRPr kumimoji="1" sz="2000" b="1" kern="1200">
                <a:solidFill>
                  <a:schemeClr val="tx1"/>
                </a:solidFill>
                <a:latin typeface="Helvetica" charset="0"/>
                <a:ea typeface="Osaka" charset="0"/>
                <a:cs typeface="Osaka" charset="0"/>
              </a:defRPr>
            </a:lvl5pPr>
            <a:lvl6pPr marL="2286000" algn="l" defTabSz="457200" rtl="0" eaLnBrk="1" latinLnBrk="0" hangingPunct="1">
              <a:defRPr kumimoji="1" sz="2000" b="1" kern="1200">
                <a:solidFill>
                  <a:schemeClr val="tx1"/>
                </a:solidFill>
                <a:latin typeface="Helvetica" charset="0"/>
                <a:ea typeface="Osaka" charset="0"/>
                <a:cs typeface="Osaka" charset="0"/>
              </a:defRPr>
            </a:lvl6pPr>
            <a:lvl7pPr marL="2743200" algn="l" defTabSz="457200" rtl="0" eaLnBrk="1" latinLnBrk="0" hangingPunct="1">
              <a:defRPr kumimoji="1" sz="2000" b="1" kern="1200">
                <a:solidFill>
                  <a:schemeClr val="tx1"/>
                </a:solidFill>
                <a:latin typeface="Helvetica" charset="0"/>
                <a:ea typeface="Osaka" charset="0"/>
                <a:cs typeface="Osaka" charset="0"/>
              </a:defRPr>
            </a:lvl7pPr>
            <a:lvl8pPr marL="3200400" algn="l" defTabSz="457200" rtl="0" eaLnBrk="1" latinLnBrk="0" hangingPunct="1">
              <a:defRPr kumimoji="1" sz="2000" b="1" kern="1200">
                <a:solidFill>
                  <a:schemeClr val="tx1"/>
                </a:solidFill>
                <a:latin typeface="Helvetica" charset="0"/>
                <a:ea typeface="Osaka" charset="0"/>
                <a:cs typeface="Osaka" charset="0"/>
              </a:defRPr>
            </a:lvl8pPr>
            <a:lvl9pPr marL="3657600" algn="l" defTabSz="457200" rtl="0" eaLnBrk="1" latinLnBrk="0" hangingPunct="1">
              <a:defRPr kumimoji="1" sz="2000" b="1" kern="1200">
                <a:solidFill>
                  <a:schemeClr val="tx1"/>
                </a:solidFill>
                <a:latin typeface="Helvetica" charset="0"/>
                <a:ea typeface="Osaka" charset="0"/>
                <a:cs typeface="Osaka" charset="0"/>
              </a:defRPr>
            </a:lvl9pPr>
          </a:lstStyle>
          <a:p>
            <a:r>
              <a:rPr lang="en-US" altLang="ja-JP" b="0" dirty="0" smtClean="0"/>
              <a:t>1.0</a:t>
            </a:r>
            <a:endParaRPr lang="en-US" altLang="ja-JP" b="0" dirty="0"/>
          </a:p>
        </p:txBody>
      </p:sp>
      <p:sp>
        <p:nvSpPr>
          <p:cNvPr id="24" name="正方形/長方形 23"/>
          <p:cNvSpPr/>
          <p:nvPr/>
        </p:nvSpPr>
        <p:spPr>
          <a:xfrm>
            <a:off x="6070802" y="5543165"/>
            <a:ext cx="543739" cy="400110"/>
          </a:xfrm>
          <a:prstGeom prst="rect">
            <a:avLst/>
          </a:prstGeom>
        </p:spPr>
        <p:txBody>
          <a:bodyPr wrap="none">
            <a:spAutoFit/>
          </a:bodyPr>
          <a:lstStyle>
            <a:defPPr>
              <a:defRPr lang="ja-JP"/>
            </a:defPPr>
            <a:lvl1pPr algn="l" rtl="0" fontAlgn="base">
              <a:spcBef>
                <a:spcPct val="0"/>
              </a:spcBef>
              <a:spcAft>
                <a:spcPct val="0"/>
              </a:spcAft>
              <a:defRPr kumimoji="1" sz="2000" b="1" kern="1200">
                <a:solidFill>
                  <a:schemeClr val="tx1"/>
                </a:solidFill>
                <a:latin typeface="Helvetica" charset="0"/>
                <a:ea typeface="Osaka" charset="0"/>
                <a:cs typeface="Osaka" charset="0"/>
              </a:defRPr>
            </a:lvl1pPr>
            <a:lvl2pPr marL="457200" algn="l" rtl="0" fontAlgn="base">
              <a:spcBef>
                <a:spcPct val="0"/>
              </a:spcBef>
              <a:spcAft>
                <a:spcPct val="0"/>
              </a:spcAft>
              <a:defRPr kumimoji="1" sz="2000" b="1" kern="1200">
                <a:solidFill>
                  <a:schemeClr val="tx1"/>
                </a:solidFill>
                <a:latin typeface="Helvetica" charset="0"/>
                <a:ea typeface="Osaka" charset="0"/>
                <a:cs typeface="Osaka" charset="0"/>
              </a:defRPr>
            </a:lvl2pPr>
            <a:lvl3pPr marL="914400" algn="l" rtl="0" fontAlgn="base">
              <a:spcBef>
                <a:spcPct val="0"/>
              </a:spcBef>
              <a:spcAft>
                <a:spcPct val="0"/>
              </a:spcAft>
              <a:defRPr kumimoji="1" sz="2000" b="1" kern="1200">
                <a:solidFill>
                  <a:schemeClr val="tx1"/>
                </a:solidFill>
                <a:latin typeface="Helvetica" charset="0"/>
                <a:ea typeface="Osaka" charset="0"/>
                <a:cs typeface="Osaka" charset="0"/>
              </a:defRPr>
            </a:lvl3pPr>
            <a:lvl4pPr marL="1371600" algn="l" rtl="0" fontAlgn="base">
              <a:spcBef>
                <a:spcPct val="0"/>
              </a:spcBef>
              <a:spcAft>
                <a:spcPct val="0"/>
              </a:spcAft>
              <a:defRPr kumimoji="1" sz="2000" b="1" kern="1200">
                <a:solidFill>
                  <a:schemeClr val="tx1"/>
                </a:solidFill>
                <a:latin typeface="Helvetica" charset="0"/>
                <a:ea typeface="Osaka" charset="0"/>
                <a:cs typeface="Osaka" charset="0"/>
              </a:defRPr>
            </a:lvl4pPr>
            <a:lvl5pPr marL="1828800" algn="l" rtl="0" fontAlgn="base">
              <a:spcBef>
                <a:spcPct val="0"/>
              </a:spcBef>
              <a:spcAft>
                <a:spcPct val="0"/>
              </a:spcAft>
              <a:defRPr kumimoji="1" sz="2000" b="1" kern="1200">
                <a:solidFill>
                  <a:schemeClr val="tx1"/>
                </a:solidFill>
                <a:latin typeface="Helvetica" charset="0"/>
                <a:ea typeface="Osaka" charset="0"/>
                <a:cs typeface="Osaka" charset="0"/>
              </a:defRPr>
            </a:lvl5pPr>
            <a:lvl6pPr marL="2286000" algn="l" defTabSz="457200" rtl="0" eaLnBrk="1" latinLnBrk="0" hangingPunct="1">
              <a:defRPr kumimoji="1" sz="2000" b="1" kern="1200">
                <a:solidFill>
                  <a:schemeClr val="tx1"/>
                </a:solidFill>
                <a:latin typeface="Helvetica" charset="0"/>
                <a:ea typeface="Osaka" charset="0"/>
                <a:cs typeface="Osaka" charset="0"/>
              </a:defRPr>
            </a:lvl6pPr>
            <a:lvl7pPr marL="2743200" algn="l" defTabSz="457200" rtl="0" eaLnBrk="1" latinLnBrk="0" hangingPunct="1">
              <a:defRPr kumimoji="1" sz="2000" b="1" kern="1200">
                <a:solidFill>
                  <a:schemeClr val="tx1"/>
                </a:solidFill>
                <a:latin typeface="Helvetica" charset="0"/>
                <a:ea typeface="Osaka" charset="0"/>
                <a:cs typeface="Osaka" charset="0"/>
              </a:defRPr>
            </a:lvl7pPr>
            <a:lvl8pPr marL="3200400" algn="l" defTabSz="457200" rtl="0" eaLnBrk="1" latinLnBrk="0" hangingPunct="1">
              <a:defRPr kumimoji="1" sz="2000" b="1" kern="1200">
                <a:solidFill>
                  <a:schemeClr val="tx1"/>
                </a:solidFill>
                <a:latin typeface="Helvetica" charset="0"/>
                <a:ea typeface="Osaka" charset="0"/>
                <a:cs typeface="Osaka" charset="0"/>
              </a:defRPr>
            </a:lvl8pPr>
            <a:lvl9pPr marL="3657600" algn="l" defTabSz="457200" rtl="0" eaLnBrk="1" latinLnBrk="0" hangingPunct="1">
              <a:defRPr kumimoji="1" sz="2000" b="1" kern="1200">
                <a:solidFill>
                  <a:schemeClr val="tx1"/>
                </a:solidFill>
                <a:latin typeface="Helvetica" charset="0"/>
                <a:ea typeface="Osaka" charset="0"/>
                <a:cs typeface="Osaka" charset="0"/>
              </a:defRPr>
            </a:lvl9pPr>
          </a:lstStyle>
          <a:p>
            <a:r>
              <a:rPr lang="en-US" altLang="ja-JP" b="0" dirty="0" smtClean="0"/>
              <a:t>1.2</a:t>
            </a:r>
            <a:endParaRPr lang="en-US" altLang="ja-JP" b="0" dirty="0"/>
          </a:p>
        </p:txBody>
      </p:sp>
      <p:sp>
        <p:nvSpPr>
          <p:cNvPr id="25" name="正方形/長方形 24"/>
          <p:cNvSpPr/>
          <p:nvPr/>
        </p:nvSpPr>
        <p:spPr>
          <a:xfrm>
            <a:off x="6823032" y="5552934"/>
            <a:ext cx="543739" cy="400110"/>
          </a:xfrm>
          <a:prstGeom prst="rect">
            <a:avLst/>
          </a:prstGeom>
        </p:spPr>
        <p:txBody>
          <a:bodyPr wrap="none">
            <a:spAutoFit/>
          </a:bodyPr>
          <a:lstStyle>
            <a:defPPr>
              <a:defRPr lang="ja-JP"/>
            </a:defPPr>
            <a:lvl1pPr algn="l" rtl="0" fontAlgn="base">
              <a:spcBef>
                <a:spcPct val="0"/>
              </a:spcBef>
              <a:spcAft>
                <a:spcPct val="0"/>
              </a:spcAft>
              <a:defRPr kumimoji="1" sz="2000" b="1" kern="1200">
                <a:solidFill>
                  <a:schemeClr val="tx1"/>
                </a:solidFill>
                <a:latin typeface="Helvetica" charset="0"/>
                <a:ea typeface="Osaka" charset="0"/>
                <a:cs typeface="Osaka" charset="0"/>
              </a:defRPr>
            </a:lvl1pPr>
            <a:lvl2pPr marL="457200" algn="l" rtl="0" fontAlgn="base">
              <a:spcBef>
                <a:spcPct val="0"/>
              </a:spcBef>
              <a:spcAft>
                <a:spcPct val="0"/>
              </a:spcAft>
              <a:defRPr kumimoji="1" sz="2000" b="1" kern="1200">
                <a:solidFill>
                  <a:schemeClr val="tx1"/>
                </a:solidFill>
                <a:latin typeface="Helvetica" charset="0"/>
                <a:ea typeface="Osaka" charset="0"/>
                <a:cs typeface="Osaka" charset="0"/>
              </a:defRPr>
            </a:lvl2pPr>
            <a:lvl3pPr marL="914400" algn="l" rtl="0" fontAlgn="base">
              <a:spcBef>
                <a:spcPct val="0"/>
              </a:spcBef>
              <a:spcAft>
                <a:spcPct val="0"/>
              </a:spcAft>
              <a:defRPr kumimoji="1" sz="2000" b="1" kern="1200">
                <a:solidFill>
                  <a:schemeClr val="tx1"/>
                </a:solidFill>
                <a:latin typeface="Helvetica" charset="0"/>
                <a:ea typeface="Osaka" charset="0"/>
                <a:cs typeface="Osaka" charset="0"/>
              </a:defRPr>
            </a:lvl3pPr>
            <a:lvl4pPr marL="1371600" algn="l" rtl="0" fontAlgn="base">
              <a:spcBef>
                <a:spcPct val="0"/>
              </a:spcBef>
              <a:spcAft>
                <a:spcPct val="0"/>
              </a:spcAft>
              <a:defRPr kumimoji="1" sz="2000" b="1" kern="1200">
                <a:solidFill>
                  <a:schemeClr val="tx1"/>
                </a:solidFill>
                <a:latin typeface="Helvetica" charset="0"/>
                <a:ea typeface="Osaka" charset="0"/>
                <a:cs typeface="Osaka" charset="0"/>
              </a:defRPr>
            </a:lvl4pPr>
            <a:lvl5pPr marL="1828800" algn="l" rtl="0" fontAlgn="base">
              <a:spcBef>
                <a:spcPct val="0"/>
              </a:spcBef>
              <a:spcAft>
                <a:spcPct val="0"/>
              </a:spcAft>
              <a:defRPr kumimoji="1" sz="2000" b="1" kern="1200">
                <a:solidFill>
                  <a:schemeClr val="tx1"/>
                </a:solidFill>
                <a:latin typeface="Helvetica" charset="0"/>
                <a:ea typeface="Osaka" charset="0"/>
                <a:cs typeface="Osaka" charset="0"/>
              </a:defRPr>
            </a:lvl5pPr>
            <a:lvl6pPr marL="2286000" algn="l" defTabSz="457200" rtl="0" eaLnBrk="1" latinLnBrk="0" hangingPunct="1">
              <a:defRPr kumimoji="1" sz="2000" b="1" kern="1200">
                <a:solidFill>
                  <a:schemeClr val="tx1"/>
                </a:solidFill>
                <a:latin typeface="Helvetica" charset="0"/>
                <a:ea typeface="Osaka" charset="0"/>
                <a:cs typeface="Osaka" charset="0"/>
              </a:defRPr>
            </a:lvl6pPr>
            <a:lvl7pPr marL="2743200" algn="l" defTabSz="457200" rtl="0" eaLnBrk="1" latinLnBrk="0" hangingPunct="1">
              <a:defRPr kumimoji="1" sz="2000" b="1" kern="1200">
                <a:solidFill>
                  <a:schemeClr val="tx1"/>
                </a:solidFill>
                <a:latin typeface="Helvetica" charset="0"/>
                <a:ea typeface="Osaka" charset="0"/>
                <a:cs typeface="Osaka" charset="0"/>
              </a:defRPr>
            </a:lvl7pPr>
            <a:lvl8pPr marL="3200400" algn="l" defTabSz="457200" rtl="0" eaLnBrk="1" latinLnBrk="0" hangingPunct="1">
              <a:defRPr kumimoji="1" sz="2000" b="1" kern="1200">
                <a:solidFill>
                  <a:schemeClr val="tx1"/>
                </a:solidFill>
                <a:latin typeface="Helvetica" charset="0"/>
                <a:ea typeface="Osaka" charset="0"/>
                <a:cs typeface="Osaka" charset="0"/>
              </a:defRPr>
            </a:lvl8pPr>
            <a:lvl9pPr marL="3657600" algn="l" defTabSz="457200" rtl="0" eaLnBrk="1" latinLnBrk="0" hangingPunct="1">
              <a:defRPr kumimoji="1" sz="2000" b="1" kern="1200">
                <a:solidFill>
                  <a:schemeClr val="tx1"/>
                </a:solidFill>
                <a:latin typeface="Helvetica" charset="0"/>
                <a:ea typeface="Osaka" charset="0"/>
                <a:cs typeface="Osaka" charset="0"/>
              </a:defRPr>
            </a:lvl9pPr>
          </a:lstStyle>
          <a:p>
            <a:r>
              <a:rPr lang="en-US" altLang="ja-JP" b="0" dirty="0" smtClean="0"/>
              <a:t>1.4</a:t>
            </a:r>
            <a:endParaRPr lang="en-US" altLang="ja-JP" b="0" dirty="0"/>
          </a:p>
        </p:txBody>
      </p:sp>
      <p:sp>
        <p:nvSpPr>
          <p:cNvPr id="26" name="テキスト ボックス 25"/>
          <p:cNvSpPr txBox="1"/>
          <p:nvPr/>
        </p:nvSpPr>
        <p:spPr>
          <a:xfrm>
            <a:off x="4700794" y="5921230"/>
            <a:ext cx="1929284" cy="461665"/>
          </a:xfrm>
          <a:prstGeom prst="rect">
            <a:avLst/>
          </a:prstGeom>
          <a:noFill/>
        </p:spPr>
        <p:txBody>
          <a:bodyPr wrap="none" rtlCol="0">
            <a:spAutoFit/>
          </a:bodyPr>
          <a:lstStyle>
            <a:defPPr>
              <a:defRPr lang="ja-JP"/>
            </a:defPPr>
            <a:lvl1pPr algn="l" rtl="0" fontAlgn="base">
              <a:spcBef>
                <a:spcPct val="0"/>
              </a:spcBef>
              <a:spcAft>
                <a:spcPct val="0"/>
              </a:spcAft>
              <a:defRPr kumimoji="1" sz="2000" b="1" kern="1200">
                <a:solidFill>
                  <a:schemeClr val="tx1"/>
                </a:solidFill>
                <a:latin typeface="Helvetica" charset="0"/>
                <a:ea typeface="Osaka" charset="0"/>
                <a:cs typeface="Osaka" charset="0"/>
              </a:defRPr>
            </a:lvl1pPr>
            <a:lvl2pPr marL="457200" algn="l" rtl="0" fontAlgn="base">
              <a:spcBef>
                <a:spcPct val="0"/>
              </a:spcBef>
              <a:spcAft>
                <a:spcPct val="0"/>
              </a:spcAft>
              <a:defRPr kumimoji="1" sz="2000" b="1" kern="1200">
                <a:solidFill>
                  <a:schemeClr val="tx1"/>
                </a:solidFill>
                <a:latin typeface="Helvetica" charset="0"/>
                <a:ea typeface="Osaka" charset="0"/>
                <a:cs typeface="Osaka" charset="0"/>
              </a:defRPr>
            </a:lvl2pPr>
            <a:lvl3pPr marL="914400" algn="l" rtl="0" fontAlgn="base">
              <a:spcBef>
                <a:spcPct val="0"/>
              </a:spcBef>
              <a:spcAft>
                <a:spcPct val="0"/>
              </a:spcAft>
              <a:defRPr kumimoji="1" sz="2000" b="1" kern="1200">
                <a:solidFill>
                  <a:schemeClr val="tx1"/>
                </a:solidFill>
                <a:latin typeface="Helvetica" charset="0"/>
                <a:ea typeface="Osaka" charset="0"/>
                <a:cs typeface="Osaka" charset="0"/>
              </a:defRPr>
            </a:lvl3pPr>
            <a:lvl4pPr marL="1371600" algn="l" rtl="0" fontAlgn="base">
              <a:spcBef>
                <a:spcPct val="0"/>
              </a:spcBef>
              <a:spcAft>
                <a:spcPct val="0"/>
              </a:spcAft>
              <a:defRPr kumimoji="1" sz="2000" b="1" kern="1200">
                <a:solidFill>
                  <a:schemeClr val="tx1"/>
                </a:solidFill>
                <a:latin typeface="Helvetica" charset="0"/>
                <a:ea typeface="Osaka" charset="0"/>
                <a:cs typeface="Osaka" charset="0"/>
              </a:defRPr>
            </a:lvl4pPr>
            <a:lvl5pPr marL="1828800" algn="l" rtl="0" fontAlgn="base">
              <a:spcBef>
                <a:spcPct val="0"/>
              </a:spcBef>
              <a:spcAft>
                <a:spcPct val="0"/>
              </a:spcAft>
              <a:defRPr kumimoji="1" sz="2000" b="1" kern="1200">
                <a:solidFill>
                  <a:schemeClr val="tx1"/>
                </a:solidFill>
                <a:latin typeface="Helvetica" charset="0"/>
                <a:ea typeface="Osaka" charset="0"/>
                <a:cs typeface="Osaka" charset="0"/>
              </a:defRPr>
            </a:lvl5pPr>
            <a:lvl6pPr marL="2286000" algn="l" defTabSz="457200" rtl="0" eaLnBrk="1" latinLnBrk="0" hangingPunct="1">
              <a:defRPr kumimoji="1" sz="2000" b="1" kern="1200">
                <a:solidFill>
                  <a:schemeClr val="tx1"/>
                </a:solidFill>
                <a:latin typeface="Helvetica" charset="0"/>
                <a:ea typeface="Osaka" charset="0"/>
                <a:cs typeface="Osaka" charset="0"/>
              </a:defRPr>
            </a:lvl6pPr>
            <a:lvl7pPr marL="2743200" algn="l" defTabSz="457200" rtl="0" eaLnBrk="1" latinLnBrk="0" hangingPunct="1">
              <a:defRPr kumimoji="1" sz="2000" b="1" kern="1200">
                <a:solidFill>
                  <a:schemeClr val="tx1"/>
                </a:solidFill>
                <a:latin typeface="Helvetica" charset="0"/>
                <a:ea typeface="Osaka" charset="0"/>
                <a:cs typeface="Osaka" charset="0"/>
              </a:defRPr>
            </a:lvl7pPr>
            <a:lvl8pPr marL="3200400" algn="l" defTabSz="457200" rtl="0" eaLnBrk="1" latinLnBrk="0" hangingPunct="1">
              <a:defRPr kumimoji="1" sz="2000" b="1" kern="1200">
                <a:solidFill>
                  <a:schemeClr val="tx1"/>
                </a:solidFill>
                <a:latin typeface="Helvetica" charset="0"/>
                <a:ea typeface="Osaka" charset="0"/>
                <a:cs typeface="Osaka" charset="0"/>
              </a:defRPr>
            </a:lvl8pPr>
            <a:lvl9pPr marL="3657600" algn="l" defTabSz="457200" rtl="0" eaLnBrk="1" latinLnBrk="0" hangingPunct="1">
              <a:defRPr kumimoji="1" sz="2000" b="1" kern="1200">
                <a:solidFill>
                  <a:schemeClr val="tx1"/>
                </a:solidFill>
                <a:latin typeface="Helvetica" charset="0"/>
                <a:ea typeface="Osaka" charset="0"/>
                <a:cs typeface="Osaka" charset="0"/>
              </a:defRPr>
            </a:lvl9pPr>
          </a:lstStyle>
          <a:p>
            <a:r>
              <a:rPr lang="en-US" altLang="ja-JP" sz="2400" dirty="0" smtClean="0">
                <a:latin typeface="Arial"/>
              </a:rPr>
              <a:t>Calc. / Expt.</a:t>
            </a:r>
            <a:endParaRPr kumimoji="1" lang="ja-JP" altLang="en-US" sz="2400" dirty="0">
              <a:latin typeface="Arial"/>
            </a:endParaRPr>
          </a:p>
        </p:txBody>
      </p:sp>
      <p:pic>
        <p:nvPicPr>
          <p:cNvPr id="27" name="図 26"/>
          <p:cNvPicPr>
            <a:picLocks noChangeAspect="1"/>
          </p:cNvPicPr>
          <p:nvPr/>
        </p:nvPicPr>
        <p:blipFill rotWithShape="1">
          <a:blip r:embed="rId2"/>
          <a:srcRect l="7207" t="45545" r="-4914" b="10493"/>
          <a:stretch/>
        </p:blipFill>
        <p:spPr>
          <a:xfrm>
            <a:off x="1776540" y="1156236"/>
            <a:ext cx="6049386" cy="4445633"/>
          </a:xfrm>
          <a:prstGeom prst="rect">
            <a:avLst/>
          </a:prstGeom>
        </p:spPr>
      </p:pic>
      <p:sp>
        <p:nvSpPr>
          <p:cNvPr id="28" name="テキスト ボックス 27"/>
          <p:cNvSpPr txBox="1"/>
          <p:nvPr/>
        </p:nvSpPr>
        <p:spPr>
          <a:xfrm>
            <a:off x="5826236" y="4926882"/>
            <a:ext cx="1712929" cy="584776"/>
          </a:xfrm>
          <a:prstGeom prst="rect">
            <a:avLst/>
          </a:prstGeom>
          <a:solidFill>
            <a:schemeClr val="bg1"/>
          </a:solidFill>
          <a:ln w="6350">
            <a:solidFill>
              <a:schemeClr val="tx1"/>
            </a:solidFill>
          </a:ln>
        </p:spPr>
        <p:txBody>
          <a:bodyPr wrap="none" rtlCol="0">
            <a:spAutoFit/>
          </a:bodyPr>
          <a:lstStyle>
            <a:defPPr>
              <a:defRPr lang="ja-JP"/>
            </a:defPPr>
            <a:lvl1pPr algn="l" rtl="0" fontAlgn="base">
              <a:spcBef>
                <a:spcPct val="0"/>
              </a:spcBef>
              <a:spcAft>
                <a:spcPct val="0"/>
              </a:spcAft>
              <a:defRPr kumimoji="1" sz="2000" b="1" kern="1200">
                <a:solidFill>
                  <a:schemeClr val="tx1"/>
                </a:solidFill>
                <a:latin typeface="Helvetica" charset="0"/>
                <a:ea typeface="Osaka" charset="0"/>
                <a:cs typeface="Osaka" charset="0"/>
              </a:defRPr>
            </a:lvl1pPr>
            <a:lvl2pPr marL="457200" algn="l" rtl="0" fontAlgn="base">
              <a:spcBef>
                <a:spcPct val="0"/>
              </a:spcBef>
              <a:spcAft>
                <a:spcPct val="0"/>
              </a:spcAft>
              <a:defRPr kumimoji="1" sz="2000" b="1" kern="1200">
                <a:solidFill>
                  <a:schemeClr val="tx1"/>
                </a:solidFill>
                <a:latin typeface="Helvetica" charset="0"/>
                <a:ea typeface="Osaka" charset="0"/>
                <a:cs typeface="Osaka" charset="0"/>
              </a:defRPr>
            </a:lvl2pPr>
            <a:lvl3pPr marL="914400" algn="l" rtl="0" fontAlgn="base">
              <a:spcBef>
                <a:spcPct val="0"/>
              </a:spcBef>
              <a:spcAft>
                <a:spcPct val="0"/>
              </a:spcAft>
              <a:defRPr kumimoji="1" sz="2000" b="1" kern="1200">
                <a:solidFill>
                  <a:schemeClr val="tx1"/>
                </a:solidFill>
                <a:latin typeface="Helvetica" charset="0"/>
                <a:ea typeface="Osaka" charset="0"/>
                <a:cs typeface="Osaka" charset="0"/>
              </a:defRPr>
            </a:lvl3pPr>
            <a:lvl4pPr marL="1371600" algn="l" rtl="0" fontAlgn="base">
              <a:spcBef>
                <a:spcPct val="0"/>
              </a:spcBef>
              <a:spcAft>
                <a:spcPct val="0"/>
              </a:spcAft>
              <a:defRPr kumimoji="1" sz="2000" b="1" kern="1200">
                <a:solidFill>
                  <a:schemeClr val="tx1"/>
                </a:solidFill>
                <a:latin typeface="Helvetica" charset="0"/>
                <a:ea typeface="Osaka" charset="0"/>
                <a:cs typeface="Osaka" charset="0"/>
              </a:defRPr>
            </a:lvl4pPr>
            <a:lvl5pPr marL="1828800" algn="l" rtl="0" fontAlgn="base">
              <a:spcBef>
                <a:spcPct val="0"/>
              </a:spcBef>
              <a:spcAft>
                <a:spcPct val="0"/>
              </a:spcAft>
              <a:defRPr kumimoji="1" sz="2000" b="1" kern="1200">
                <a:solidFill>
                  <a:schemeClr val="tx1"/>
                </a:solidFill>
                <a:latin typeface="Helvetica" charset="0"/>
                <a:ea typeface="Osaka" charset="0"/>
                <a:cs typeface="Osaka" charset="0"/>
              </a:defRPr>
            </a:lvl5pPr>
            <a:lvl6pPr marL="2286000" algn="l" defTabSz="457200" rtl="0" eaLnBrk="1" latinLnBrk="0" hangingPunct="1">
              <a:defRPr kumimoji="1" sz="2000" b="1" kern="1200">
                <a:solidFill>
                  <a:schemeClr val="tx1"/>
                </a:solidFill>
                <a:latin typeface="Helvetica" charset="0"/>
                <a:ea typeface="Osaka" charset="0"/>
                <a:cs typeface="Osaka" charset="0"/>
              </a:defRPr>
            </a:lvl6pPr>
            <a:lvl7pPr marL="2743200" algn="l" defTabSz="457200" rtl="0" eaLnBrk="1" latinLnBrk="0" hangingPunct="1">
              <a:defRPr kumimoji="1" sz="2000" b="1" kern="1200">
                <a:solidFill>
                  <a:schemeClr val="tx1"/>
                </a:solidFill>
                <a:latin typeface="Helvetica" charset="0"/>
                <a:ea typeface="Osaka" charset="0"/>
                <a:cs typeface="Osaka" charset="0"/>
              </a:defRPr>
            </a:lvl7pPr>
            <a:lvl8pPr marL="3200400" algn="l" defTabSz="457200" rtl="0" eaLnBrk="1" latinLnBrk="0" hangingPunct="1">
              <a:defRPr kumimoji="1" sz="2000" b="1" kern="1200">
                <a:solidFill>
                  <a:schemeClr val="tx1"/>
                </a:solidFill>
                <a:latin typeface="Helvetica" charset="0"/>
                <a:ea typeface="Osaka" charset="0"/>
                <a:cs typeface="Osaka" charset="0"/>
              </a:defRPr>
            </a:lvl8pPr>
            <a:lvl9pPr marL="3657600" algn="l" defTabSz="457200" rtl="0" eaLnBrk="1" latinLnBrk="0" hangingPunct="1">
              <a:defRPr kumimoji="1" sz="2000" b="1" kern="1200">
                <a:solidFill>
                  <a:schemeClr val="tx1"/>
                </a:solidFill>
                <a:latin typeface="Helvetica" charset="0"/>
                <a:ea typeface="Osaka" charset="0"/>
                <a:cs typeface="Osaka" charset="0"/>
              </a:defRPr>
            </a:lvl9pPr>
          </a:lstStyle>
          <a:p>
            <a:r>
              <a:rPr lang="en-US" altLang="ja-JP" sz="1600" kern="1200" dirty="0" smtClean="0">
                <a:solidFill>
                  <a:srgbClr val="FF0000"/>
                </a:solidFill>
                <a:latin typeface="Arial"/>
              </a:rPr>
              <a:t>Red : 9.6 cm</a:t>
            </a:r>
          </a:p>
          <a:p>
            <a:r>
              <a:rPr lang="en-US" altLang="ja-JP" sz="1600" kern="1200" dirty="0" smtClean="0">
                <a:solidFill>
                  <a:srgbClr val="00B050"/>
                </a:solidFill>
                <a:latin typeface="Arial"/>
              </a:rPr>
              <a:t>Green : 29.3 cm</a:t>
            </a:r>
            <a:endParaRPr kumimoji="1" lang="ja-JP" altLang="en-US" sz="1600" kern="1200" dirty="0">
              <a:latin typeface="Arial"/>
            </a:endParaRPr>
          </a:p>
        </p:txBody>
      </p:sp>
      <p:sp>
        <p:nvSpPr>
          <p:cNvPr id="29" name="正方形/長方形 28"/>
          <p:cNvSpPr/>
          <p:nvPr/>
        </p:nvSpPr>
        <p:spPr bwMode="auto">
          <a:xfrm>
            <a:off x="1487371" y="4297369"/>
            <a:ext cx="420077" cy="1494692"/>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defPPr>
              <a:defRPr lang="ja-JP"/>
            </a:defPPr>
            <a:lvl1pPr algn="l" rtl="0" fontAlgn="base">
              <a:spcBef>
                <a:spcPct val="0"/>
              </a:spcBef>
              <a:spcAft>
                <a:spcPct val="0"/>
              </a:spcAft>
              <a:defRPr kumimoji="1" sz="2000" b="1" kern="1200">
                <a:solidFill>
                  <a:schemeClr val="tx1"/>
                </a:solidFill>
                <a:latin typeface="Helvetica" charset="0"/>
                <a:ea typeface="Osaka" charset="0"/>
                <a:cs typeface="Osaka" charset="0"/>
              </a:defRPr>
            </a:lvl1pPr>
            <a:lvl2pPr marL="457200" algn="l" rtl="0" fontAlgn="base">
              <a:spcBef>
                <a:spcPct val="0"/>
              </a:spcBef>
              <a:spcAft>
                <a:spcPct val="0"/>
              </a:spcAft>
              <a:defRPr kumimoji="1" sz="2000" b="1" kern="1200">
                <a:solidFill>
                  <a:schemeClr val="tx1"/>
                </a:solidFill>
                <a:latin typeface="Helvetica" charset="0"/>
                <a:ea typeface="Osaka" charset="0"/>
                <a:cs typeface="Osaka" charset="0"/>
              </a:defRPr>
            </a:lvl2pPr>
            <a:lvl3pPr marL="914400" algn="l" rtl="0" fontAlgn="base">
              <a:spcBef>
                <a:spcPct val="0"/>
              </a:spcBef>
              <a:spcAft>
                <a:spcPct val="0"/>
              </a:spcAft>
              <a:defRPr kumimoji="1" sz="2000" b="1" kern="1200">
                <a:solidFill>
                  <a:schemeClr val="tx1"/>
                </a:solidFill>
                <a:latin typeface="Helvetica" charset="0"/>
                <a:ea typeface="Osaka" charset="0"/>
                <a:cs typeface="Osaka" charset="0"/>
              </a:defRPr>
            </a:lvl3pPr>
            <a:lvl4pPr marL="1371600" algn="l" rtl="0" fontAlgn="base">
              <a:spcBef>
                <a:spcPct val="0"/>
              </a:spcBef>
              <a:spcAft>
                <a:spcPct val="0"/>
              </a:spcAft>
              <a:defRPr kumimoji="1" sz="2000" b="1" kern="1200">
                <a:solidFill>
                  <a:schemeClr val="tx1"/>
                </a:solidFill>
                <a:latin typeface="Helvetica" charset="0"/>
                <a:ea typeface="Osaka" charset="0"/>
                <a:cs typeface="Osaka" charset="0"/>
              </a:defRPr>
            </a:lvl4pPr>
            <a:lvl5pPr marL="1828800" algn="l" rtl="0" fontAlgn="base">
              <a:spcBef>
                <a:spcPct val="0"/>
              </a:spcBef>
              <a:spcAft>
                <a:spcPct val="0"/>
              </a:spcAft>
              <a:defRPr kumimoji="1" sz="2000" b="1" kern="1200">
                <a:solidFill>
                  <a:schemeClr val="tx1"/>
                </a:solidFill>
                <a:latin typeface="Helvetica" charset="0"/>
                <a:ea typeface="Osaka" charset="0"/>
                <a:cs typeface="Osaka" charset="0"/>
              </a:defRPr>
            </a:lvl5pPr>
            <a:lvl6pPr marL="2286000" algn="l" defTabSz="457200" rtl="0" eaLnBrk="1" latinLnBrk="0" hangingPunct="1">
              <a:defRPr kumimoji="1" sz="2000" b="1" kern="1200">
                <a:solidFill>
                  <a:schemeClr val="tx1"/>
                </a:solidFill>
                <a:latin typeface="Helvetica" charset="0"/>
                <a:ea typeface="Osaka" charset="0"/>
                <a:cs typeface="Osaka" charset="0"/>
              </a:defRPr>
            </a:lvl6pPr>
            <a:lvl7pPr marL="2743200" algn="l" defTabSz="457200" rtl="0" eaLnBrk="1" latinLnBrk="0" hangingPunct="1">
              <a:defRPr kumimoji="1" sz="2000" b="1" kern="1200">
                <a:solidFill>
                  <a:schemeClr val="tx1"/>
                </a:solidFill>
                <a:latin typeface="Helvetica" charset="0"/>
                <a:ea typeface="Osaka" charset="0"/>
                <a:cs typeface="Osaka" charset="0"/>
              </a:defRPr>
            </a:lvl7pPr>
            <a:lvl8pPr marL="3200400" algn="l" defTabSz="457200" rtl="0" eaLnBrk="1" latinLnBrk="0" hangingPunct="1">
              <a:defRPr kumimoji="1" sz="2000" b="1" kern="1200">
                <a:solidFill>
                  <a:schemeClr val="tx1"/>
                </a:solidFill>
                <a:latin typeface="Helvetica" charset="0"/>
                <a:ea typeface="Osaka" charset="0"/>
                <a:cs typeface="Osaka" charset="0"/>
              </a:defRPr>
            </a:lvl8pPr>
            <a:lvl9pPr marL="3657600" algn="l" defTabSz="457200" rtl="0" eaLnBrk="1" latinLnBrk="0" hangingPunct="1">
              <a:defRPr kumimoji="1" sz="2000" b="1" kern="1200">
                <a:solidFill>
                  <a:schemeClr val="tx1"/>
                </a:solidFill>
                <a:latin typeface="Helvetica" charset="0"/>
                <a:ea typeface="Osaka" charset="0"/>
                <a:cs typeface="Osaka" charset="0"/>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rgbClr val="000000"/>
              </a:solidFill>
              <a:effectLst/>
              <a:latin typeface="Helvetica" charset="0"/>
              <a:ea typeface="Osaka" charset="0"/>
              <a:cs typeface="Osaka" charset="0"/>
            </a:endParaRPr>
          </a:p>
        </p:txBody>
      </p:sp>
      <p:sp>
        <p:nvSpPr>
          <p:cNvPr id="30" name="テキスト ボックス 29"/>
          <p:cNvSpPr txBox="1"/>
          <p:nvPr/>
        </p:nvSpPr>
        <p:spPr>
          <a:xfrm rot="16200000">
            <a:off x="-18205" y="3187095"/>
            <a:ext cx="2972689" cy="461665"/>
          </a:xfrm>
          <a:prstGeom prst="rect">
            <a:avLst/>
          </a:prstGeom>
          <a:noFill/>
        </p:spPr>
        <p:txBody>
          <a:bodyPr wrap="none" rtlCol="0">
            <a:spAutoFit/>
          </a:bodyPr>
          <a:lstStyle>
            <a:defPPr>
              <a:defRPr lang="ja-JP"/>
            </a:defPPr>
            <a:lvl1pPr algn="l" rtl="0" fontAlgn="base">
              <a:spcBef>
                <a:spcPct val="0"/>
              </a:spcBef>
              <a:spcAft>
                <a:spcPct val="0"/>
              </a:spcAft>
              <a:defRPr kumimoji="1" sz="2000" b="1" kern="1200">
                <a:solidFill>
                  <a:schemeClr val="tx1"/>
                </a:solidFill>
                <a:latin typeface="Helvetica" charset="0"/>
                <a:ea typeface="Osaka" charset="0"/>
                <a:cs typeface="Osaka" charset="0"/>
              </a:defRPr>
            </a:lvl1pPr>
            <a:lvl2pPr marL="457200" algn="l" rtl="0" fontAlgn="base">
              <a:spcBef>
                <a:spcPct val="0"/>
              </a:spcBef>
              <a:spcAft>
                <a:spcPct val="0"/>
              </a:spcAft>
              <a:defRPr kumimoji="1" sz="2000" b="1" kern="1200">
                <a:solidFill>
                  <a:schemeClr val="tx1"/>
                </a:solidFill>
                <a:latin typeface="Helvetica" charset="0"/>
                <a:ea typeface="Osaka" charset="0"/>
                <a:cs typeface="Osaka" charset="0"/>
              </a:defRPr>
            </a:lvl2pPr>
            <a:lvl3pPr marL="914400" algn="l" rtl="0" fontAlgn="base">
              <a:spcBef>
                <a:spcPct val="0"/>
              </a:spcBef>
              <a:spcAft>
                <a:spcPct val="0"/>
              </a:spcAft>
              <a:defRPr kumimoji="1" sz="2000" b="1" kern="1200">
                <a:solidFill>
                  <a:schemeClr val="tx1"/>
                </a:solidFill>
                <a:latin typeface="Helvetica" charset="0"/>
                <a:ea typeface="Osaka" charset="0"/>
                <a:cs typeface="Osaka" charset="0"/>
              </a:defRPr>
            </a:lvl3pPr>
            <a:lvl4pPr marL="1371600" algn="l" rtl="0" fontAlgn="base">
              <a:spcBef>
                <a:spcPct val="0"/>
              </a:spcBef>
              <a:spcAft>
                <a:spcPct val="0"/>
              </a:spcAft>
              <a:defRPr kumimoji="1" sz="2000" b="1" kern="1200">
                <a:solidFill>
                  <a:schemeClr val="tx1"/>
                </a:solidFill>
                <a:latin typeface="Helvetica" charset="0"/>
                <a:ea typeface="Osaka" charset="0"/>
                <a:cs typeface="Osaka" charset="0"/>
              </a:defRPr>
            </a:lvl4pPr>
            <a:lvl5pPr marL="1828800" algn="l" rtl="0" fontAlgn="base">
              <a:spcBef>
                <a:spcPct val="0"/>
              </a:spcBef>
              <a:spcAft>
                <a:spcPct val="0"/>
              </a:spcAft>
              <a:defRPr kumimoji="1" sz="2000" b="1" kern="1200">
                <a:solidFill>
                  <a:schemeClr val="tx1"/>
                </a:solidFill>
                <a:latin typeface="Helvetica" charset="0"/>
                <a:ea typeface="Osaka" charset="0"/>
                <a:cs typeface="Osaka" charset="0"/>
              </a:defRPr>
            </a:lvl5pPr>
            <a:lvl6pPr marL="2286000" algn="l" defTabSz="457200" rtl="0" eaLnBrk="1" latinLnBrk="0" hangingPunct="1">
              <a:defRPr kumimoji="1" sz="2000" b="1" kern="1200">
                <a:solidFill>
                  <a:schemeClr val="tx1"/>
                </a:solidFill>
                <a:latin typeface="Helvetica" charset="0"/>
                <a:ea typeface="Osaka" charset="0"/>
                <a:cs typeface="Osaka" charset="0"/>
              </a:defRPr>
            </a:lvl6pPr>
            <a:lvl7pPr marL="2743200" algn="l" defTabSz="457200" rtl="0" eaLnBrk="1" latinLnBrk="0" hangingPunct="1">
              <a:defRPr kumimoji="1" sz="2000" b="1" kern="1200">
                <a:solidFill>
                  <a:schemeClr val="tx1"/>
                </a:solidFill>
                <a:latin typeface="Helvetica" charset="0"/>
                <a:ea typeface="Osaka" charset="0"/>
                <a:cs typeface="Osaka" charset="0"/>
              </a:defRPr>
            </a:lvl7pPr>
            <a:lvl8pPr marL="3200400" algn="l" defTabSz="457200" rtl="0" eaLnBrk="1" latinLnBrk="0" hangingPunct="1">
              <a:defRPr kumimoji="1" sz="2000" b="1" kern="1200">
                <a:solidFill>
                  <a:schemeClr val="tx1"/>
                </a:solidFill>
                <a:latin typeface="Helvetica" charset="0"/>
                <a:ea typeface="Osaka" charset="0"/>
                <a:cs typeface="Osaka" charset="0"/>
              </a:defRPr>
            </a:lvl8pPr>
            <a:lvl9pPr marL="3657600" algn="l" defTabSz="457200" rtl="0" eaLnBrk="1" latinLnBrk="0" hangingPunct="1">
              <a:defRPr kumimoji="1" sz="2000" b="1" kern="1200">
                <a:solidFill>
                  <a:schemeClr val="tx1"/>
                </a:solidFill>
                <a:latin typeface="Helvetica" charset="0"/>
                <a:ea typeface="Osaka" charset="0"/>
                <a:cs typeface="Osaka" charset="0"/>
              </a:defRPr>
            </a:lvl9pPr>
          </a:lstStyle>
          <a:p>
            <a:r>
              <a:rPr kumimoji="1" lang="en-US" altLang="ja-JP" sz="2400" dirty="0" err="1" smtClean="0"/>
              <a:t>Dosimetry</a:t>
            </a:r>
            <a:r>
              <a:rPr kumimoji="1" lang="en-US" altLang="ja-JP" sz="2400" dirty="0" smtClean="0"/>
              <a:t> reaction</a:t>
            </a:r>
            <a:endParaRPr kumimoji="1" lang="ja-JP" altLang="en-US" sz="2400" dirty="0"/>
          </a:p>
        </p:txBody>
      </p:sp>
      <p:sp>
        <p:nvSpPr>
          <p:cNvPr id="2" name="フッター プレースホルダー 1"/>
          <p:cNvSpPr>
            <a:spLocks noGrp="1"/>
          </p:cNvSpPr>
          <p:nvPr>
            <p:ph type="ftr" sz="quarter" idx="11"/>
          </p:nvPr>
        </p:nvSpPr>
        <p:spPr>
          <a:xfrm>
            <a:off x="3124200" y="6669360"/>
            <a:ext cx="2895600" cy="183743"/>
          </a:xfrm>
        </p:spPr>
        <p:txBody>
          <a:bodyPr/>
          <a:lstStyle/>
          <a:p>
            <a:r>
              <a:rPr kumimoji="1" lang="en-US" altLang="ja-JP" dirty="0" smtClean="0"/>
              <a:t>OECD/NEA WPEC 21-May-2015</a:t>
            </a:r>
            <a:endParaRPr kumimoji="1" lang="ja-JP" altLang="en-US" dirty="0"/>
          </a:p>
        </p:txBody>
      </p:sp>
      <p:sp>
        <p:nvSpPr>
          <p:cNvPr id="3" name="スライド番号プレースホルダー 2"/>
          <p:cNvSpPr>
            <a:spLocks noGrp="1"/>
          </p:cNvSpPr>
          <p:nvPr>
            <p:ph type="sldNum" sz="quarter" idx="12"/>
          </p:nvPr>
        </p:nvSpPr>
        <p:spPr/>
        <p:txBody>
          <a:bodyPr/>
          <a:lstStyle/>
          <a:p>
            <a:fld id="{4E79C504-9ED1-4FAF-B9CF-03884391F86F}" type="slidenum">
              <a:rPr kumimoji="1" lang="ja-JP" altLang="en-US" smtClean="0"/>
              <a:pPr/>
              <a:t>28</a:t>
            </a:fld>
            <a:endParaRPr kumimoji="1" lang="ja-JP" altLang="en-US"/>
          </a:p>
        </p:txBody>
      </p:sp>
    </p:spTree>
    <p:extLst>
      <p:ext uri="{BB962C8B-B14F-4D97-AF65-F5344CB8AC3E}">
        <p14:creationId xmlns:p14="http://schemas.microsoft.com/office/powerpoint/2010/main" val="40324345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772816"/>
            <a:ext cx="7772400" cy="1470025"/>
          </a:xfrm>
        </p:spPr>
        <p:txBody>
          <a:bodyPr/>
          <a:lstStyle/>
          <a:p>
            <a:r>
              <a:rPr lang="en-US" altLang="ja-JP" b="1" dirty="0">
                <a:solidFill>
                  <a:srgbClr val="FF0000"/>
                </a:solidFill>
              </a:rPr>
              <a:t>Activities at Radiation Science Center, KEK </a:t>
            </a:r>
            <a:endParaRPr kumimoji="1" lang="ja-JP" altLang="en-US" b="1" dirty="0">
              <a:solidFill>
                <a:srgbClr val="FF0000"/>
              </a:solidFill>
            </a:endParaRPr>
          </a:p>
        </p:txBody>
      </p:sp>
      <p:sp>
        <p:nvSpPr>
          <p:cNvPr id="3" name="サブタイトル 2"/>
          <p:cNvSpPr>
            <a:spLocks noGrp="1"/>
          </p:cNvSpPr>
          <p:nvPr>
            <p:ph type="subTitle" idx="1"/>
          </p:nvPr>
        </p:nvSpPr>
        <p:spPr>
          <a:xfrm>
            <a:off x="1371600" y="4030216"/>
            <a:ext cx="6400800" cy="1054968"/>
          </a:xfrm>
        </p:spPr>
        <p:txBody>
          <a:bodyPr/>
          <a:lstStyle/>
          <a:p>
            <a:r>
              <a:rPr lang="en-US" altLang="ja-JP" b="1" dirty="0" err="1">
                <a:solidFill>
                  <a:schemeClr val="tx1"/>
                </a:solidFill>
              </a:rPr>
              <a:t>Sanami</a:t>
            </a:r>
            <a:r>
              <a:rPr lang="en-US" altLang="ja-JP" b="1" dirty="0">
                <a:solidFill>
                  <a:schemeClr val="tx1"/>
                </a:solidFill>
              </a:rPr>
              <a:t> and Hagiwara Group </a:t>
            </a:r>
            <a:endParaRPr kumimoji="1" lang="ja-JP" altLang="en-US" b="1" dirty="0">
              <a:solidFill>
                <a:schemeClr val="tx1"/>
              </a:solidFill>
            </a:endParaRPr>
          </a:p>
        </p:txBody>
      </p:sp>
      <p:sp>
        <p:nvSpPr>
          <p:cNvPr id="4" name="スライド番号プレースホルダ 3"/>
          <p:cNvSpPr>
            <a:spLocks noGrp="1"/>
          </p:cNvSpPr>
          <p:nvPr>
            <p:ph type="sldNum" sz="quarter" idx="12"/>
          </p:nvPr>
        </p:nvSpPr>
        <p:spPr/>
        <p:txBody>
          <a:bodyPr/>
          <a:lstStyle/>
          <a:p>
            <a:fld id="{4E79C504-9ED1-4FAF-B9CF-03884391F86F}" type="slidenum">
              <a:rPr kumimoji="1" lang="ja-JP" altLang="en-US" smtClean="0"/>
              <a:pPr/>
              <a:t>29</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OECD/NEA WPEC 21-May-2015</a:t>
            </a:r>
            <a:endParaRPr kumimoji="1" lang="ja-JP"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439652" y="764704"/>
            <a:ext cx="6768752" cy="1470025"/>
          </a:xfrm>
        </p:spPr>
        <p:txBody>
          <a:bodyPr>
            <a:normAutofit fontScale="90000"/>
          </a:bodyPr>
          <a:lstStyle/>
          <a:p>
            <a:r>
              <a:rPr lang="en-US" altLang="ja-JP" b="1" dirty="0" smtClean="0">
                <a:solidFill>
                  <a:srgbClr val="FF0000"/>
                </a:solidFill>
              </a:rPr>
              <a:t>Activities by </a:t>
            </a:r>
            <a:br>
              <a:rPr lang="en-US" altLang="ja-JP" b="1" dirty="0" smtClean="0">
                <a:solidFill>
                  <a:srgbClr val="FF0000"/>
                </a:solidFill>
              </a:rPr>
            </a:br>
            <a:r>
              <a:rPr lang="en-US" altLang="ja-JP" b="1" dirty="0" smtClean="0">
                <a:solidFill>
                  <a:srgbClr val="FF0000"/>
                </a:solidFill>
              </a:rPr>
              <a:t>J-PARC/MLF/ANNRI collaboration </a:t>
            </a:r>
            <a:endParaRPr kumimoji="1" lang="ja-JP" altLang="en-US" b="1" dirty="0">
              <a:solidFill>
                <a:srgbClr val="FF0000"/>
              </a:solidFill>
            </a:endParaRPr>
          </a:p>
        </p:txBody>
      </p:sp>
      <p:sp>
        <p:nvSpPr>
          <p:cNvPr id="3" name="サブタイトル 2"/>
          <p:cNvSpPr>
            <a:spLocks noGrp="1"/>
          </p:cNvSpPr>
          <p:nvPr>
            <p:ph type="subTitle" idx="1"/>
          </p:nvPr>
        </p:nvSpPr>
        <p:spPr>
          <a:xfrm>
            <a:off x="899592" y="2852936"/>
            <a:ext cx="7848872" cy="1872208"/>
          </a:xfrm>
        </p:spPr>
        <p:txBody>
          <a:bodyPr>
            <a:normAutofit fontScale="92500" lnSpcReduction="10000"/>
          </a:bodyPr>
          <a:lstStyle/>
          <a:p>
            <a:r>
              <a:rPr lang="en-US" altLang="ja-JP" sz="2800" dirty="0">
                <a:solidFill>
                  <a:schemeClr val="tx1"/>
                </a:solidFill>
              </a:rPr>
              <a:t>Japan Atomic Energy Agency </a:t>
            </a:r>
          </a:p>
          <a:p>
            <a:r>
              <a:rPr lang="en-US" altLang="ja-JP" sz="2800" dirty="0" smtClean="0">
                <a:solidFill>
                  <a:schemeClr val="tx1"/>
                </a:solidFill>
              </a:rPr>
              <a:t>Tokyo Institute of Technology</a:t>
            </a:r>
          </a:p>
          <a:p>
            <a:r>
              <a:rPr lang="en-US" altLang="ja-JP" sz="2800" dirty="0" smtClean="0">
                <a:solidFill>
                  <a:schemeClr val="tx1"/>
                </a:solidFill>
              </a:rPr>
              <a:t>Hokkaido Univ.</a:t>
            </a:r>
          </a:p>
          <a:p>
            <a:r>
              <a:rPr lang="en-US" altLang="ja-JP" sz="2800" dirty="0" smtClean="0">
                <a:solidFill>
                  <a:schemeClr val="tx1"/>
                </a:solidFill>
              </a:rPr>
              <a:t>Kyoto Univ.</a:t>
            </a:r>
            <a:endParaRPr kumimoji="1" lang="ja-JP" altLang="en-US" sz="2800" dirty="0">
              <a:solidFill>
                <a:schemeClr val="tx1"/>
              </a:solidFill>
            </a:endParaRPr>
          </a:p>
        </p:txBody>
      </p:sp>
      <p:sp>
        <p:nvSpPr>
          <p:cNvPr id="4" name="スライド番号プレースホルダ 3"/>
          <p:cNvSpPr>
            <a:spLocks noGrp="1"/>
          </p:cNvSpPr>
          <p:nvPr>
            <p:ph type="sldNum" sz="quarter" idx="12"/>
          </p:nvPr>
        </p:nvSpPr>
        <p:spPr/>
        <p:txBody>
          <a:bodyPr/>
          <a:lstStyle/>
          <a:p>
            <a:fld id="{4E79C504-9ED1-4FAF-B9CF-03884391F86F}" type="slidenum">
              <a:rPr kumimoji="1" lang="ja-JP" altLang="en-US" smtClean="0"/>
              <a:pPr/>
              <a:t>3</a:t>
            </a:fld>
            <a:endParaRPr kumimoji="1" lang="ja-JP" altLang="en-US"/>
          </a:p>
        </p:txBody>
      </p:sp>
      <p:sp>
        <p:nvSpPr>
          <p:cNvPr id="5" name="テキスト ボックス 4"/>
          <p:cNvSpPr txBox="1"/>
          <p:nvPr/>
        </p:nvSpPr>
        <p:spPr>
          <a:xfrm>
            <a:off x="539551" y="5085184"/>
            <a:ext cx="5472609" cy="1477328"/>
          </a:xfrm>
          <a:prstGeom prst="rect">
            <a:avLst/>
          </a:prstGeom>
          <a:noFill/>
        </p:spPr>
        <p:txBody>
          <a:bodyPr wrap="square" rtlCol="0">
            <a:spAutoFit/>
          </a:bodyPr>
          <a:lstStyle/>
          <a:p>
            <a:r>
              <a:rPr lang="en-US" altLang="ja-JP" dirty="0" smtClean="0"/>
              <a:t>Contact : </a:t>
            </a:r>
          </a:p>
          <a:p>
            <a:r>
              <a:rPr lang="en-US" altLang="ja-JP" b="1" dirty="0">
                <a:effectLst>
                  <a:outerShdw blurRad="38100" dist="38100" dir="2700000" algn="tl">
                    <a:srgbClr val="000000">
                      <a:alpha val="43137"/>
                    </a:srgbClr>
                  </a:outerShdw>
                </a:effectLst>
              </a:rPr>
              <a:t>Nuclear Data </a:t>
            </a:r>
            <a:r>
              <a:rPr lang="en-US" altLang="ja-JP" b="1" dirty="0" smtClean="0">
                <a:effectLst>
                  <a:outerShdw blurRad="38100" dist="38100" dir="2700000" algn="tl">
                    <a:srgbClr val="000000">
                      <a:alpha val="43137"/>
                    </a:srgbClr>
                  </a:outerShdw>
                </a:effectLst>
              </a:rPr>
              <a:t>Center</a:t>
            </a:r>
            <a:r>
              <a:rPr lang="en-US" altLang="ja-JP" dirty="0" smtClean="0"/>
              <a:t>  </a:t>
            </a:r>
          </a:p>
          <a:p>
            <a:r>
              <a:rPr lang="en-US" altLang="ja-JP" dirty="0" smtClean="0"/>
              <a:t>Nuclear Data and Reactor Engineering Division</a:t>
            </a:r>
          </a:p>
          <a:p>
            <a:r>
              <a:rPr lang="en-US" altLang="ja-JP" dirty="0" smtClean="0"/>
              <a:t>Nuclear Science and Engineering Center </a:t>
            </a:r>
          </a:p>
          <a:p>
            <a:r>
              <a:rPr lang="en-US" altLang="ja-JP" dirty="0" smtClean="0"/>
              <a:t>Japan Atomic Energy Agency </a:t>
            </a:r>
          </a:p>
        </p:txBody>
      </p:sp>
      <p:sp>
        <p:nvSpPr>
          <p:cNvPr id="6" name="フッター プレースホルダー 5"/>
          <p:cNvSpPr>
            <a:spLocks noGrp="1"/>
          </p:cNvSpPr>
          <p:nvPr>
            <p:ph type="ftr" sz="quarter" idx="11"/>
          </p:nvPr>
        </p:nvSpPr>
        <p:spPr>
          <a:xfrm>
            <a:off x="3124200" y="6669360"/>
            <a:ext cx="2895600" cy="158963"/>
          </a:xfrm>
        </p:spPr>
        <p:txBody>
          <a:bodyPr/>
          <a:lstStyle/>
          <a:p>
            <a:r>
              <a:rPr kumimoji="1" lang="en-US" altLang="ja-JP" dirty="0" smtClean="0"/>
              <a:t>OECD/NEA WPEC 21-May-2015</a:t>
            </a:r>
            <a:endParaRPr kumimoji="1" lang="ja-JP" altLang="en-US" dirty="0"/>
          </a:p>
        </p:txBody>
      </p:sp>
    </p:spTree>
    <p:extLst>
      <p:ext uri="{BB962C8B-B14F-4D97-AF65-F5344CB8AC3E}">
        <p14:creationId xmlns:p14="http://schemas.microsoft.com/office/powerpoint/2010/main" val="24865084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図 5"/>
          <p:cNvPicPr>
            <a:picLocks noChangeAspect="1"/>
          </p:cNvPicPr>
          <p:nvPr/>
        </p:nvPicPr>
        <p:blipFill>
          <a:blip r:embed="rId2">
            <a:extLst>
              <a:ext uri="{28A0092B-C50C-407E-A947-70E740481C1C}">
                <a14:useLocalDpi xmlns:a14="http://schemas.microsoft.com/office/drawing/2010/main" val="0"/>
              </a:ext>
            </a:extLst>
          </a:blip>
          <a:srcRect l="33853" t="37500" r="40807" b="25000"/>
          <a:stretch>
            <a:fillRect/>
          </a:stretch>
        </p:blipFill>
        <p:spPr bwMode="auto">
          <a:xfrm>
            <a:off x="-963613" y="938213"/>
            <a:ext cx="7200901" cy="1079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457200" y="230188"/>
            <a:ext cx="8229600" cy="571500"/>
          </a:xfrm>
        </p:spPr>
        <p:txBody>
          <a:bodyPr rtlCol="0">
            <a:normAutofit fontScale="90000"/>
          </a:bodyPr>
          <a:lstStyle/>
          <a:p>
            <a:pPr fontAlgn="auto">
              <a:spcAft>
                <a:spcPts val="0"/>
              </a:spcAft>
              <a:defRPr/>
            </a:pPr>
            <a:r>
              <a:rPr lang="en-US" altLang="ja-JP" sz="2000" dirty="0" smtClean="0">
                <a:latin typeface="Arial"/>
                <a:cs typeface="Arial"/>
              </a:rPr>
              <a:t>Nuclear data measurement activities at </a:t>
            </a:r>
            <a:br>
              <a:rPr lang="en-US" altLang="ja-JP" sz="2000" dirty="0" smtClean="0">
                <a:latin typeface="Arial"/>
                <a:cs typeface="Arial"/>
              </a:rPr>
            </a:br>
            <a:r>
              <a:rPr lang="en-US" altLang="ja-JP" sz="2000" dirty="0" smtClean="0">
                <a:latin typeface="Arial"/>
                <a:cs typeface="Arial"/>
              </a:rPr>
              <a:t>High Energy Accelerator Research Organization (KEK)</a:t>
            </a:r>
            <a:endParaRPr lang="ja-JP" altLang="en-US" sz="2000" dirty="0" smtClean="0">
              <a:latin typeface="Arial"/>
              <a:cs typeface="Arial"/>
            </a:endParaRPr>
          </a:p>
        </p:txBody>
      </p:sp>
      <p:sp>
        <p:nvSpPr>
          <p:cNvPr id="3" name="コンテンツ プレースホルダー 2"/>
          <p:cNvSpPr>
            <a:spLocks noGrp="1"/>
          </p:cNvSpPr>
          <p:nvPr>
            <p:ph idx="1"/>
          </p:nvPr>
        </p:nvSpPr>
        <p:spPr>
          <a:xfrm>
            <a:off x="752475" y="938213"/>
            <a:ext cx="7396163" cy="747712"/>
          </a:xfrm>
        </p:spPr>
        <p:txBody>
          <a:bodyPr rtlCol="0">
            <a:normAutofit/>
          </a:bodyPr>
          <a:lstStyle/>
          <a:p>
            <a:pPr marL="0" indent="0" algn="ctr" defTabSz="4238153" fontAlgn="auto">
              <a:spcBef>
                <a:spcPts val="0"/>
              </a:spcBef>
              <a:spcAft>
                <a:spcPts val="0"/>
              </a:spcAft>
              <a:buFont typeface="Arial" charset="0"/>
              <a:buNone/>
              <a:defRPr/>
            </a:pPr>
            <a:r>
              <a:rPr lang="en-US" altLang="ja-JP" sz="2000" dirty="0" smtClean="0">
                <a:solidFill>
                  <a:schemeClr val="accent1"/>
                </a:solidFill>
              </a:rPr>
              <a:t>Light charged particle and fragment </a:t>
            </a:r>
            <a:r>
              <a:rPr lang="en-US" altLang="ja-JP" sz="2000" dirty="0">
                <a:solidFill>
                  <a:schemeClr val="accent1"/>
                </a:solidFill>
              </a:rPr>
              <a:t>production DDXs </a:t>
            </a:r>
            <a:endParaRPr lang="en-US" altLang="ja-JP" sz="2000" dirty="0" smtClean="0">
              <a:solidFill>
                <a:schemeClr val="accent1"/>
              </a:solidFill>
            </a:endParaRPr>
          </a:p>
          <a:p>
            <a:pPr marL="0" indent="0" algn="ctr" defTabSz="4238153" fontAlgn="auto">
              <a:spcBef>
                <a:spcPts val="0"/>
              </a:spcBef>
              <a:spcAft>
                <a:spcPts val="0"/>
              </a:spcAft>
              <a:buFont typeface="Arial" charset="0"/>
              <a:buNone/>
              <a:defRPr/>
            </a:pPr>
            <a:r>
              <a:rPr lang="en-US" altLang="ja-JP" sz="2000" dirty="0" smtClean="0">
                <a:solidFill>
                  <a:schemeClr val="accent1"/>
                </a:solidFill>
              </a:rPr>
              <a:t>at intermediate energy region</a:t>
            </a:r>
            <a:endParaRPr lang="ja-JP" altLang="en-US" sz="2000" dirty="0" smtClean="0">
              <a:solidFill>
                <a:schemeClr val="accent1"/>
              </a:solidFill>
              <a:cs typeface="+mn-cs"/>
            </a:endParaRPr>
          </a:p>
        </p:txBody>
      </p:sp>
      <p:sp>
        <p:nvSpPr>
          <p:cNvPr id="13316" name="テキスト ボックス 11"/>
          <p:cNvSpPr txBox="1">
            <a:spLocks noChangeArrowheads="1"/>
          </p:cNvSpPr>
          <p:nvPr/>
        </p:nvSpPr>
        <p:spPr bwMode="auto">
          <a:xfrm>
            <a:off x="5621338" y="2576513"/>
            <a:ext cx="3522662"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panose="020F0502020204030204" pitchFamily="34" charset="0"/>
                <a:ea typeface="ＭＳ Ｐゴシック" panose="020B0600070205080204" pitchFamily="50" charset="-128"/>
              </a:defRPr>
            </a:lvl1pPr>
            <a:lvl2pPr marL="742950" indent="-285750">
              <a:defRPr kumimoji="1" sz="2400">
                <a:solidFill>
                  <a:schemeClr val="tx1"/>
                </a:solidFill>
                <a:latin typeface="Calibri" panose="020F0502020204030204" pitchFamily="34" charset="0"/>
                <a:ea typeface="ＭＳ Ｐゴシック" panose="020B0600070205080204" pitchFamily="50" charset="-128"/>
              </a:defRPr>
            </a:lvl2pPr>
            <a:lvl3pPr marL="1143000" indent="-228600">
              <a:defRPr kumimoji="1" sz="2400">
                <a:solidFill>
                  <a:schemeClr val="tx1"/>
                </a:solidFill>
                <a:latin typeface="Calibri" panose="020F0502020204030204" pitchFamily="34" charset="0"/>
                <a:ea typeface="ＭＳ Ｐゴシック" panose="020B0600070205080204" pitchFamily="50" charset="-128"/>
              </a:defRPr>
            </a:lvl3pPr>
            <a:lvl4pPr marL="1600200" indent="-228600">
              <a:defRPr kumimoji="1" sz="2400">
                <a:solidFill>
                  <a:schemeClr val="tx1"/>
                </a:solidFill>
                <a:latin typeface="Calibri" panose="020F0502020204030204" pitchFamily="34" charset="0"/>
                <a:ea typeface="ＭＳ Ｐゴシック" panose="020B0600070205080204" pitchFamily="50" charset="-128"/>
              </a:defRPr>
            </a:lvl4pPr>
            <a:lvl5pPr marL="2057400" indent="-228600">
              <a:defRPr kumimoji="1" sz="2400">
                <a:solidFill>
                  <a:schemeClr val="tx1"/>
                </a:solidFill>
                <a:latin typeface="Calibri" panose="020F050202020403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50" charset="-128"/>
              </a:defRPr>
            </a:lvl9pPr>
          </a:lstStyle>
          <a:p>
            <a:r>
              <a:rPr lang="en-US" altLang="ja-JP" sz="1800"/>
              <a:t>Update</a:t>
            </a:r>
          </a:p>
          <a:p>
            <a:pPr lvl="1"/>
            <a:r>
              <a:rPr lang="en-US" altLang="ja-JP" sz="1800"/>
              <a:t>Pre-amp unit is installed to reduce energy threshold</a:t>
            </a:r>
          </a:p>
          <a:p>
            <a:pPr lvl="1"/>
            <a:r>
              <a:rPr lang="en-US" altLang="ja-JP" sz="1800"/>
              <a:t>SSDs are installed to measure longer range particles</a:t>
            </a:r>
          </a:p>
          <a:p>
            <a:endParaRPr lang="en-US" altLang="ja-JP" sz="1800"/>
          </a:p>
          <a:p>
            <a:r>
              <a:rPr lang="en-US" altLang="ja-JP" sz="1800"/>
              <a:t>Beam test</a:t>
            </a:r>
          </a:p>
          <a:p>
            <a:pPr lvl="1"/>
            <a:r>
              <a:rPr lang="en-US" altLang="ja-JP" sz="1800"/>
              <a:t>Facility : Cyclotron, National Institute of Radiological Sciences, Japan</a:t>
            </a:r>
          </a:p>
          <a:p>
            <a:pPr lvl="1"/>
            <a:r>
              <a:rPr lang="en-US" altLang="ja-JP" sz="1800"/>
              <a:t>Beam : 50 MeV proton</a:t>
            </a:r>
          </a:p>
          <a:p>
            <a:pPr lvl="1"/>
            <a:r>
              <a:rPr lang="en-US" altLang="ja-JP" sz="1800"/>
              <a:t>Targets : Polypropylene-4 </a:t>
            </a:r>
            <a:r>
              <a:rPr lang="el-GR" altLang="ja-JP" sz="1800"/>
              <a:t>μ</a:t>
            </a:r>
            <a:r>
              <a:rPr lang="en-US" altLang="ja-JP" sz="1800"/>
              <a:t>m</a:t>
            </a:r>
          </a:p>
        </p:txBody>
      </p:sp>
      <p:cxnSp>
        <p:nvCxnSpPr>
          <p:cNvPr id="14" name="直線コネクタ 13"/>
          <p:cNvCxnSpPr>
            <a:cxnSpLocks noChangeShapeType="1"/>
          </p:cNvCxnSpPr>
          <p:nvPr/>
        </p:nvCxnSpPr>
        <p:spPr bwMode="auto">
          <a:xfrm>
            <a:off x="263525" y="901700"/>
            <a:ext cx="8367713"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5" name="直線コネクタ 14"/>
          <p:cNvCxnSpPr>
            <a:cxnSpLocks noChangeShapeType="1"/>
          </p:cNvCxnSpPr>
          <p:nvPr/>
        </p:nvCxnSpPr>
        <p:spPr bwMode="auto">
          <a:xfrm>
            <a:off x="263525" y="1693863"/>
            <a:ext cx="8367713"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3319" name="テキスト ボックス 11"/>
          <p:cNvSpPr txBox="1">
            <a:spLocks noChangeArrowheads="1"/>
          </p:cNvSpPr>
          <p:nvPr/>
        </p:nvSpPr>
        <p:spPr bwMode="auto">
          <a:xfrm>
            <a:off x="303213" y="1935163"/>
            <a:ext cx="83835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panose="020F0502020204030204" pitchFamily="34" charset="0"/>
                <a:ea typeface="ＭＳ Ｐゴシック" panose="020B0600070205080204" pitchFamily="50" charset="-128"/>
              </a:defRPr>
            </a:lvl1pPr>
            <a:lvl2pPr marL="742950" indent="-285750">
              <a:defRPr kumimoji="1" sz="2400">
                <a:solidFill>
                  <a:schemeClr val="tx1"/>
                </a:solidFill>
                <a:latin typeface="Calibri" panose="020F0502020204030204" pitchFamily="34" charset="0"/>
                <a:ea typeface="ＭＳ Ｐゴシック" panose="020B0600070205080204" pitchFamily="50" charset="-128"/>
              </a:defRPr>
            </a:lvl2pPr>
            <a:lvl3pPr marL="1143000" indent="-228600">
              <a:defRPr kumimoji="1" sz="2400">
                <a:solidFill>
                  <a:schemeClr val="tx1"/>
                </a:solidFill>
                <a:latin typeface="Calibri" panose="020F0502020204030204" pitchFamily="34" charset="0"/>
                <a:ea typeface="ＭＳ Ｐゴシック" panose="020B0600070205080204" pitchFamily="50" charset="-128"/>
              </a:defRPr>
            </a:lvl3pPr>
            <a:lvl4pPr marL="1600200" indent="-228600">
              <a:defRPr kumimoji="1" sz="2400">
                <a:solidFill>
                  <a:schemeClr val="tx1"/>
                </a:solidFill>
                <a:latin typeface="Calibri" panose="020F0502020204030204" pitchFamily="34" charset="0"/>
                <a:ea typeface="ＭＳ Ｐゴシック" panose="020B0600070205080204" pitchFamily="50" charset="-128"/>
              </a:defRPr>
            </a:lvl4pPr>
            <a:lvl5pPr marL="2057400" indent="-228600">
              <a:defRPr kumimoji="1" sz="2400">
                <a:solidFill>
                  <a:schemeClr val="tx1"/>
                </a:solidFill>
                <a:latin typeface="Calibri" panose="020F0502020204030204" pitchFamily="34" charset="0"/>
                <a:ea typeface="ＭＳ Ｐゴシック" panose="020B0600070205080204" pitchFamily="50"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50"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50"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50"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50" charset="-128"/>
              </a:defRPr>
            </a:lvl9pPr>
          </a:lstStyle>
          <a:p>
            <a:r>
              <a:rPr lang="en-US" altLang="ja-JP" sz="1800"/>
              <a:t>Bragg curve counter is updated for simultaneous measurement of light charged particles and fragments with low energy threshold</a:t>
            </a:r>
          </a:p>
        </p:txBody>
      </p:sp>
      <p:sp>
        <p:nvSpPr>
          <p:cNvPr id="4" name="フッター プレースホルダー 3"/>
          <p:cNvSpPr>
            <a:spLocks noGrp="1"/>
          </p:cNvSpPr>
          <p:nvPr>
            <p:ph type="ftr" sz="quarter" idx="11"/>
          </p:nvPr>
        </p:nvSpPr>
        <p:spPr/>
        <p:txBody>
          <a:bodyPr/>
          <a:lstStyle/>
          <a:p>
            <a:r>
              <a:rPr kumimoji="1" lang="en-US" altLang="ja-JP" smtClean="0"/>
              <a:t>OECD/NEA WPEC 21-May-2015</a:t>
            </a:r>
            <a:endParaRPr kumimoji="1" lang="ja-JP" altLang="en-US"/>
          </a:p>
        </p:txBody>
      </p:sp>
      <p:sp>
        <p:nvSpPr>
          <p:cNvPr id="5" name="スライド番号プレースホルダー 4"/>
          <p:cNvSpPr>
            <a:spLocks noGrp="1"/>
          </p:cNvSpPr>
          <p:nvPr>
            <p:ph type="sldNum" sz="quarter" idx="12"/>
          </p:nvPr>
        </p:nvSpPr>
        <p:spPr/>
        <p:txBody>
          <a:bodyPr/>
          <a:lstStyle/>
          <a:p>
            <a:fld id="{4E79C504-9ED1-4FAF-B9CF-03884391F86F}" type="slidenum">
              <a:rPr kumimoji="1" lang="ja-JP" altLang="en-US" smtClean="0"/>
              <a:pPr/>
              <a:t>30</a:t>
            </a:fld>
            <a:endParaRPr kumimoji="1" lang="ja-JP" altLang="en-US"/>
          </a:p>
        </p:txBody>
      </p:sp>
    </p:spTree>
    <p:extLst>
      <p:ext uri="{BB962C8B-B14F-4D97-AF65-F5344CB8AC3E}">
        <p14:creationId xmlns:p14="http://schemas.microsoft.com/office/powerpoint/2010/main" val="3580849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
          <p:cNvSpPr txBox="1">
            <a:spLocks/>
          </p:cNvSpPr>
          <p:nvPr/>
        </p:nvSpPr>
        <p:spPr>
          <a:xfrm>
            <a:off x="457200" y="230188"/>
            <a:ext cx="8229600" cy="571500"/>
          </a:xfrm>
          <a:prstGeom prst="rect">
            <a:avLst/>
          </a:prstGeom>
        </p:spPr>
        <p:txBody>
          <a:bodyPr anchor="ctr">
            <a:normAutofit fontScale="90000" lnSpcReduction="20000"/>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fontAlgn="auto">
              <a:spcAft>
                <a:spcPts val="0"/>
              </a:spcAft>
              <a:defRPr/>
            </a:pPr>
            <a:r>
              <a:rPr lang="en-US" altLang="ja-JP" sz="2000" smtClean="0">
                <a:latin typeface="Arial"/>
                <a:cs typeface="Arial"/>
              </a:rPr>
              <a:t>Nuclear data measurement activities at </a:t>
            </a:r>
            <a:br>
              <a:rPr lang="en-US" altLang="ja-JP" sz="2000" smtClean="0">
                <a:latin typeface="Arial"/>
                <a:cs typeface="Arial"/>
              </a:rPr>
            </a:br>
            <a:r>
              <a:rPr lang="en-US" altLang="ja-JP" sz="2000" smtClean="0">
                <a:latin typeface="Arial"/>
                <a:cs typeface="Arial"/>
              </a:rPr>
              <a:t>High Energy Accelerator Research Organization (KEK)</a:t>
            </a:r>
            <a:endParaRPr lang="ja-JP" altLang="en-US" sz="2000" dirty="0" smtClean="0">
              <a:latin typeface="Arial"/>
              <a:cs typeface="Arial"/>
            </a:endParaRPr>
          </a:p>
        </p:txBody>
      </p:sp>
      <p:sp>
        <p:nvSpPr>
          <p:cNvPr id="16" name="コンテンツ プレースホルダー 2"/>
          <p:cNvSpPr>
            <a:spLocks noGrp="1"/>
          </p:cNvSpPr>
          <p:nvPr>
            <p:ph idx="1"/>
          </p:nvPr>
        </p:nvSpPr>
        <p:spPr>
          <a:xfrm>
            <a:off x="5811838" y="901700"/>
            <a:ext cx="3098800" cy="2851150"/>
          </a:xfrm>
        </p:spPr>
        <p:txBody>
          <a:bodyPr>
            <a:normAutofit/>
          </a:bodyPr>
          <a:lstStyle/>
          <a:p>
            <a:pPr marL="0" indent="0">
              <a:buFont typeface="Arial" panose="020B0604020202020204" pitchFamily="34" charset="0"/>
              <a:buNone/>
            </a:pPr>
            <a:r>
              <a:rPr lang="en-US" altLang="ja-JP" sz="2000" smtClean="0">
                <a:solidFill>
                  <a:srgbClr val="31859C"/>
                </a:solidFill>
              </a:rPr>
              <a:t>Beam: Ep=50MeV</a:t>
            </a:r>
          </a:p>
          <a:p>
            <a:pPr marL="0" indent="0">
              <a:buFont typeface="Arial" panose="020B0604020202020204" pitchFamily="34" charset="0"/>
              <a:buNone/>
            </a:pPr>
            <a:r>
              <a:rPr lang="en-US" altLang="ja-JP" sz="2000" smtClean="0">
                <a:solidFill>
                  <a:srgbClr val="31859C"/>
                </a:solidFill>
              </a:rPr>
              <a:t>Target : Poly (4 </a:t>
            </a:r>
            <a:r>
              <a:rPr lang="el-GR" altLang="ja-JP" sz="2000" smtClean="0">
                <a:solidFill>
                  <a:srgbClr val="31859C"/>
                </a:solidFill>
              </a:rPr>
              <a:t>μ</a:t>
            </a:r>
            <a:r>
              <a:rPr lang="en-US" altLang="ja-JP" sz="2000" smtClean="0">
                <a:solidFill>
                  <a:srgbClr val="31859C"/>
                </a:solidFill>
              </a:rPr>
              <a:t>m)</a:t>
            </a:r>
          </a:p>
          <a:p>
            <a:pPr marL="0" indent="0">
              <a:buFont typeface="Arial" panose="020B0604020202020204" pitchFamily="34" charset="0"/>
              <a:buNone/>
            </a:pPr>
            <a:r>
              <a:rPr lang="en-US" altLang="ja-JP" sz="2000" smtClean="0">
                <a:solidFill>
                  <a:srgbClr val="31859C"/>
                </a:solidFill>
              </a:rPr>
              <a:t>Particles: p,d,t,He</a:t>
            </a:r>
          </a:p>
          <a:p>
            <a:pPr marL="0" indent="0">
              <a:buFont typeface="Arial" panose="020B0604020202020204" pitchFamily="34" charset="0"/>
              <a:buNone/>
            </a:pPr>
            <a:r>
              <a:rPr lang="en-US" altLang="ja-JP" sz="2000" smtClean="0">
                <a:solidFill>
                  <a:srgbClr val="31859C"/>
                </a:solidFill>
              </a:rPr>
              <a:t>Fragments: 	Li, Be, B, C</a:t>
            </a:r>
          </a:p>
          <a:p>
            <a:pPr marL="0" indent="0">
              <a:buFont typeface="Arial" panose="020B0604020202020204" pitchFamily="34" charset="0"/>
              <a:buNone/>
            </a:pPr>
            <a:r>
              <a:rPr lang="en-US" altLang="ja-JP" sz="2000" smtClean="0">
                <a:solidFill>
                  <a:srgbClr val="31859C"/>
                </a:solidFill>
              </a:rPr>
              <a:t>were measured using single detector simultaneously </a:t>
            </a:r>
            <a:endParaRPr lang="ja-JP" altLang="en-US" sz="2000" smtClean="0">
              <a:solidFill>
                <a:srgbClr val="31859C"/>
              </a:solidFill>
            </a:endParaRPr>
          </a:p>
        </p:txBody>
      </p:sp>
      <p:pic>
        <p:nvPicPr>
          <p:cNvPr id="14339" name="図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275" y="901700"/>
            <a:ext cx="539750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図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5275" y="3861048"/>
            <a:ext cx="5354638"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図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04891" y="3861048"/>
            <a:ext cx="3503613"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フッター プレースホルダー 1"/>
          <p:cNvSpPr>
            <a:spLocks noGrp="1"/>
          </p:cNvSpPr>
          <p:nvPr>
            <p:ph type="ftr" sz="quarter" idx="11"/>
          </p:nvPr>
        </p:nvSpPr>
        <p:spPr>
          <a:xfrm>
            <a:off x="3124200" y="6741368"/>
            <a:ext cx="2895600" cy="124123"/>
          </a:xfrm>
        </p:spPr>
        <p:txBody>
          <a:bodyPr/>
          <a:lstStyle/>
          <a:p>
            <a:r>
              <a:rPr kumimoji="1" lang="en-US" altLang="ja-JP" dirty="0" smtClean="0"/>
              <a:t>OECD/NEA WPEC 21-May-2015</a:t>
            </a:r>
            <a:endParaRPr kumimoji="1" lang="ja-JP" altLang="en-US" dirty="0"/>
          </a:p>
        </p:txBody>
      </p:sp>
      <p:sp>
        <p:nvSpPr>
          <p:cNvPr id="3" name="スライド番号プレースホルダー 2"/>
          <p:cNvSpPr>
            <a:spLocks noGrp="1"/>
          </p:cNvSpPr>
          <p:nvPr>
            <p:ph type="sldNum" sz="quarter" idx="12"/>
          </p:nvPr>
        </p:nvSpPr>
        <p:spPr>
          <a:xfrm>
            <a:off x="7010400" y="6492875"/>
            <a:ext cx="2133600" cy="365125"/>
          </a:xfrm>
        </p:spPr>
        <p:txBody>
          <a:bodyPr/>
          <a:lstStyle/>
          <a:p>
            <a:fld id="{4E79C504-9ED1-4FAF-B9CF-03884391F86F}" type="slidenum">
              <a:rPr kumimoji="1" lang="ja-JP" altLang="en-US" smtClean="0"/>
              <a:pPr/>
              <a:t>31</a:t>
            </a:fld>
            <a:endParaRPr kumimoji="1" lang="ja-JP" altLang="en-US" dirty="0"/>
          </a:p>
        </p:txBody>
      </p:sp>
    </p:spTree>
    <p:extLst>
      <p:ext uri="{BB962C8B-B14F-4D97-AF65-F5344CB8AC3E}">
        <p14:creationId xmlns:p14="http://schemas.microsoft.com/office/powerpoint/2010/main" val="32589348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12676" y="1556792"/>
            <a:ext cx="7918648" cy="2043658"/>
          </a:xfrm>
        </p:spPr>
        <p:txBody>
          <a:bodyPr>
            <a:noAutofit/>
          </a:bodyPr>
          <a:lstStyle/>
          <a:p>
            <a:r>
              <a:rPr lang="en-US" altLang="ja-JP" b="1" dirty="0">
                <a:solidFill>
                  <a:srgbClr val="FF0000"/>
                </a:solidFill>
              </a:rPr>
              <a:t>A Nuclear Reaction Data Program at RIKEN</a:t>
            </a:r>
            <a:br>
              <a:rPr lang="en-US" altLang="ja-JP" b="1" dirty="0">
                <a:solidFill>
                  <a:srgbClr val="FF0000"/>
                </a:solidFill>
              </a:rPr>
            </a:br>
            <a:r>
              <a:rPr lang="en-US" altLang="ja-JP" b="1" dirty="0">
                <a:solidFill>
                  <a:srgbClr val="FF0000"/>
                </a:solidFill>
              </a:rPr>
              <a:t>for FP in Nuclear </a:t>
            </a:r>
            <a:r>
              <a:rPr lang="en-US" altLang="ja-JP" b="1" dirty="0" smtClean="0">
                <a:solidFill>
                  <a:srgbClr val="FF0000"/>
                </a:solidFill>
              </a:rPr>
              <a:t>Waste</a:t>
            </a:r>
            <a:endParaRPr kumimoji="1" lang="ja-JP" altLang="en-US" sz="2800" b="1" dirty="0">
              <a:solidFill>
                <a:srgbClr val="FF0000"/>
              </a:solidFill>
            </a:endParaRPr>
          </a:p>
        </p:txBody>
      </p:sp>
      <p:sp>
        <p:nvSpPr>
          <p:cNvPr id="4" name="スライド番号プレースホルダ 3"/>
          <p:cNvSpPr>
            <a:spLocks noGrp="1"/>
          </p:cNvSpPr>
          <p:nvPr>
            <p:ph type="sldNum" sz="quarter" idx="12"/>
          </p:nvPr>
        </p:nvSpPr>
        <p:spPr/>
        <p:txBody>
          <a:bodyPr/>
          <a:lstStyle/>
          <a:p>
            <a:fld id="{4E79C504-9ED1-4FAF-B9CF-03884391F86F}" type="slidenum">
              <a:rPr kumimoji="1" lang="ja-JP" altLang="en-US" smtClean="0"/>
              <a:pPr/>
              <a:t>32</a:t>
            </a:fld>
            <a:endParaRPr kumimoji="1" lang="ja-JP" altLang="en-US"/>
          </a:p>
        </p:txBody>
      </p:sp>
      <p:sp>
        <p:nvSpPr>
          <p:cNvPr id="5" name="テキスト ボックス 4"/>
          <p:cNvSpPr txBox="1"/>
          <p:nvPr/>
        </p:nvSpPr>
        <p:spPr>
          <a:xfrm>
            <a:off x="2321260" y="4024293"/>
            <a:ext cx="4501480" cy="1200329"/>
          </a:xfrm>
          <a:prstGeom prst="rect">
            <a:avLst/>
          </a:prstGeom>
          <a:noFill/>
        </p:spPr>
        <p:txBody>
          <a:bodyPr wrap="square" rtlCol="0">
            <a:spAutoFit/>
          </a:bodyPr>
          <a:lstStyle/>
          <a:p>
            <a:pPr algn="ctr"/>
            <a:r>
              <a:rPr kumimoji="1" lang="en-US" altLang="ja-JP" sz="3600" b="1" dirty="0" smtClean="0"/>
              <a:t>H. Sakurai</a:t>
            </a:r>
          </a:p>
          <a:p>
            <a:pPr algn="ctr"/>
            <a:r>
              <a:rPr lang="en-US" altLang="ja-JP" sz="3600" b="1" dirty="0" smtClean="0"/>
              <a:t>RIKEN </a:t>
            </a:r>
            <a:r>
              <a:rPr lang="en-US" altLang="ja-JP" sz="3600" b="1" dirty="0" err="1" smtClean="0"/>
              <a:t>Nishina</a:t>
            </a:r>
            <a:r>
              <a:rPr lang="en-US" altLang="ja-JP" sz="3600" b="1" dirty="0" smtClean="0"/>
              <a:t> Center</a:t>
            </a:r>
            <a:endParaRPr kumimoji="1" lang="ja-JP" altLang="en-US" sz="3600" b="1" dirty="0"/>
          </a:p>
        </p:txBody>
      </p:sp>
      <p:sp>
        <p:nvSpPr>
          <p:cNvPr id="3" name="フッター プレースホルダー 2"/>
          <p:cNvSpPr>
            <a:spLocks noGrp="1"/>
          </p:cNvSpPr>
          <p:nvPr>
            <p:ph type="ftr" sz="quarter" idx="11"/>
          </p:nvPr>
        </p:nvSpPr>
        <p:spPr/>
        <p:txBody>
          <a:bodyPr/>
          <a:lstStyle/>
          <a:p>
            <a:r>
              <a:rPr kumimoji="1" lang="en-US" altLang="ja-JP" smtClean="0"/>
              <a:t>OECD/NEA WPEC 21-May-2015</a:t>
            </a:r>
            <a:endParaRPr kumimoji="1" lang="ja-JP" altLang="en-US"/>
          </a:p>
        </p:txBody>
      </p:sp>
    </p:spTree>
    <p:extLst>
      <p:ext uri="{BB962C8B-B14F-4D97-AF65-F5344CB8AC3E}">
        <p14:creationId xmlns:p14="http://schemas.microsoft.com/office/powerpoint/2010/main" val="13866732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72008" y="836712"/>
            <a:ext cx="903649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251520" y="112276"/>
            <a:ext cx="6147709" cy="584775"/>
          </a:xfrm>
          <a:prstGeom prst="rect">
            <a:avLst/>
          </a:prstGeom>
          <a:noFill/>
        </p:spPr>
        <p:txBody>
          <a:bodyPr wrap="none" rtlCol="0">
            <a:spAutoFit/>
          </a:bodyPr>
          <a:lstStyle/>
          <a:p>
            <a:r>
              <a:rPr lang="en-US" altLang="ja-JP" sz="3200" dirty="0">
                <a:solidFill>
                  <a:prstClr val="black"/>
                </a:solidFill>
              </a:rPr>
              <a:t>Transmutation for LLFP : Motivation</a:t>
            </a:r>
            <a:endParaRPr lang="ja-JP" altLang="en-US" sz="3200" dirty="0">
              <a:solidFill>
                <a:prstClr val="black"/>
              </a:solidFill>
            </a:endParaRPr>
          </a:p>
        </p:txBody>
      </p:sp>
      <p:sp>
        <p:nvSpPr>
          <p:cNvPr id="17" name="テキスト ボックス 1"/>
          <p:cNvSpPr txBox="1">
            <a:spLocks noChangeArrowheads="1"/>
          </p:cNvSpPr>
          <p:nvPr/>
        </p:nvSpPr>
        <p:spPr bwMode="auto">
          <a:xfrm>
            <a:off x="179512" y="908050"/>
            <a:ext cx="830868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buFontTx/>
              <a:buNone/>
              <a:defRPr/>
            </a:pPr>
            <a:r>
              <a:rPr lang="en-US" altLang="ja-JP" sz="2400" kern="0" dirty="0" smtClean="0">
                <a:solidFill>
                  <a:srgbClr val="000000"/>
                </a:solidFill>
                <a:latin typeface="Calibri"/>
              </a:rPr>
              <a:t>Nuclear transmutation facility dedicated for nuclear waste of FP?</a:t>
            </a:r>
          </a:p>
          <a:p>
            <a:pPr eaLnBrk="1" fontAlgn="base" hangingPunct="1">
              <a:spcBef>
                <a:spcPct val="0"/>
              </a:spcBef>
              <a:spcAft>
                <a:spcPct val="0"/>
              </a:spcAft>
              <a:buFontTx/>
              <a:buNone/>
              <a:defRPr/>
            </a:pPr>
            <a:r>
              <a:rPr lang="en-US" altLang="ja-JP" sz="2400" kern="0" dirty="0" smtClean="0">
                <a:solidFill>
                  <a:srgbClr val="000000"/>
                </a:solidFill>
                <a:latin typeface="Calibri"/>
              </a:rPr>
              <a:t>   FP is dominant in nuclear waste </a:t>
            </a:r>
            <a:endParaRPr lang="ja-JP" altLang="en-US" sz="2400" kern="0" dirty="0" smtClean="0">
              <a:solidFill>
                <a:srgbClr val="000000"/>
              </a:solidFill>
              <a:latin typeface="Calibri"/>
            </a:endParaRPr>
          </a:p>
        </p:txBody>
      </p:sp>
      <p:pic>
        <p:nvPicPr>
          <p:cNvPr id="1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3384" y="1716088"/>
            <a:ext cx="5175691" cy="3657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テキスト ボックス 4"/>
          <p:cNvSpPr txBox="1">
            <a:spLocks noChangeArrowheads="1"/>
          </p:cNvSpPr>
          <p:nvPr/>
        </p:nvSpPr>
        <p:spPr bwMode="auto">
          <a:xfrm>
            <a:off x="5670525" y="2246834"/>
            <a:ext cx="701675" cy="2460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buFontTx/>
              <a:buNone/>
              <a:defRPr/>
            </a:pPr>
            <a:r>
              <a:rPr lang="en-US" altLang="ja-JP" sz="1000" kern="0" dirty="0" smtClean="0">
                <a:solidFill>
                  <a:srgbClr val="000000"/>
                </a:solidFill>
                <a:latin typeface="Calibri"/>
              </a:rPr>
              <a:t>total sum</a:t>
            </a:r>
            <a:endParaRPr lang="ja-JP" altLang="en-US" sz="1000" kern="0" dirty="0" smtClean="0">
              <a:solidFill>
                <a:srgbClr val="000000"/>
              </a:solidFill>
              <a:latin typeface="Calibri"/>
            </a:endParaRPr>
          </a:p>
        </p:txBody>
      </p:sp>
      <p:sp>
        <p:nvSpPr>
          <p:cNvPr id="20" name="テキスト ボックス 7"/>
          <p:cNvSpPr txBox="1">
            <a:spLocks noChangeArrowheads="1"/>
          </p:cNvSpPr>
          <p:nvPr/>
        </p:nvSpPr>
        <p:spPr bwMode="auto">
          <a:xfrm>
            <a:off x="7020272" y="2606874"/>
            <a:ext cx="701675" cy="2460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buFontTx/>
              <a:buNone/>
              <a:defRPr/>
            </a:pPr>
            <a:r>
              <a:rPr lang="en-US" altLang="ja-JP" sz="1000" kern="0" dirty="0" smtClean="0">
                <a:solidFill>
                  <a:srgbClr val="000000"/>
                </a:solidFill>
                <a:latin typeface="Calibri"/>
              </a:rPr>
              <a:t>TRU sum</a:t>
            </a:r>
            <a:endParaRPr lang="ja-JP" altLang="en-US" sz="1000" kern="0" dirty="0" smtClean="0">
              <a:solidFill>
                <a:srgbClr val="000000"/>
              </a:solidFill>
              <a:latin typeface="Calibri"/>
            </a:endParaRPr>
          </a:p>
        </p:txBody>
      </p:sp>
      <p:sp>
        <p:nvSpPr>
          <p:cNvPr id="21" name="テキスト ボックス 8"/>
          <p:cNvSpPr txBox="1">
            <a:spLocks noChangeArrowheads="1"/>
          </p:cNvSpPr>
          <p:nvPr/>
        </p:nvSpPr>
        <p:spPr bwMode="auto">
          <a:xfrm>
            <a:off x="7236296" y="2894905"/>
            <a:ext cx="620713" cy="2460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buFontTx/>
              <a:buNone/>
              <a:defRPr/>
            </a:pPr>
            <a:r>
              <a:rPr lang="en-US" altLang="ja-JP" sz="1000" kern="0" dirty="0" smtClean="0">
                <a:solidFill>
                  <a:srgbClr val="000000"/>
                </a:solidFill>
                <a:latin typeface="Calibri"/>
              </a:rPr>
              <a:t>FP sum</a:t>
            </a:r>
            <a:endParaRPr lang="ja-JP" altLang="en-US" sz="1000" kern="0" dirty="0" smtClean="0">
              <a:solidFill>
                <a:srgbClr val="000000"/>
              </a:solidFill>
              <a:latin typeface="Calibri"/>
            </a:endParaRPr>
          </a:p>
        </p:txBody>
      </p:sp>
      <p:sp>
        <p:nvSpPr>
          <p:cNvPr id="22" name="テキスト ボックス 6"/>
          <p:cNvSpPr txBox="1">
            <a:spLocks noChangeArrowheads="1"/>
          </p:cNvSpPr>
          <p:nvPr/>
        </p:nvSpPr>
        <p:spPr bwMode="auto">
          <a:xfrm>
            <a:off x="5580112" y="5065439"/>
            <a:ext cx="1584176" cy="3077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buFontTx/>
              <a:buNone/>
              <a:defRPr/>
            </a:pPr>
            <a:r>
              <a:rPr lang="en-US" altLang="ja-JP" sz="1400" kern="0" dirty="0" smtClean="0">
                <a:solidFill>
                  <a:srgbClr val="000000"/>
                </a:solidFill>
                <a:latin typeface="Calibri"/>
              </a:rPr>
              <a:t>        year         </a:t>
            </a:r>
            <a:endParaRPr lang="ja-JP" altLang="en-US" sz="1400" kern="0" dirty="0" smtClean="0">
              <a:solidFill>
                <a:srgbClr val="000000"/>
              </a:solidFill>
              <a:latin typeface="Calibri"/>
            </a:endParaRPr>
          </a:p>
        </p:txBody>
      </p:sp>
      <p:sp>
        <p:nvSpPr>
          <p:cNvPr id="23" name="テキスト ボックス 10"/>
          <p:cNvSpPr txBox="1">
            <a:spLocks noChangeArrowheads="1"/>
          </p:cNvSpPr>
          <p:nvPr/>
        </p:nvSpPr>
        <p:spPr bwMode="auto">
          <a:xfrm rot="16200000">
            <a:off x="3136821" y="3088580"/>
            <a:ext cx="1737976" cy="3077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buFontTx/>
              <a:buNone/>
              <a:defRPr/>
            </a:pPr>
            <a:r>
              <a:rPr lang="en-US" altLang="ja-JP" sz="1400" kern="0" dirty="0" smtClean="0">
                <a:solidFill>
                  <a:srgbClr val="000000"/>
                </a:solidFill>
                <a:latin typeface="Calibri"/>
              </a:rPr>
              <a:t>        activity (</a:t>
            </a:r>
            <a:r>
              <a:rPr lang="en-US" altLang="ja-JP" sz="1400" kern="0" dirty="0" err="1" smtClean="0">
                <a:solidFill>
                  <a:srgbClr val="000000"/>
                </a:solidFill>
                <a:latin typeface="Calibri"/>
              </a:rPr>
              <a:t>Bq</a:t>
            </a:r>
            <a:r>
              <a:rPr lang="en-US" altLang="ja-JP" sz="1400" kern="0" dirty="0" smtClean="0">
                <a:solidFill>
                  <a:srgbClr val="000000"/>
                </a:solidFill>
                <a:latin typeface="Calibri"/>
              </a:rPr>
              <a:t>)         </a:t>
            </a:r>
            <a:endParaRPr lang="ja-JP" altLang="en-US" sz="1400" kern="0" dirty="0" smtClean="0">
              <a:solidFill>
                <a:srgbClr val="000000"/>
              </a:solidFill>
              <a:latin typeface="Calibri"/>
            </a:endParaRPr>
          </a:p>
        </p:txBody>
      </p:sp>
      <p:sp>
        <p:nvSpPr>
          <p:cNvPr id="24" name="テキスト ボックス 9"/>
          <p:cNvSpPr txBox="1">
            <a:spLocks noChangeArrowheads="1"/>
          </p:cNvSpPr>
          <p:nvPr/>
        </p:nvSpPr>
        <p:spPr bwMode="auto">
          <a:xfrm>
            <a:off x="6804248" y="5157192"/>
            <a:ext cx="11705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buFontTx/>
              <a:buNone/>
              <a:defRPr/>
            </a:pPr>
            <a:r>
              <a:rPr lang="en-US" altLang="ja-JP" sz="1400" kern="0" dirty="0" err="1" smtClean="0">
                <a:solidFill>
                  <a:srgbClr val="000000"/>
                </a:solidFill>
                <a:latin typeface="Calibri"/>
              </a:rPr>
              <a:t>Oigawa</a:t>
            </a:r>
            <a:r>
              <a:rPr lang="en-US" altLang="ja-JP" sz="1400" kern="0" dirty="0" smtClean="0">
                <a:solidFill>
                  <a:srgbClr val="000000"/>
                </a:solidFill>
                <a:latin typeface="Calibri"/>
              </a:rPr>
              <a:t>, JAEA</a:t>
            </a:r>
            <a:endParaRPr lang="ja-JP" altLang="en-US" sz="1400" kern="0" dirty="0" smtClean="0">
              <a:solidFill>
                <a:srgbClr val="000000"/>
              </a:solidFill>
              <a:latin typeface="Calibri"/>
            </a:endParaRPr>
          </a:p>
        </p:txBody>
      </p:sp>
      <p:sp>
        <p:nvSpPr>
          <p:cNvPr id="25" name="円/楕円 24"/>
          <p:cNvSpPr/>
          <p:nvPr/>
        </p:nvSpPr>
        <p:spPr>
          <a:xfrm>
            <a:off x="5040313" y="1652588"/>
            <a:ext cx="936625" cy="947737"/>
          </a:xfrm>
          <a:prstGeom prst="ellipse">
            <a:avLst/>
          </a:prstGeom>
          <a:noFill/>
          <a:ln w="25400" cap="flat" cmpd="sng" algn="ctr">
            <a:solidFill>
              <a:srgbClr val="FF0000"/>
            </a:solidFill>
            <a:prstDash val="solid"/>
          </a:ln>
          <a:effectLst/>
        </p:spPr>
        <p:txBody>
          <a:bodyPr anchor="ctr"/>
          <a:lstStyle/>
          <a:p>
            <a:pPr algn="ctr" fontAlgn="base">
              <a:spcBef>
                <a:spcPct val="0"/>
              </a:spcBef>
              <a:spcAft>
                <a:spcPct val="0"/>
              </a:spcAft>
              <a:defRPr/>
            </a:pPr>
            <a:endParaRPr kumimoji="0" lang="ja-JP" altLang="en-US" sz="2400" kern="0">
              <a:solidFill>
                <a:srgbClr val="FFFFFF"/>
              </a:solidFill>
            </a:endParaRPr>
          </a:p>
        </p:txBody>
      </p:sp>
      <p:sp>
        <p:nvSpPr>
          <p:cNvPr id="26" name="テキスト ボックス 12"/>
          <p:cNvSpPr txBox="1">
            <a:spLocks noChangeArrowheads="1"/>
          </p:cNvSpPr>
          <p:nvPr/>
        </p:nvSpPr>
        <p:spPr bwMode="auto">
          <a:xfrm>
            <a:off x="4716016" y="1421755"/>
            <a:ext cx="4844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buFontTx/>
              <a:buNone/>
              <a:defRPr/>
            </a:pPr>
            <a:r>
              <a:rPr lang="en-US" altLang="ja-JP" sz="2400" kern="0" dirty="0" smtClean="0">
                <a:solidFill>
                  <a:srgbClr val="000000"/>
                </a:solidFill>
                <a:latin typeface="Calibri"/>
              </a:rPr>
              <a:t>FP</a:t>
            </a:r>
            <a:endParaRPr lang="ja-JP" altLang="en-US" sz="2400" kern="0" dirty="0" smtClean="0">
              <a:solidFill>
                <a:srgbClr val="000000"/>
              </a:solidFill>
              <a:latin typeface="Calibri"/>
            </a:endParaRPr>
          </a:p>
        </p:txBody>
      </p:sp>
      <p:sp>
        <p:nvSpPr>
          <p:cNvPr id="27" name="テキスト ボックス 13"/>
          <p:cNvSpPr txBox="1">
            <a:spLocks noChangeArrowheads="1"/>
          </p:cNvSpPr>
          <p:nvPr/>
        </p:nvSpPr>
        <p:spPr bwMode="auto">
          <a:xfrm>
            <a:off x="1115616" y="1785010"/>
            <a:ext cx="1750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buFontTx/>
              <a:buNone/>
              <a:defRPr/>
            </a:pPr>
            <a:r>
              <a:rPr lang="en-US" altLang="ja-JP" sz="2000" kern="0" dirty="0" smtClean="0">
                <a:solidFill>
                  <a:srgbClr val="000000"/>
                </a:solidFill>
                <a:latin typeface="Calibri"/>
              </a:rPr>
              <a:t>46 kg FP / 1tU</a:t>
            </a:r>
          </a:p>
          <a:p>
            <a:pPr eaLnBrk="1" fontAlgn="base" hangingPunct="1">
              <a:spcBef>
                <a:spcPct val="0"/>
              </a:spcBef>
              <a:spcAft>
                <a:spcPct val="0"/>
              </a:spcAft>
              <a:buFontTx/>
              <a:buNone/>
              <a:defRPr/>
            </a:pPr>
            <a:r>
              <a:rPr lang="en-US" altLang="ja-JP" sz="2000" kern="0" dirty="0" smtClean="0">
                <a:solidFill>
                  <a:srgbClr val="000000"/>
                </a:solidFill>
                <a:latin typeface="Calibri"/>
              </a:rPr>
              <a:t>  1 kg TRU/ 1tU</a:t>
            </a:r>
            <a:endParaRPr lang="ja-JP" altLang="en-US" sz="2000" kern="0" dirty="0" smtClean="0">
              <a:solidFill>
                <a:srgbClr val="000000"/>
              </a:solidFill>
              <a:latin typeface="Calibri"/>
            </a:endParaRPr>
          </a:p>
        </p:txBody>
      </p:sp>
      <p:sp>
        <p:nvSpPr>
          <p:cNvPr id="28" name="テキスト ボックス 14"/>
          <p:cNvSpPr txBox="1">
            <a:spLocks noChangeArrowheads="1"/>
          </p:cNvSpPr>
          <p:nvPr/>
        </p:nvSpPr>
        <p:spPr bwMode="auto">
          <a:xfrm>
            <a:off x="179512" y="2595676"/>
            <a:ext cx="3744416"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buFontTx/>
              <a:buNone/>
              <a:defRPr/>
            </a:pPr>
            <a:r>
              <a:rPr lang="en-US" altLang="ja-JP" sz="2400" kern="0" dirty="0" smtClean="0">
                <a:solidFill>
                  <a:srgbClr val="000000"/>
                </a:solidFill>
                <a:latin typeface="Calibri"/>
              </a:rPr>
              <a:t>Partitioning technique +</a:t>
            </a:r>
          </a:p>
          <a:p>
            <a:pPr eaLnBrk="1" fontAlgn="base" hangingPunct="1">
              <a:spcBef>
                <a:spcPct val="0"/>
              </a:spcBef>
              <a:spcAft>
                <a:spcPct val="0"/>
              </a:spcAft>
              <a:buFontTx/>
              <a:buNone/>
              <a:defRPr/>
            </a:pPr>
            <a:r>
              <a:rPr lang="en-US" altLang="ja-JP" sz="2400" kern="0" dirty="0" smtClean="0">
                <a:solidFill>
                  <a:srgbClr val="000000"/>
                </a:solidFill>
                <a:latin typeface="Calibri"/>
              </a:rPr>
              <a:t>deep geological disposal</a:t>
            </a:r>
          </a:p>
          <a:p>
            <a:pPr eaLnBrk="1" fontAlgn="base" hangingPunct="1">
              <a:spcBef>
                <a:spcPct val="0"/>
              </a:spcBef>
              <a:spcAft>
                <a:spcPct val="0"/>
              </a:spcAft>
              <a:buFontTx/>
              <a:buNone/>
              <a:defRPr/>
            </a:pPr>
            <a:r>
              <a:rPr lang="en-US" altLang="ja-JP" sz="2400" kern="0" dirty="0" smtClean="0">
                <a:solidFill>
                  <a:srgbClr val="000000"/>
                </a:solidFill>
                <a:latin typeface="Calibri"/>
              </a:rPr>
              <a:t>are being considered… </a:t>
            </a:r>
          </a:p>
          <a:p>
            <a:pPr eaLnBrk="1" fontAlgn="base" hangingPunct="1">
              <a:spcBef>
                <a:spcPct val="0"/>
              </a:spcBef>
              <a:spcAft>
                <a:spcPct val="0"/>
              </a:spcAft>
              <a:buFontTx/>
              <a:buNone/>
              <a:defRPr/>
            </a:pPr>
            <a:endParaRPr lang="en-US" altLang="ja-JP" sz="2400" kern="0" dirty="0" smtClean="0">
              <a:solidFill>
                <a:srgbClr val="000000"/>
              </a:solidFill>
              <a:latin typeface="Calibri"/>
            </a:endParaRPr>
          </a:p>
          <a:p>
            <a:pPr eaLnBrk="1" fontAlgn="base" hangingPunct="1">
              <a:spcBef>
                <a:spcPct val="0"/>
              </a:spcBef>
              <a:spcAft>
                <a:spcPct val="0"/>
              </a:spcAft>
              <a:buFontTx/>
              <a:buNone/>
              <a:defRPr/>
            </a:pPr>
            <a:r>
              <a:rPr lang="en-US" altLang="ja-JP" sz="2400" kern="0" dirty="0" smtClean="0">
                <a:solidFill>
                  <a:srgbClr val="000000"/>
                </a:solidFill>
                <a:latin typeface="Calibri"/>
              </a:rPr>
              <a:t>+Possible FP transmutation?</a:t>
            </a:r>
          </a:p>
          <a:p>
            <a:pPr eaLnBrk="1" fontAlgn="base" hangingPunct="1">
              <a:spcBef>
                <a:spcPct val="0"/>
              </a:spcBef>
              <a:spcAft>
                <a:spcPct val="0"/>
              </a:spcAft>
              <a:buFontTx/>
              <a:buNone/>
              <a:defRPr/>
            </a:pPr>
            <a:r>
              <a:rPr lang="en-US" altLang="ja-JP" sz="2400" kern="0" dirty="0" smtClean="0">
                <a:solidFill>
                  <a:srgbClr val="000000"/>
                </a:solidFill>
                <a:latin typeface="Calibri"/>
              </a:rPr>
              <a:t>to minimize FP activities</a:t>
            </a:r>
          </a:p>
          <a:p>
            <a:pPr eaLnBrk="1" fontAlgn="base" hangingPunct="1">
              <a:spcBef>
                <a:spcPct val="0"/>
              </a:spcBef>
              <a:spcAft>
                <a:spcPct val="0"/>
              </a:spcAft>
              <a:buFontTx/>
              <a:buNone/>
              <a:defRPr/>
            </a:pPr>
            <a:r>
              <a:rPr lang="en-US" altLang="ja-JP" sz="2400" kern="0" dirty="0" smtClean="0">
                <a:solidFill>
                  <a:srgbClr val="000000"/>
                </a:solidFill>
                <a:latin typeface="Calibri"/>
              </a:rPr>
              <a:t>neutron induced transmutation with</a:t>
            </a:r>
          </a:p>
          <a:p>
            <a:pPr eaLnBrk="1" fontAlgn="base" hangingPunct="1">
              <a:spcBef>
                <a:spcPct val="0"/>
              </a:spcBef>
              <a:spcAft>
                <a:spcPct val="0"/>
              </a:spcAft>
              <a:buFontTx/>
              <a:buNone/>
              <a:defRPr/>
            </a:pPr>
            <a:r>
              <a:rPr lang="en-US" altLang="ja-JP" sz="2400" kern="0" dirty="0" smtClean="0">
                <a:solidFill>
                  <a:srgbClr val="000000"/>
                </a:solidFill>
                <a:latin typeface="Calibri"/>
              </a:rPr>
              <a:t>an accelerator system?</a:t>
            </a:r>
          </a:p>
          <a:p>
            <a:pPr eaLnBrk="1" fontAlgn="base" hangingPunct="1">
              <a:spcBef>
                <a:spcPct val="0"/>
              </a:spcBef>
              <a:spcAft>
                <a:spcPct val="0"/>
              </a:spcAft>
              <a:buFontTx/>
              <a:buNone/>
              <a:defRPr/>
            </a:pPr>
            <a:endParaRPr lang="en-US" altLang="ja-JP" sz="2400" kern="0" dirty="0" smtClean="0">
              <a:solidFill>
                <a:srgbClr val="000000"/>
              </a:solidFill>
              <a:latin typeface="Calibri"/>
            </a:endParaRPr>
          </a:p>
        </p:txBody>
      </p:sp>
      <p:sp>
        <p:nvSpPr>
          <p:cNvPr id="2" name="フッター プレースホルダー 1"/>
          <p:cNvSpPr>
            <a:spLocks noGrp="1"/>
          </p:cNvSpPr>
          <p:nvPr>
            <p:ph type="ftr" sz="quarter" idx="11"/>
          </p:nvPr>
        </p:nvSpPr>
        <p:spPr/>
        <p:txBody>
          <a:bodyPr/>
          <a:lstStyle/>
          <a:p>
            <a:r>
              <a:rPr kumimoji="1" lang="en-US" altLang="ja-JP" smtClean="0"/>
              <a:t>OECD/NEA WPEC 21-May-2015</a:t>
            </a:r>
            <a:endParaRPr kumimoji="1" lang="ja-JP" altLang="en-US"/>
          </a:p>
        </p:txBody>
      </p:sp>
      <p:sp>
        <p:nvSpPr>
          <p:cNvPr id="4" name="スライド番号プレースホルダー 3"/>
          <p:cNvSpPr>
            <a:spLocks noGrp="1"/>
          </p:cNvSpPr>
          <p:nvPr>
            <p:ph type="sldNum" sz="quarter" idx="12"/>
          </p:nvPr>
        </p:nvSpPr>
        <p:spPr/>
        <p:txBody>
          <a:bodyPr/>
          <a:lstStyle/>
          <a:p>
            <a:fld id="{4E79C504-9ED1-4FAF-B9CF-03884391F86F}" type="slidenum">
              <a:rPr kumimoji="1" lang="ja-JP" altLang="en-US" smtClean="0"/>
              <a:pPr/>
              <a:t>33</a:t>
            </a:fld>
            <a:endParaRPr kumimoji="1" lang="ja-JP" altLang="en-US"/>
          </a:p>
        </p:txBody>
      </p:sp>
    </p:spTree>
    <p:extLst>
      <p:ext uri="{BB962C8B-B14F-4D97-AF65-F5344CB8AC3E}">
        <p14:creationId xmlns:p14="http://schemas.microsoft.com/office/powerpoint/2010/main" val="24193748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72008" y="836712"/>
            <a:ext cx="903649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251520" y="112276"/>
            <a:ext cx="7464992" cy="584775"/>
          </a:xfrm>
          <a:prstGeom prst="rect">
            <a:avLst/>
          </a:prstGeom>
          <a:noFill/>
        </p:spPr>
        <p:txBody>
          <a:bodyPr wrap="none" rtlCol="0">
            <a:spAutoFit/>
          </a:bodyPr>
          <a:lstStyle/>
          <a:p>
            <a:r>
              <a:rPr lang="en-US" altLang="ja-JP" sz="3200" dirty="0">
                <a:solidFill>
                  <a:prstClr val="black"/>
                </a:solidFill>
              </a:rPr>
              <a:t>Transmutation for LLFP : The First Challenge</a:t>
            </a:r>
            <a:endParaRPr lang="ja-JP" altLang="en-US" sz="3200" dirty="0">
              <a:solidFill>
                <a:prstClr val="black"/>
              </a:solidFill>
            </a:endParaRP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2179091"/>
            <a:ext cx="7918450" cy="335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フリーフォーム 4"/>
          <p:cNvSpPr/>
          <p:nvPr/>
        </p:nvSpPr>
        <p:spPr>
          <a:xfrm>
            <a:off x="2109788" y="3757066"/>
            <a:ext cx="3130550" cy="1589088"/>
          </a:xfrm>
          <a:custGeom>
            <a:avLst/>
            <a:gdLst>
              <a:gd name="connsiteX0" fmla="*/ 0 w 3130247"/>
              <a:gd name="connsiteY0" fmla="*/ 1572381 h 1589315"/>
              <a:gd name="connsiteX1" fmla="*/ 319314 w 3130247"/>
              <a:gd name="connsiteY1" fmla="*/ 1557867 h 1589315"/>
              <a:gd name="connsiteX2" fmla="*/ 957942 w 3130247"/>
              <a:gd name="connsiteY2" fmla="*/ 1383696 h 1589315"/>
              <a:gd name="connsiteX3" fmla="*/ 1727200 w 3130247"/>
              <a:gd name="connsiteY3" fmla="*/ 904724 h 1589315"/>
              <a:gd name="connsiteX4" fmla="*/ 1828800 w 3130247"/>
              <a:gd name="connsiteY4" fmla="*/ 585410 h 1589315"/>
              <a:gd name="connsiteX5" fmla="*/ 2191657 w 3130247"/>
              <a:gd name="connsiteY5" fmla="*/ 396724 h 1589315"/>
              <a:gd name="connsiteX6" fmla="*/ 2438400 w 3130247"/>
              <a:gd name="connsiteY6" fmla="*/ 324153 h 1589315"/>
              <a:gd name="connsiteX7" fmla="*/ 2801257 w 3130247"/>
              <a:gd name="connsiteY7" fmla="*/ 208038 h 1589315"/>
              <a:gd name="connsiteX8" fmla="*/ 3077028 w 3130247"/>
              <a:gd name="connsiteY8" fmla="*/ 33867 h 1589315"/>
              <a:gd name="connsiteX9" fmla="*/ 3120571 w 3130247"/>
              <a:gd name="connsiteY9" fmla="*/ 4838 h 158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0247" h="1589315">
                <a:moveTo>
                  <a:pt x="0" y="1572381"/>
                </a:moveTo>
                <a:cubicBezTo>
                  <a:pt x="79828" y="1580848"/>
                  <a:pt x="159657" y="1589315"/>
                  <a:pt x="319314" y="1557867"/>
                </a:cubicBezTo>
                <a:cubicBezTo>
                  <a:pt x="478971" y="1526419"/>
                  <a:pt x="723294" y="1492553"/>
                  <a:pt x="957942" y="1383696"/>
                </a:cubicBezTo>
                <a:cubicBezTo>
                  <a:pt x="1192590" y="1274839"/>
                  <a:pt x="1582057" y="1037772"/>
                  <a:pt x="1727200" y="904724"/>
                </a:cubicBezTo>
                <a:cubicBezTo>
                  <a:pt x="1872343" y="771676"/>
                  <a:pt x="1751391" y="670077"/>
                  <a:pt x="1828800" y="585410"/>
                </a:cubicBezTo>
                <a:cubicBezTo>
                  <a:pt x="1906209" y="500743"/>
                  <a:pt x="2090057" y="440267"/>
                  <a:pt x="2191657" y="396724"/>
                </a:cubicBezTo>
                <a:cubicBezTo>
                  <a:pt x="2293257" y="353181"/>
                  <a:pt x="2336800" y="355601"/>
                  <a:pt x="2438400" y="324153"/>
                </a:cubicBezTo>
                <a:cubicBezTo>
                  <a:pt x="2540000" y="292705"/>
                  <a:pt x="2694819" y="256419"/>
                  <a:pt x="2801257" y="208038"/>
                </a:cubicBezTo>
                <a:cubicBezTo>
                  <a:pt x="2907695" y="159657"/>
                  <a:pt x="3023809" y="67734"/>
                  <a:pt x="3077028" y="33867"/>
                </a:cubicBezTo>
                <a:cubicBezTo>
                  <a:pt x="3130247" y="0"/>
                  <a:pt x="3125409" y="2419"/>
                  <a:pt x="3120571" y="4838"/>
                </a:cubicBezTo>
              </a:path>
            </a:pathLst>
          </a:cu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endParaRPr>
          </a:p>
        </p:txBody>
      </p:sp>
      <p:sp>
        <p:nvSpPr>
          <p:cNvPr id="6" name="フリーフォーム 5"/>
          <p:cNvSpPr/>
          <p:nvPr/>
        </p:nvSpPr>
        <p:spPr>
          <a:xfrm>
            <a:off x="5418138" y="2407691"/>
            <a:ext cx="511175" cy="857250"/>
          </a:xfrm>
          <a:custGeom>
            <a:avLst/>
            <a:gdLst>
              <a:gd name="connsiteX0" fmla="*/ 0 w 478972"/>
              <a:gd name="connsiteY0" fmla="*/ 798286 h 798286"/>
              <a:gd name="connsiteX1" fmla="*/ 203200 w 478972"/>
              <a:gd name="connsiteY1" fmla="*/ 682172 h 798286"/>
              <a:gd name="connsiteX2" fmla="*/ 217714 w 478972"/>
              <a:gd name="connsiteY2" fmla="*/ 261258 h 798286"/>
              <a:gd name="connsiteX3" fmla="*/ 319314 w 478972"/>
              <a:gd name="connsiteY3" fmla="*/ 58058 h 798286"/>
              <a:gd name="connsiteX4" fmla="*/ 478972 w 478972"/>
              <a:gd name="connsiteY4" fmla="*/ 0 h 798286"/>
              <a:gd name="connsiteX5" fmla="*/ 478972 w 478972"/>
              <a:gd name="connsiteY5" fmla="*/ 0 h 79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972" h="798286">
                <a:moveTo>
                  <a:pt x="0" y="798286"/>
                </a:moveTo>
                <a:cubicBezTo>
                  <a:pt x="83457" y="784981"/>
                  <a:pt x="166914" y="771677"/>
                  <a:pt x="203200" y="682172"/>
                </a:cubicBezTo>
                <a:cubicBezTo>
                  <a:pt x="239486" y="592667"/>
                  <a:pt x="198362" y="365277"/>
                  <a:pt x="217714" y="261258"/>
                </a:cubicBezTo>
                <a:cubicBezTo>
                  <a:pt x="237066" y="157239"/>
                  <a:pt x="275771" y="101601"/>
                  <a:pt x="319314" y="58058"/>
                </a:cubicBezTo>
                <a:cubicBezTo>
                  <a:pt x="362857" y="14515"/>
                  <a:pt x="478972" y="0"/>
                  <a:pt x="478972" y="0"/>
                </a:cubicBezTo>
                <a:lnTo>
                  <a:pt x="478972" y="0"/>
                </a:lnTo>
              </a:path>
            </a:pathLst>
          </a:custGeom>
          <a:ln w="28575">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endParaRPr>
          </a:p>
        </p:txBody>
      </p:sp>
      <p:cxnSp>
        <p:nvCxnSpPr>
          <p:cNvPr id="7" name="直線矢印コネクタ 27"/>
          <p:cNvCxnSpPr>
            <a:cxnSpLocks noChangeShapeType="1"/>
            <a:endCxn id="9" idx="3"/>
          </p:cNvCxnSpPr>
          <p:nvPr/>
        </p:nvCxnSpPr>
        <p:spPr bwMode="auto">
          <a:xfrm>
            <a:off x="4946129" y="3187154"/>
            <a:ext cx="572021" cy="25558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9" name="正方形/長方形 8"/>
          <p:cNvSpPr/>
          <p:nvPr/>
        </p:nvSpPr>
        <p:spPr>
          <a:xfrm>
            <a:off x="5375275" y="3371304"/>
            <a:ext cx="142875" cy="142875"/>
          </a:xfrm>
          <a:prstGeom prst="rect">
            <a:avLst/>
          </a:prstGeom>
          <a:solidFill>
            <a:schemeClr val="accent3">
              <a:lumMod val="9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10" name="テキスト ボックス 28"/>
          <p:cNvSpPr txBox="1">
            <a:spLocks noChangeArrowheads="1"/>
          </p:cNvSpPr>
          <p:nvPr/>
        </p:nvSpPr>
        <p:spPr bwMode="auto">
          <a:xfrm>
            <a:off x="5766197" y="1052736"/>
            <a:ext cx="2262187" cy="307975"/>
          </a:xfrm>
          <a:prstGeom prst="rect">
            <a:avLst/>
          </a:prstGeom>
          <a:solidFill>
            <a:schemeClr val="bg1"/>
          </a:solidFill>
          <a:ln w="28575">
            <a:solidFill>
              <a:srgbClr val="00CC00"/>
            </a:solidFill>
            <a:miter lim="800000"/>
            <a:headEnd/>
            <a:tailEnd/>
          </a:ln>
        </p:spPr>
        <p:txBody>
          <a:bodyPr wrap="none">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en-US" altLang="ja-JP" sz="1400">
                <a:solidFill>
                  <a:prstClr val="black"/>
                </a:solidFill>
                <a:latin typeface="Arial" pitchFamily="34" charset="0"/>
              </a:rPr>
              <a:t>ZeroDegree Spectrometer</a:t>
            </a:r>
          </a:p>
        </p:txBody>
      </p:sp>
      <p:sp>
        <p:nvSpPr>
          <p:cNvPr id="12" name="Text Box 39"/>
          <p:cNvSpPr txBox="1">
            <a:spLocks noChangeArrowheads="1"/>
          </p:cNvSpPr>
          <p:nvPr/>
        </p:nvSpPr>
        <p:spPr bwMode="auto">
          <a:xfrm>
            <a:off x="3419872" y="2361654"/>
            <a:ext cx="1585690" cy="923330"/>
          </a:xfrm>
          <a:prstGeom prst="rect">
            <a:avLst/>
          </a:prstGeom>
          <a:noFill/>
          <a:ln w="28575" algn="ctr">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en-US" altLang="ja-JP" sz="1800" dirty="0">
                <a:solidFill>
                  <a:prstClr val="black"/>
                </a:solidFill>
              </a:rPr>
              <a:t>2ndary target</a:t>
            </a:r>
          </a:p>
          <a:p>
            <a:pPr eaLnBrk="1" hangingPunct="1">
              <a:spcBef>
                <a:spcPct val="0"/>
              </a:spcBef>
              <a:buFontTx/>
              <a:buNone/>
            </a:pPr>
            <a:r>
              <a:rPr lang="en-US" altLang="ja-JP" sz="1800" dirty="0">
                <a:solidFill>
                  <a:prstClr val="black"/>
                </a:solidFill>
              </a:rPr>
              <a:t>   </a:t>
            </a:r>
            <a:r>
              <a:rPr lang="en-US" altLang="ja-JP" sz="1800" dirty="0" smtClean="0">
                <a:solidFill>
                  <a:prstClr val="black"/>
                </a:solidFill>
              </a:rPr>
              <a:t>C, CH</a:t>
            </a:r>
            <a:r>
              <a:rPr lang="en-US" altLang="ja-JP" sz="1800" baseline="-25000" dirty="0" smtClean="0">
                <a:solidFill>
                  <a:prstClr val="black"/>
                </a:solidFill>
              </a:rPr>
              <a:t>2</a:t>
            </a:r>
            <a:r>
              <a:rPr lang="en-US" altLang="ja-JP" sz="1800" dirty="0">
                <a:solidFill>
                  <a:prstClr val="black"/>
                </a:solidFill>
              </a:rPr>
              <a:t>, </a:t>
            </a:r>
            <a:r>
              <a:rPr lang="en-US" altLang="ja-JP" sz="1800" dirty="0" smtClean="0">
                <a:solidFill>
                  <a:prstClr val="black"/>
                </a:solidFill>
              </a:rPr>
              <a:t>CD</a:t>
            </a:r>
            <a:r>
              <a:rPr lang="en-US" altLang="ja-JP" sz="1800" baseline="-25000" dirty="0" smtClean="0">
                <a:solidFill>
                  <a:prstClr val="black"/>
                </a:solidFill>
              </a:rPr>
              <a:t>2</a:t>
            </a:r>
            <a:endParaRPr lang="en-US" altLang="ja-JP" sz="1800" dirty="0">
              <a:solidFill>
                <a:prstClr val="black"/>
              </a:solidFill>
            </a:endParaRPr>
          </a:p>
          <a:p>
            <a:pPr eaLnBrk="1" hangingPunct="1">
              <a:spcBef>
                <a:spcPct val="0"/>
              </a:spcBef>
              <a:buFontTx/>
              <a:buNone/>
            </a:pPr>
            <a:r>
              <a:rPr lang="en-US" altLang="ja-JP" sz="1800" dirty="0">
                <a:solidFill>
                  <a:prstClr val="black"/>
                </a:solidFill>
              </a:rPr>
              <a:t> </a:t>
            </a:r>
            <a:r>
              <a:rPr lang="en-US" altLang="ja-JP" sz="1800" dirty="0" smtClean="0">
                <a:solidFill>
                  <a:prstClr val="black"/>
                </a:solidFill>
              </a:rPr>
              <a:t>  ~200mg/cm</a:t>
            </a:r>
            <a:r>
              <a:rPr lang="en-US" altLang="ja-JP" sz="1800" baseline="30000" dirty="0" smtClean="0">
                <a:solidFill>
                  <a:prstClr val="black"/>
                </a:solidFill>
              </a:rPr>
              <a:t>2</a:t>
            </a:r>
          </a:p>
        </p:txBody>
      </p:sp>
      <p:sp>
        <p:nvSpPr>
          <p:cNvPr id="13" name="正方形/長方形 93"/>
          <p:cNvSpPr>
            <a:spLocks noChangeArrowheads="1"/>
          </p:cNvSpPr>
          <p:nvPr/>
        </p:nvSpPr>
        <p:spPr bwMode="auto">
          <a:xfrm>
            <a:off x="395288" y="2899816"/>
            <a:ext cx="2762250" cy="584200"/>
          </a:xfrm>
          <a:prstGeom prst="rect">
            <a:avLst/>
          </a:prstGeom>
          <a:noFill/>
          <a:ln w="28575">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en-US" altLang="ja-JP" sz="1600">
                <a:solidFill>
                  <a:srgbClr val="000000"/>
                </a:solidFill>
              </a:rPr>
              <a:t>U-238</a:t>
            </a:r>
            <a:r>
              <a:rPr lang="ja-JP" altLang="en-US" sz="1600">
                <a:solidFill>
                  <a:srgbClr val="000000"/>
                </a:solidFill>
              </a:rPr>
              <a:t> </a:t>
            </a:r>
            <a:r>
              <a:rPr lang="en-US" altLang="ja-JP" sz="1600">
                <a:solidFill>
                  <a:srgbClr val="000000"/>
                </a:solidFill>
              </a:rPr>
              <a:t>Acceleration </a:t>
            </a:r>
          </a:p>
          <a:p>
            <a:pPr eaLnBrk="1" hangingPunct="1">
              <a:spcBef>
                <a:spcPct val="0"/>
              </a:spcBef>
              <a:buFontTx/>
              <a:buNone/>
            </a:pPr>
            <a:r>
              <a:rPr lang="en-US" altLang="ja-JP" sz="1600">
                <a:solidFill>
                  <a:srgbClr val="000000"/>
                </a:solidFill>
              </a:rPr>
              <a:t>at Super-Conducting Cyclotron</a:t>
            </a:r>
            <a:endParaRPr lang="ja-JP" altLang="en-US" sz="1600">
              <a:solidFill>
                <a:srgbClr val="000000"/>
              </a:solidFill>
            </a:endParaRPr>
          </a:p>
        </p:txBody>
      </p:sp>
      <p:sp>
        <p:nvSpPr>
          <p:cNvPr id="14" name="正方形/長方形 55"/>
          <p:cNvSpPr>
            <a:spLocks noChangeArrowheads="1"/>
          </p:cNvSpPr>
          <p:nvPr/>
        </p:nvSpPr>
        <p:spPr bwMode="auto">
          <a:xfrm>
            <a:off x="169863" y="4649241"/>
            <a:ext cx="950912" cy="277813"/>
          </a:xfrm>
          <a:prstGeom prst="rect">
            <a:avLst/>
          </a:prstGeom>
          <a:solidFill>
            <a:schemeClr val="bg1"/>
          </a:solidFill>
          <a:ln w="9525">
            <a:solidFill>
              <a:schemeClr val="tx1"/>
            </a:solidFill>
            <a:miter lim="800000"/>
            <a:headEnd/>
            <a:tailEnd/>
          </a:ln>
        </p:spPr>
        <p:txBody>
          <a:bodyPr wrap="none">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en-US" altLang="ja-JP" sz="1200">
                <a:solidFill>
                  <a:srgbClr val="000000"/>
                </a:solidFill>
              </a:rPr>
              <a:t>U-238 beam</a:t>
            </a:r>
            <a:endParaRPr lang="ja-JP" altLang="en-US" sz="1200">
              <a:solidFill>
                <a:srgbClr val="000000"/>
              </a:solidFill>
            </a:endParaRPr>
          </a:p>
        </p:txBody>
      </p:sp>
      <p:cxnSp>
        <p:nvCxnSpPr>
          <p:cNvPr id="15" name="直線矢印コネクタ 14"/>
          <p:cNvCxnSpPr/>
          <p:nvPr/>
        </p:nvCxnSpPr>
        <p:spPr>
          <a:xfrm flipV="1">
            <a:off x="1428750" y="5277891"/>
            <a:ext cx="511175" cy="4254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正方形/長方形 55"/>
          <p:cNvSpPr>
            <a:spLocks noChangeArrowheads="1"/>
          </p:cNvSpPr>
          <p:nvPr/>
        </p:nvSpPr>
        <p:spPr bwMode="auto">
          <a:xfrm>
            <a:off x="773113" y="5703341"/>
            <a:ext cx="1062037" cy="461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en-US" altLang="ja-JP" sz="1200">
                <a:solidFill>
                  <a:srgbClr val="000000"/>
                </a:solidFill>
              </a:rPr>
              <a:t>Be production</a:t>
            </a:r>
          </a:p>
          <a:p>
            <a:pPr eaLnBrk="1" hangingPunct="1">
              <a:spcBef>
                <a:spcPct val="0"/>
              </a:spcBef>
              <a:buFontTx/>
              <a:buNone/>
            </a:pPr>
            <a:r>
              <a:rPr lang="en-US" altLang="ja-JP" sz="1200">
                <a:solidFill>
                  <a:srgbClr val="000000"/>
                </a:solidFill>
              </a:rPr>
              <a:t>target</a:t>
            </a:r>
          </a:p>
        </p:txBody>
      </p:sp>
      <p:sp>
        <p:nvSpPr>
          <p:cNvPr id="18" name="テキスト ボックス 2"/>
          <p:cNvSpPr txBox="1">
            <a:spLocks noChangeArrowheads="1"/>
          </p:cNvSpPr>
          <p:nvPr/>
        </p:nvSpPr>
        <p:spPr bwMode="auto">
          <a:xfrm>
            <a:off x="6065022" y="1412776"/>
            <a:ext cx="2536825" cy="923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en-US" altLang="ja-JP" sz="1800" dirty="0">
                <a:solidFill>
                  <a:prstClr val="black"/>
                </a:solidFill>
              </a:rPr>
              <a:t>PID for reaction products</a:t>
            </a:r>
          </a:p>
          <a:p>
            <a:pPr eaLnBrk="1" hangingPunct="1">
              <a:spcBef>
                <a:spcPct val="0"/>
              </a:spcBef>
              <a:buFontTx/>
              <a:buNone/>
            </a:pPr>
            <a:r>
              <a:rPr lang="en-US" altLang="ja-JP" sz="1800" dirty="0">
                <a:solidFill>
                  <a:prstClr val="black"/>
                </a:solidFill>
              </a:rPr>
              <a:t>to determine reaction</a:t>
            </a:r>
          </a:p>
          <a:p>
            <a:pPr eaLnBrk="1" hangingPunct="1">
              <a:spcBef>
                <a:spcPct val="0"/>
              </a:spcBef>
              <a:buFontTx/>
              <a:buNone/>
            </a:pPr>
            <a:r>
              <a:rPr lang="en-US" altLang="ja-JP" sz="1800" dirty="0">
                <a:solidFill>
                  <a:prstClr val="black"/>
                </a:solidFill>
              </a:rPr>
              <a:t>channels.</a:t>
            </a:r>
            <a:endParaRPr lang="ja-JP" altLang="en-US" sz="1800" dirty="0">
              <a:solidFill>
                <a:prstClr val="black"/>
              </a:solidFill>
            </a:endParaRPr>
          </a:p>
        </p:txBody>
      </p:sp>
      <p:sp>
        <p:nvSpPr>
          <p:cNvPr id="19" name="テキスト ボックス 18"/>
          <p:cNvSpPr txBox="1"/>
          <p:nvPr/>
        </p:nvSpPr>
        <p:spPr>
          <a:xfrm>
            <a:off x="7668344" y="219997"/>
            <a:ext cx="1540806" cy="461665"/>
          </a:xfrm>
          <a:prstGeom prst="rect">
            <a:avLst/>
          </a:prstGeom>
          <a:noFill/>
        </p:spPr>
        <p:txBody>
          <a:bodyPr wrap="none" rtlCol="0">
            <a:spAutoFit/>
          </a:bodyPr>
          <a:lstStyle/>
          <a:p>
            <a:r>
              <a:rPr lang="en-US" altLang="ja-JP" sz="2400" dirty="0">
                <a:solidFill>
                  <a:prstClr val="black"/>
                </a:solidFill>
              </a:rPr>
              <a:t>April, 2014</a:t>
            </a:r>
            <a:endParaRPr lang="ja-JP" altLang="en-US" sz="2400" dirty="0">
              <a:solidFill>
                <a:prstClr val="black"/>
              </a:solidFill>
            </a:endParaRPr>
          </a:p>
        </p:txBody>
      </p:sp>
      <p:graphicFrame>
        <p:nvGraphicFramePr>
          <p:cNvPr id="20" name="表 19"/>
          <p:cNvGraphicFramePr>
            <a:graphicFrameLocks noGrp="1"/>
          </p:cNvGraphicFramePr>
          <p:nvPr>
            <p:extLst/>
          </p:nvPr>
        </p:nvGraphicFramePr>
        <p:xfrm>
          <a:off x="323527" y="908720"/>
          <a:ext cx="5040561" cy="1339207"/>
        </p:xfrm>
        <a:graphic>
          <a:graphicData uri="http://schemas.openxmlformats.org/drawingml/2006/table">
            <a:tbl>
              <a:tblPr firstRow="1" bandRow="1">
                <a:tableStyleId>{5C22544A-7EE6-4342-B048-85BDC9FD1C3A}</a:tableStyleId>
              </a:tblPr>
              <a:tblGrid>
                <a:gridCol w="1530169"/>
                <a:gridCol w="1422160"/>
                <a:gridCol w="1224136"/>
                <a:gridCol w="864096"/>
              </a:tblGrid>
              <a:tr h="570344">
                <a:tc>
                  <a:txBody>
                    <a:bodyPr/>
                    <a:lstStyle/>
                    <a:p>
                      <a:pPr algn="ctr"/>
                      <a:r>
                        <a:rPr kumimoji="1" lang="en-US" altLang="ja-JP" sz="1600" dirty="0" smtClean="0"/>
                        <a:t>Beam species</a:t>
                      </a:r>
                    </a:p>
                    <a:p>
                      <a:endParaRPr kumimoji="1" lang="ja-JP" altLang="en-US" sz="1600" dirty="0"/>
                    </a:p>
                  </a:txBody>
                  <a:tcPr/>
                </a:tc>
                <a:tc>
                  <a:txBody>
                    <a:bodyPr/>
                    <a:lstStyle/>
                    <a:p>
                      <a:pPr algn="ctr"/>
                      <a:r>
                        <a:rPr kumimoji="1" lang="en-US" altLang="ja-JP" sz="1600" dirty="0" smtClean="0"/>
                        <a:t>Beam</a:t>
                      </a:r>
                      <a:r>
                        <a:rPr kumimoji="1" lang="en-US" altLang="ja-JP" sz="1600" baseline="0" dirty="0" smtClean="0"/>
                        <a:t> </a:t>
                      </a:r>
                      <a:r>
                        <a:rPr kumimoji="1" lang="en-US" altLang="ja-JP" sz="1600" dirty="0" smtClean="0"/>
                        <a:t>energy [MeV/u] </a:t>
                      </a:r>
                      <a:endParaRPr kumimoji="1" lang="ja-JP" altLang="en-US" sz="1600" dirty="0"/>
                    </a:p>
                  </a:txBody>
                  <a:tcPr/>
                </a:tc>
                <a:tc>
                  <a:txBody>
                    <a:bodyPr/>
                    <a:lstStyle/>
                    <a:p>
                      <a:pPr algn="ctr"/>
                      <a:r>
                        <a:rPr kumimoji="1" lang="en-US" altLang="ja-JP" sz="1600" dirty="0" smtClean="0"/>
                        <a:t>Intensity </a:t>
                      </a:r>
                    </a:p>
                    <a:p>
                      <a:pPr algn="ctr"/>
                      <a:r>
                        <a:rPr kumimoji="1" lang="en-US" altLang="ja-JP" sz="1600" dirty="0" smtClean="0"/>
                        <a:t>[/s/10pnA]</a:t>
                      </a:r>
                      <a:endParaRPr kumimoji="1" lang="ja-JP" altLang="en-US" sz="1600" dirty="0"/>
                    </a:p>
                  </a:txBody>
                  <a:tcPr/>
                </a:tc>
                <a:tc>
                  <a:txBody>
                    <a:bodyPr/>
                    <a:lstStyle/>
                    <a:p>
                      <a:pPr algn="ctr"/>
                      <a:r>
                        <a:rPr kumimoji="1" lang="en-US" altLang="ja-JP" sz="1600" dirty="0" smtClean="0"/>
                        <a:t>Purity </a:t>
                      </a:r>
                    </a:p>
                    <a:p>
                      <a:pPr algn="ctr"/>
                      <a:r>
                        <a:rPr kumimoji="1" lang="en-US" altLang="ja-JP" sz="1600" dirty="0" smtClean="0"/>
                        <a:t>[%]</a:t>
                      </a:r>
                      <a:endParaRPr kumimoji="1" lang="ja-JP" altLang="en-US" sz="1600" dirty="0"/>
                    </a:p>
                  </a:txBody>
                  <a:tcPr/>
                </a:tc>
              </a:tr>
              <a:tr h="397520">
                <a:tc>
                  <a:txBody>
                    <a:bodyPr/>
                    <a:lstStyle/>
                    <a:p>
                      <a:pPr algn="ctr"/>
                      <a:r>
                        <a:rPr kumimoji="1" lang="en-US" altLang="ja-JP" sz="1600" baseline="30000" dirty="0" smtClean="0"/>
                        <a:t>137</a:t>
                      </a:r>
                      <a:r>
                        <a:rPr kumimoji="1" lang="en-US" altLang="ja-JP" sz="1600" dirty="0" smtClean="0"/>
                        <a:t>Cs</a:t>
                      </a:r>
                    </a:p>
                  </a:txBody>
                  <a:tcPr/>
                </a:tc>
                <a:tc>
                  <a:txBody>
                    <a:bodyPr/>
                    <a:lstStyle/>
                    <a:p>
                      <a:pPr algn="ctr"/>
                      <a:r>
                        <a:rPr kumimoji="1" lang="en-US" altLang="ja-JP" sz="1600" dirty="0" smtClean="0"/>
                        <a:t>186</a:t>
                      </a:r>
                      <a:endParaRPr kumimoji="1" lang="ja-JP" altLang="en-US" sz="1600" dirty="0"/>
                    </a:p>
                  </a:txBody>
                  <a:tcPr/>
                </a:tc>
                <a:tc>
                  <a:txBody>
                    <a:bodyPr/>
                    <a:lstStyle/>
                    <a:p>
                      <a:pPr algn="ctr"/>
                      <a:r>
                        <a:rPr kumimoji="1" lang="en-US" altLang="ja-JP" sz="1600" dirty="0" smtClean="0"/>
                        <a:t>1200</a:t>
                      </a:r>
                      <a:endParaRPr kumimoji="1" lang="ja-JP" altLang="en-US" sz="1600" dirty="0"/>
                    </a:p>
                  </a:txBody>
                  <a:tcPr/>
                </a:tc>
                <a:tc>
                  <a:txBody>
                    <a:bodyPr/>
                    <a:lstStyle/>
                    <a:p>
                      <a:pPr algn="ctr"/>
                      <a:r>
                        <a:rPr kumimoji="1" lang="en-US" altLang="ja-JP" sz="1600" dirty="0" smtClean="0"/>
                        <a:t>14</a:t>
                      </a:r>
                      <a:endParaRPr kumimoji="1" lang="ja-JP" altLang="en-US" sz="1600" dirty="0"/>
                    </a:p>
                  </a:txBody>
                  <a:tcPr/>
                </a:tc>
              </a:tr>
              <a:tr h="36256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600" baseline="30000" dirty="0" smtClean="0"/>
                        <a:t>90</a:t>
                      </a:r>
                      <a:r>
                        <a:rPr kumimoji="1" lang="en-US" altLang="ja-JP" sz="1600" dirty="0" smtClean="0"/>
                        <a:t>Sr</a:t>
                      </a:r>
                    </a:p>
                  </a:txBody>
                  <a:tcPr/>
                </a:tc>
                <a:tc>
                  <a:txBody>
                    <a:bodyPr/>
                    <a:lstStyle/>
                    <a:p>
                      <a:pPr algn="ctr"/>
                      <a:r>
                        <a:rPr kumimoji="1" lang="en-US" altLang="ja-JP" sz="1600" dirty="0" smtClean="0"/>
                        <a:t>187</a:t>
                      </a:r>
                      <a:endParaRPr kumimoji="1" lang="ja-JP" altLang="en-US" sz="1600" dirty="0"/>
                    </a:p>
                  </a:txBody>
                  <a:tcPr/>
                </a:tc>
                <a:tc>
                  <a:txBody>
                    <a:bodyPr/>
                    <a:lstStyle/>
                    <a:p>
                      <a:pPr algn="ctr"/>
                      <a:r>
                        <a:rPr kumimoji="1" lang="en-US" altLang="ja-JP" sz="1600" dirty="0" smtClean="0"/>
                        <a:t>7100</a:t>
                      </a:r>
                      <a:endParaRPr kumimoji="1" lang="ja-JP" altLang="en-US" sz="1600" dirty="0"/>
                    </a:p>
                  </a:txBody>
                  <a:tcPr/>
                </a:tc>
                <a:tc>
                  <a:txBody>
                    <a:bodyPr/>
                    <a:lstStyle/>
                    <a:p>
                      <a:pPr algn="ctr"/>
                      <a:r>
                        <a:rPr kumimoji="1" lang="en-US" altLang="ja-JP" sz="1600" dirty="0" smtClean="0"/>
                        <a:t>28</a:t>
                      </a:r>
                      <a:endParaRPr kumimoji="1" lang="ja-JP" altLang="en-US" sz="1600" dirty="0"/>
                    </a:p>
                  </a:txBody>
                  <a:tcPr/>
                </a:tc>
              </a:tr>
            </a:tbl>
          </a:graphicData>
        </a:graphic>
      </p:graphicFrame>
      <p:grpSp>
        <p:nvGrpSpPr>
          <p:cNvPr id="26" name="グループ化 25"/>
          <p:cNvGrpSpPr>
            <a:grpSpLocks noChangeAspect="1"/>
          </p:cNvGrpSpPr>
          <p:nvPr/>
        </p:nvGrpSpPr>
        <p:grpSpPr>
          <a:xfrm>
            <a:off x="6563120" y="4509120"/>
            <a:ext cx="2389250" cy="2370949"/>
            <a:chOff x="0" y="2060849"/>
            <a:chExt cx="4621010" cy="4585615"/>
          </a:xfrm>
        </p:grpSpPr>
        <p:pic>
          <p:nvPicPr>
            <p:cNvPr id="21" name="Picture 3"/>
            <p:cNvPicPr>
              <a:picLocks noChangeAspect="1" noChangeArrowheads="1"/>
            </p:cNvPicPr>
            <p:nvPr/>
          </p:nvPicPr>
          <p:blipFill>
            <a:blip r:embed="rId3" cstate="print"/>
            <a:srcRect/>
            <a:stretch>
              <a:fillRect/>
            </a:stretch>
          </p:blipFill>
          <p:spPr bwMode="auto">
            <a:xfrm>
              <a:off x="216422" y="2060849"/>
              <a:ext cx="4404588" cy="3854015"/>
            </a:xfrm>
            <a:prstGeom prst="rect">
              <a:avLst/>
            </a:prstGeom>
            <a:noFill/>
            <a:ln w="9525">
              <a:noFill/>
              <a:miter lim="800000"/>
              <a:headEnd/>
              <a:tailEnd/>
            </a:ln>
          </p:spPr>
        </p:pic>
        <p:sp>
          <p:nvSpPr>
            <p:cNvPr id="22" name="テキスト ボックス 21"/>
            <p:cNvSpPr txBox="1"/>
            <p:nvPr/>
          </p:nvSpPr>
          <p:spPr>
            <a:xfrm>
              <a:off x="0" y="2204865"/>
              <a:ext cx="395536" cy="654792"/>
            </a:xfrm>
            <a:prstGeom prst="rect">
              <a:avLst/>
            </a:prstGeom>
            <a:noFill/>
          </p:spPr>
          <p:txBody>
            <a:bodyPr wrap="square" rtlCol="0">
              <a:spAutoFit/>
            </a:bodyPr>
            <a:lstStyle/>
            <a:p>
              <a:r>
                <a:rPr lang="en-US" altLang="ja-JP" sz="1600" i="1" dirty="0">
                  <a:solidFill>
                    <a:prstClr val="black"/>
                  </a:solidFill>
                </a:rPr>
                <a:t>Z</a:t>
              </a:r>
              <a:endParaRPr lang="ja-JP" altLang="en-US" sz="1600" i="1" dirty="0">
                <a:solidFill>
                  <a:prstClr val="black"/>
                </a:solidFill>
              </a:endParaRPr>
            </a:p>
          </p:txBody>
        </p:sp>
        <p:sp>
          <p:nvSpPr>
            <p:cNvPr id="23" name="テキスト ボックス 22"/>
            <p:cNvSpPr txBox="1"/>
            <p:nvPr/>
          </p:nvSpPr>
          <p:spPr>
            <a:xfrm>
              <a:off x="3240360" y="5991672"/>
              <a:ext cx="1242018" cy="654792"/>
            </a:xfrm>
            <a:prstGeom prst="rect">
              <a:avLst/>
            </a:prstGeom>
            <a:noFill/>
          </p:spPr>
          <p:txBody>
            <a:bodyPr wrap="square" rtlCol="0">
              <a:spAutoFit/>
            </a:bodyPr>
            <a:lstStyle/>
            <a:p>
              <a:r>
                <a:rPr lang="en-US" altLang="ja-JP" sz="1600" i="1" dirty="0">
                  <a:solidFill>
                    <a:prstClr val="black"/>
                  </a:solidFill>
                </a:rPr>
                <a:t>A/Q</a:t>
              </a:r>
              <a:endParaRPr lang="ja-JP" altLang="en-US" sz="1600" i="1" dirty="0">
                <a:solidFill>
                  <a:prstClr val="black"/>
                </a:solidFill>
              </a:endParaRPr>
            </a:p>
          </p:txBody>
        </p:sp>
        <p:sp>
          <p:nvSpPr>
            <p:cNvPr id="24" name="円/楕円 23"/>
            <p:cNvSpPr/>
            <p:nvPr/>
          </p:nvSpPr>
          <p:spPr>
            <a:xfrm>
              <a:off x="2627784" y="4365104"/>
              <a:ext cx="144016" cy="7200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5" name="テキスト ボックス 24"/>
            <p:cNvSpPr txBox="1"/>
            <p:nvPr/>
          </p:nvSpPr>
          <p:spPr>
            <a:xfrm>
              <a:off x="2520293" y="3761238"/>
              <a:ext cx="1550712" cy="892899"/>
            </a:xfrm>
            <a:prstGeom prst="rect">
              <a:avLst/>
            </a:prstGeom>
            <a:noFill/>
          </p:spPr>
          <p:txBody>
            <a:bodyPr wrap="square" rtlCol="0">
              <a:spAutoFit/>
            </a:bodyPr>
            <a:lstStyle/>
            <a:p>
              <a:r>
                <a:rPr lang="en-US" altLang="ja-JP" sz="2400" b="1" baseline="30000" dirty="0">
                  <a:solidFill>
                    <a:prstClr val="black"/>
                  </a:solidFill>
                </a:rPr>
                <a:t>137</a:t>
              </a:r>
              <a:r>
                <a:rPr lang="en-US" altLang="ja-JP" sz="2400" b="1" dirty="0">
                  <a:solidFill>
                    <a:prstClr val="black"/>
                  </a:solidFill>
                </a:rPr>
                <a:t>Cs</a:t>
              </a:r>
              <a:endParaRPr lang="ja-JP" altLang="en-US" sz="2400" b="1" dirty="0">
                <a:solidFill>
                  <a:prstClr val="black"/>
                </a:solidFill>
              </a:endParaRPr>
            </a:p>
          </p:txBody>
        </p:sp>
      </p:grpSp>
      <p:grpSp>
        <p:nvGrpSpPr>
          <p:cNvPr id="31" name="グループ化 30"/>
          <p:cNvGrpSpPr>
            <a:grpSpLocks noChangeAspect="1"/>
          </p:cNvGrpSpPr>
          <p:nvPr/>
        </p:nvGrpSpPr>
        <p:grpSpPr>
          <a:xfrm>
            <a:off x="6620390" y="2276872"/>
            <a:ext cx="2344098" cy="2307616"/>
            <a:chOff x="4501008" y="2060848"/>
            <a:chExt cx="4679504" cy="4606676"/>
          </a:xfrm>
        </p:grpSpPr>
        <p:pic>
          <p:nvPicPr>
            <p:cNvPr id="27" name="Picture 4"/>
            <p:cNvPicPr>
              <a:picLocks noChangeAspect="1" noChangeArrowheads="1"/>
            </p:cNvPicPr>
            <p:nvPr/>
          </p:nvPicPr>
          <p:blipFill>
            <a:blip r:embed="rId4" cstate="print"/>
            <a:srcRect/>
            <a:stretch>
              <a:fillRect/>
            </a:stretch>
          </p:blipFill>
          <p:spPr bwMode="auto">
            <a:xfrm>
              <a:off x="4788024" y="2060848"/>
              <a:ext cx="4392488" cy="3872165"/>
            </a:xfrm>
            <a:prstGeom prst="rect">
              <a:avLst/>
            </a:prstGeom>
            <a:noFill/>
            <a:ln w="9525">
              <a:noFill/>
              <a:miter lim="800000"/>
              <a:headEnd/>
              <a:tailEnd/>
            </a:ln>
          </p:spPr>
        </p:pic>
        <p:sp>
          <p:nvSpPr>
            <p:cNvPr id="28" name="テキスト ボックス 27"/>
            <p:cNvSpPr txBox="1"/>
            <p:nvPr/>
          </p:nvSpPr>
          <p:spPr>
            <a:xfrm>
              <a:off x="4501008" y="2204865"/>
              <a:ext cx="395535" cy="675853"/>
            </a:xfrm>
            <a:prstGeom prst="rect">
              <a:avLst/>
            </a:prstGeom>
            <a:noFill/>
          </p:spPr>
          <p:txBody>
            <a:bodyPr wrap="square" rtlCol="0">
              <a:spAutoFit/>
            </a:bodyPr>
            <a:lstStyle/>
            <a:p>
              <a:r>
                <a:rPr lang="en-US" altLang="ja-JP" sz="1600" i="1" dirty="0">
                  <a:solidFill>
                    <a:prstClr val="black"/>
                  </a:solidFill>
                </a:rPr>
                <a:t>Z</a:t>
              </a:r>
              <a:endParaRPr lang="ja-JP" altLang="en-US" sz="1600" i="1" dirty="0">
                <a:solidFill>
                  <a:prstClr val="black"/>
                </a:solidFill>
              </a:endParaRPr>
            </a:p>
          </p:txBody>
        </p:sp>
        <p:sp>
          <p:nvSpPr>
            <p:cNvPr id="29" name="テキスト ボックス 28"/>
            <p:cNvSpPr txBox="1"/>
            <p:nvPr/>
          </p:nvSpPr>
          <p:spPr>
            <a:xfrm>
              <a:off x="7741365" y="5991671"/>
              <a:ext cx="1439145" cy="675853"/>
            </a:xfrm>
            <a:prstGeom prst="rect">
              <a:avLst/>
            </a:prstGeom>
            <a:noFill/>
          </p:spPr>
          <p:txBody>
            <a:bodyPr wrap="square" rtlCol="0">
              <a:spAutoFit/>
            </a:bodyPr>
            <a:lstStyle/>
            <a:p>
              <a:r>
                <a:rPr lang="en-US" altLang="ja-JP" sz="1600" i="1" dirty="0">
                  <a:solidFill>
                    <a:prstClr val="black"/>
                  </a:solidFill>
                </a:rPr>
                <a:t>A/Q</a:t>
              </a:r>
              <a:endParaRPr lang="ja-JP" altLang="en-US" sz="1600" i="1" dirty="0">
                <a:solidFill>
                  <a:prstClr val="black"/>
                </a:solidFill>
              </a:endParaRPr>
            </a:p>
          </p:txBody>
        </p:sp>
        <p:sp>
          <p:nvSpPr>
            <p:cNvPr id="30" name="円/楕円 29"/>
            <p:cNvSpPr/>
            <p:nvPr/>
          </p:nvSpPr>
          <p:spPr>
            <a:xfrm>
              <a:off x="7236296" y="4005064"/>
              <a:ext cx="144016" cy="7200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17" name="正方形/長方形 84"/>
          <p:cNvSpPr>
            <a:spLocks noChangeArrowheads="1"/>
          </p:cNvSpPr>
          <p:nvPr/>
        </p:nvSpPr>
        <p:spPr bwMode="auto">
          <a:xfrm>
            <a:off x="2150988" y="5473254"/>
            <a:ext cx="3650358" cy="584775"/>
          </a:xfrm>
          <a:prstGeom prst="rect">
            <a:avLst/>
          </a:prstGeom>
          <a:solidFill>
            <a:schemeClr val="bg1"/>
          </a:solidFill>
          <a:ln w="28575">
            <a:solidFill>
              <a:srgbClr val="FF0000"/>
            </a:solidFill>
            <a:miter lim="800000"/>
            <a:headEnd/>
            <a:tailEnd/>
          </a:ln>
        </p:spPr>
        <p:txBody>
          <a:bodyPr wrap="none">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en-US" altLang="ja-JP" sz="1600" dirty="0">
                <a:solidFill>
                  <a:srgbClr val="000000"/>
                </a:solidFill>
                <a:latin typeface="ＭＳ Ｐゴシック" pitchFamily="50" charset="-128"/>
              </a:rPr>
              <a:t>Inflight Separator </a:t>
            </a:r>
            <a:r>
              <a:rPr lang="en-US" altLang="ja-JP" sz="1600" dirty="0" err="1" smtClean="0">
                <a:solidFill>
                  <a:srgbClr val="000000"/>
                </a:solidFill>
                <a:latin typeface="ＭＳ Ｐゴシック" pitchFamily="50" charset="-128"/>
              </a:rPr>
              <a:t>BigRIPS</a:t>
            </a:r>
            <a:endParaRPr lang="en-US" altLang="ja-JP" sz="1600" dirty="0" smtClean="0">
              <a:solidFill>
                <a:srgbClr val="000000"/>
              </a:solidFill>
              <a:latin typeface="ＭＳ Ｐゴシック" pitchFamily="50" charset="-128"/>
            </a:endParaRPr>
          </a:p>
          <a:p>
            <a:pPr eaLnBrk="1" hangingPunct="1">
              <a:spcBef>
                <a:spcPct val="0"/>
              </a:spcBef>
              <a:buFontTx/>
              <a:buNone/>
            </a:pPr>
            <a:r>
              <a:rPr lang="en-US" altLang="ja-JP" sz="1600" dirty="0" smtClean="0">
                <a:solidFill>
                  <a:srgbClr val="000000"/>
                </a:solidFill>
                <a:latin typeface="ＭＳ Ｐゴシック" pitchFamily="50" charset="-128"/>
              </a:rPr>
              <a:t>to </a:t>
            </a:r>
            <a:r>
              <a:rPr lang="en-US" altLang="ja-JP" sz="1600" dirty="0">
                <a:solidFill>
                  <a:srgbClr val="000000"/>
                </a:solidFill>
                <a:latin typeface="ＭＳ Ｐゴシック" pitchFamily="50" charset="-128"/>
              </a:rPr>
              <a:t>deliver </a:t>
            </a:r>
            <a:r>
              <a:rPr lang="en-US" altLang="ja-JP" sz="1600" dirty="0" smtClean="0">
                <a:solidFill>
                  <a:srgbClr val="000000"/>
                </a:solidFill>
                <a:latin typeface="ＭＳ Ｐゴシック" pitchFamily="50" charset="-128"/>
              </a:rPr>
              <a:t>intense RI </a:t>
            </a:r>
            <a:r>
              <a:rPr lang="en-US" altLang="ja-JP" sz="1600" dirty="0">
                <a:solidFill>
                  <a:srgbClr val="000000"/>
                </a:solidFill>
                <a:latin typeface="ＭＳ Ｐゴシック" pitchFamily="50" charset="-128"/>
              </a:rPr>
              <a:t>beams: Cs-137, </a:t>
            </a:r>
            <a:r>
              <a:rPr lang="en-US" altLang="ja-JP" sz="1600" dirty="0" err="1">
                <a:solidFill>
                  <a:srgbClr val="000000"/>
                </a:solidFill>
                <a:latin typeface="ＭＳ Ｐゴシック" pitchFamily="50" charset="-128"/>
              </a:rPr>
              <a:t>etc</a:t>
            </a:r>
            <a:endParaRPr lang="en-US" altLang="ja-JP" sz="1600" dirty="0">
              <a:solidFill>
                <a:srgbClr val="000000"/>
              </a:solidFill>
              <a:latin typeface="ＭＳ Ｐゴシック" pitchFamily="50" charset="-128"/>
            </a:endParaRPr>
          </a:p>
        </p:txBody>
      </p:sp>
      <p:sp>
        <p:nvSpPr>
          <p:cNvPr id="2" name="テキスト ボックス 1"/>
          <p:cNvSpPr txBox="1"/>
          <p:nvPr/>
        </p:nvSpPr>
        <p:spPr>
          <a:xfrm>
            <a:off x="4457191" y="4172887"/>
            <a:ext cx="2059025" cy="1200329"/>
          </a:xfrm>
          <a:prstGeom prst="rect">
            <a:avLst/>
          </a:prstGeom>
          <a:solidFill>
            <a:schemeClr val="bg1"/>
          </a:solidFill>
          <a:ln>
            <a:solidFill>
              <a:schemeClr val="tx1"/>
            </a:solidFill>
          </a:ln>
        </p:spPr>
        <p:txBody>
          <a:bodyPr wrap="none" rtlCol="0">
            <a:spAutoFit/>
          </a:bodyPr>
          <a:lstStyle/>
          <a:p>
            <a:r>
              <a:rPr lang="en-US" altLang="ja-JP" dirty="0">
                <a:solidFill>
                  <a:prstClr val="black"/>
                </a:solidFill>
              </a:rPr>
              <a:t>(n, </a:t>
            </a:r>
            <a:r>
              <a:rPr lang="en-US" altLang="ja-JP" dirty="0" err="1">
                <a:solidFill>
                  <a:prstClr val="black"/>
                </a:solidFill>
              </a:rPr>
              <a:t>Xn</a:t>
            </a:r>
            <a:r>
              <a:rPr lang="en-US" altLang="ja-JP" dirty="0">
                <a:solidFill>
                  <a:prstClr val="black"/>
                </a:solidFill>
              </a:rPr>
              <a:t>)</a:t>
            </a:r>
          </a:p>
          <a:p>
            <a:r>
              <a:rPr lang="en-US" altLang="ja-JP" dirty="0">
                <a:solidFill>
                  <a:prstClr val="black"/>
                </a:solidFill>
              </a:rPr>
              <a:t>Fragmentation</a:t>
            </a:r>
          </a:p>
          <a:p>
            <a:r>
              <a:rPr lang="en-US" altLang="ja-JP" dirty="0">
                <a:solidFill>
                  <a:prstClr val="black"/>
                </a:solidFill>
              </a:rPr>
              <a:t>Charge exchange</a:t>
            </a:r>
          </a:p>
          <a:p>
            <a:r>
              <a:rPr lang="en-US" altLang="ja-JP" dirty="0">
                <a:solidFill>
                  <a:prstClr val="black"/>
                </a:solidFill>
              </a:rPr>
              <a:t>for p, d(n), C targets</a:t>
            </a:r>
            <a:endParaRPr lang="ja-JP" altLang="en-US" dirty="0">
              <a:solidFill>
                <a:prstClr val="black"/>
              </a:solidFill>
            </a:endParaRPr>
          </a:p>
        </p:txBody>
      </p:sp>
      <p:sp>
        <p:nvSpPr>
          <p:cNvPr id="11" name="テキスト ボックス 29"/>
          <p:cNvSpPr txBox="1">
            <a:spLocks noChangeArrowheads="1"/>
          </p:cNvSpPr>
          <p:nvPr/>
        </p:nvSpPr>
        <p:spPr bwMode="auto">
          <a:xfrm>
            <a:off x="5950999" y="5765354"/>
            <a:ext cx="1428750" cy="333375"/>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en-US" altLang="ja-JP" sz="1400">
                <a:solidFill>
                  <a:prstClr val="black"/>
                </a:solidFill>
                <a:latin typeface="Arial" pitchFamily="34" charset="0"/>
              </a:rPr>
              <a:t>PID at BigRIPS</a:t>
            </a:r>
            <a:endParaRPr lang="ja-JP" altLang="en-US" sz="1400">
              <a:solidFill>
                <a:prstClr val="black"/>
              </a:solidFill>
              <a:latin typeface="Arial" pitchFamily="34" charset="0"/>
            </a:endParaRPr>
          </a:p>
        </p:txBody>
      </p:sp>
      <p:sp>
        <p:nvSpPr>
          <p:cNvPr id="32" name="テキスト ボックス 28"/>
          <p:cNvSpPr txBox="1">
            <a:spLocks noChangeArrowheads="1"/>
          </p:cNvSpPr>
          <p:nvPr/>
        </p:nvSpPr>
        <p:spPr bwMode="auto">
          <a:xfrm>
            <a:off x="5980139" y="2943009"/>
            <a:ext cx="1736373" cy="307777"/>
          </a:xfrm>
          <a:prstGeom prst="rect">
            <a:avLst/>
          </a:prstGeom>
          <a:solidFill>
            <a:schemeClr val="bg1"/>
          </a:solidFill>
          <a:ln w="28575">
            <a:solidFill>
              <a:srgbClr val="00CC00"/>
            </a:solidFill>
            <a:miter lim="800000"/>
            <a:headEnd/>
            <a:tailEnd/>
          </a:ln>
        </p:spPr>
        <p:txBody>
          <a:bodyPr wrap="none">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en-US" altLang="ja-JP" sz="1400" dirty="0" smtClean="0">
                <a:solidFill>
                  <a:prstClr val="black"/>
                </a:solidFill>
                <a:latin typeface="Arial" pitchFamily="34" charset="0"/>
              </a:rPr>
              <a:t>PID at </a:t>
            </a:r>
            <a:r>
              <a:rPr lang="en-US" altLang="ja-JP" sz="1400" dirty="0" err="1" smtClean="0">
                <a:solidFill>
                  <a:prstClr val="black"/>
                </a:solidFill>
                <a:latin typeface="Arial" pitchFamily="34" charset="0"/>
              </a:rPr>
              <a:t>ZeroDegree</a:t>
            </a:r>
            <a:endParaRPr lang="en-US" altLang="ja-JP" sz="1400" dirty="0">
              <a:solidFill>
                <a:prstClr val="black"/>
              </a:solidFill>
              <a:latin typeface="Arial" pitchFamily="34" charset="0"/>
            </a:endParaRPr>
          </a:p>
        </p:txBody>
      </p:sp>
      <p:sp>
        <p:nvSpPr>
          <p:cNvPr id="34" name="テキスト ボックス 33"/>
          <p:cNvSpPr txBox="1"/>
          <p:nvPr/>
        </p:nvSpPr>
        <p:spPr>
          <a:xfrm>
            <a:off x="539552" y="6309320"/>
            <a:ext cx="4003404" cy="369332"/>
          </a:xfrm>
          <a:prstGeom prst="rect">
            <a:avLst/>
          </a:prstGeom>
          <a:noFill/>
        </p:spPr>
        <p:txBody>
          <a:bodyPr wrap="none" rtlCol="0">
            <a:spAutoFit/>
          </a:bodyPr>
          <a:lstStyle/>
          <a:p>
            <a:r>
              <a:rPr kumimoji="1" lang="en-US" altLang="ja-JP" dirty="0" smtClean="0"/>
              <a:t>RIKEN, UT, Miyazaki, Kyushu, Hokkaido… </a:t>
            </a:r>
            <a:endParaRPr kumimoji="1" lang="ja-JP" altLang="en-US" dirty="0"/>
          </a:p>
        </p:txBody>
      </p:sp>
      <p:sp>
        <p:nvSpPr>
          <p:cNvPr id="33" name="フッター プレースホルダー 32"/>
          <p:cNvSpPr>
            <a:spLocks noGrp="1"/>
          </p:cNvSpPr>
          <p:nvPr>
            <p:ph type="ftr" sz="quarter" idx="11"/>
          </p:nvPr>
        </p:nvSpPr>
        <p:spPr>
          <a:xfrm>
            <a:off x="3124200" y="6710792"/>
            <a:ext cx="2895600" cy="106233"/>
          </a:xfrm>
        </p:spPr>
        <p:txBody>
          <a:bodyPr/>
          <a:lstStyle/>
          <a:p>
            <a:r>
              <a:rPr kumimoji="1" lang="en-US" altLang="ja-JP" dirty="0" smtClean="0"/>
              <a:t>OECD/NEA WPEC 21-May-2015</a:t>
            </a:r>
            <a:endParaRPr kumimoji="1" lang="ja-JP" altLang="en-US" dirty="0"/>
          </a:p>
        </p:txBody>
      </p:sp>
      <p:sp>
        <p:nvSpPr>
          <p:cNvPr id="35" name="スライド番号プレースホルダー 34"/>
          <p:cNvSpPr>
            <a:spLocks noGrp="1"/>
          </p:cNvSpPr>
          <p:nvPr>
            <p:ph type="sldNum" sz="quarter" idx="12"/>
          </p:nvPr>
        </p:nvSpPr>
        <p:spPr/>
        <p:txBody>
          <a:bodyPr/>
          <a:lstStyle/>
          <a:p>
            <a:fld id="{4E79C504-9ED1-4FAF-B9CF-03884391F86F}" type="slidenum">
              <a:rPr kumimoji="1" lang="ja-JP" altLang="en-US" smtClean="0"/>
              <a:pPr/>
              <a:t>34</a:t>
            </a:fld>
            <a:endParaRPr kumimoji="1" lang="ja-JP" altLang="en-US"/>
          </a:p>
        </p:txBody>
      </p:sp>
    </p:spTree>
    <p:extLst>
      <p:ext uri="{BB962C8B-B14F-4D97-AF65-F5344CB8AC3E}">
        <p14:creationId xmlns:p14="http://schemas.microsoft.com/office/powerpoint/2010/main" val="12304938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72008" y="836712"/>
            <a:ext cx="903649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251520" y="112276"/>
            <a:ext cx="1779654" cy="584775"/>
          </a:xfrm>
          <a:prstGeom prst="rect">
            <a:avLst/>
          </a:prstGeom>
          <a:noFill/>
        </p:spPr>
        <p:txBody>
          <a:bodyPr wrap="none" rtlCol="0">
            <a:spAutoFit/>
          </a:bodyPr>
          <a:lstStyle/>
          <a:p>
            <a:r>
              <a:rPr lang="en-US" altLang="ja-JP" sz="3200" dirty="0" smtClean="0">
                <a:solidFill>
                  <a:prstClr val="black"/>
                </a:solidFill>
              </a:rPr>
              <a:t>Summary</a:t>
            </a:r>
            <a:endParaRPr lang="ja-JP" altLang="en-US" sz="3200" dirty="0">
              <a:solidFill>
                <a:prstClr val="black"/>
              </a:solidFill>
            </a:endParaRPr>
          </a:p>
        </p:txBody>
      </p:sp>
      <p:sp>
        <p:nvSpPr>
          <p:cNvPr id="2" name="テキスト ボックス 1"/>
          <p:cNvSpPr txBox="1"/>
          <p:nvPr/>
        </p:nvSpPr>
        <p:spPr>
          <a:xfrm>
            <a:off x="389137" y="1166792"/>
            <a:ext cx="8402237" cy="3477875"/>
          </a:xfrm>
          <a:prstGeom prst="rect">
            <a:avLst/>
          </a:prstGeom>
          <a:noFill/>
        </p:spPr>
        <p:txBody>
          <a:bodyPr wrap="none" rtlCol="0">
            <a:spAutoFit/>
          </a:bodyPr>
          <a:lstStyle/>
          <a:p>
            <a:r>
              <a:rPr lang="en-US" altLang="ja-JP" sz="2000" dirty="0" smtClean="0"/>
              <a:t>We have lack of nuclear data for designing nuclear transmutation systems.</a:t>
            </a:r>
          </a:p>
          <a:p>
            <a:endParaRPr kumimoji="1" lang="en-US" altLang="ja-JP" sz="2000" dirty="0"/>
          </a:p>
          <a:p>
            <a:r>
              <a:rPr lang="en-US" altLang="ja-JP" sz="2000" dirty="0" smtClean="0"/>
              <a:t>RIBF at RIKEN gives a unique opportunity to produce bunch of </a:t>
            </a:r>
          </a:p>
          <a:p>
            <a:r>
              <a:rPr lang="en-US" altLang="ja-JP" sz="2000" dirty="0"/>
              <a:t> </a:t>
            </a:r>
            <a:r>
              <a:rPr lang="en-US" altLang="ja-JP" sz="2000" dirty="0" smtClean="0"/>
              <a:t>  nuclear data in inverse kinematics.</a:t>
            </a:r>
          </a:p>
          <a:p>
            <a:endParaRPr kumimoji="1" lang="en-US" altLang="ja-JP" sz="2000" dirty="0"/>
          </a:p>
          <a:p>
            <a:r>
              <a:rPr lang="en-US" altLang="ja-JP" sz="2000" dirty="0" smtClean="0"/>
              <a:t>A pilot program w/ LLFP beams at 180 MeV/u has been organized successfully </a:t>
            </a:r>
          </a:p>
          <a:p>
            <a:r>
              <a:rPr lang="en-US" altLang="ja-JP" sz="2000" dirty="0"/>
              <a:t> </a:t>
            </a:r>
            <a:r>
              <a:rPr lang="en-US" altLang="ja-JP" sz="2000" dirty="0" smtClean="0"/>
              <a:t>  with C, CH2 and CD2 targets.</a:t>
            </a:r>
          </a:p>
          <a:p>
            <a:r>
              <a:rPr lang="en-US" altLang="ja-JP" sz="2000" dirty="0" smtClean="0"/>
              <a:t>The first data with p and d targets have been submitted for publication.</a:t>
            </a:r>
          </a:p>
          <a:p>
            <a:endParaRPr kumimoji="1" lang="en-US" altLang="ja-JP" sz="2000" dirty="0" smtClean="0"/>
          </a:p>
          <a:p>
            <a:r>
              <a:rPr kumimoji="1" lang="en-US" altLang="ja-JP" sz="2000" dirty="0" smtClean="0"/>
              <a:t>Reaction data with the other FP species and at different energies are</a:t>
            </a:r>
          </a:p>
          <a:p>
            <a:r>
              <a:rPr lang="en-US" altLang="ja-JP" sz="2000" dirty="0" smtClean="0"/>
              <a:t>being obtained in the coming years.</a:t>
            </a:r>
          </a:p>
        </p:txBody>
      </p:sp>
      <p:sp>
        <p:nvSpPr>
          <p:cNvPr id="4" name="フッター プレースホルダー 3"/>
          <p:cNvSpPr>
            <a:spLocks noGrp="1"/>
          </p:cNvSpPr>
          <p:nvPr>
            <p:ph type="ftr" sz="quarter" idx="11"/>
          </p:nvPr>
        </p:nvSpPr>
        <p:spPr/>
        <p:txBody>
          <a:bodyPr/>
          <a:lstStyle/>
          <a:p>
            <a:r>
              <a:rPr kumimoji="1" lang="en-US" altLang="ja-JP" smtClean="0"/>
              <a:t>OECD/NEA WPEC 21-May-2015</a:t>
            </a:r>
            <a:endParaRPr kumimoji="1" lang="ja-JP" altLang="en-US"/>
          </a:p>
        </p:txBody>
      </p:sp>
      <p:sp>
        <p:nvSpPr>
          <p:cNvPr id="5" name="スライド番号プレースホルダー 4"/>
          <p:cNvSpPr>
            <a:spLocks noGrp="1"/>
          </p:cNvSpPr>
          <p:nvPr>
            <p:ph type="sldNum" sz="quarter" idx="12"/>
          </p:nvPr>
        </p:nvSpPr>
        <p:spPr/>
        <p:txBody>
          <a:bodyPr/>
          <a:lstStyle/>
          <a:p>
            <a:fld id="{4E79C504-9ED1-4FAF-B9CF-03884391F86F}" type="slidenum">
              <a:rPr kumimoji="1" lang="ja-JP" altLang="en-US" smtClean="0"/>
              <a:pPr/>
              <a:t>35</a:t>
            </a:fld>
            <a:endParaRPr kumimoji="1" lang="ja-JP" altLang="en-US"/>
          </a:p>
        </p:txBody>
      </p:sp>
    </p:spTree>
    <p:extLst>
      <p:ext uri="{BB962C8B-B14F-4D97-AF65-F5344CB8AC3E}">
        <p14:creationId xmlns:p14="http://schemas.microsoft.com/office/powerpoint/2010/main" val="23411148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85750" y="1700213"/>
            <a:ext cx="8412163" cy="2952750"/>
          </a:xfrm>
        </p:spPr>
        <p:txBody>
          <a:bodyPr/>
          <a:lstStyle/>
          <a:p>
            <a:pPr eaLnBrk="1" hangingPunct="1"/>
            <a:r>
              <a:rPr lang="en-US" altLang="ja-JP" b="1" smtClean="0">
                <a:solidFill>
                  <a:srgbClr val="FF0000"/>
                </a:solidFill>
              </a:rPr>
              <a:t>Activities at Tokyo Institute of Technology (Tokyo Tech)</a:t>
            </a:r>
            <a:r>
              <a:rPr lang="en-US" altLang="ja-JP" smtClean="0">
                <a:solidFill>
                  <a:srgbClr val="FF0000"/>
                </a:solidFill>
              </a:rPr>
              <a:t/>
            </a:r>
            <a:br>
              <a:rPr lang="en-US" altLang="ja-JP" smtClean="0">
                <a:solidFill>
                  <a:srgbClr val="FF0000"/>
                </a:solidFill>
              </a:rPr>
            </a:br>
            <a:r>
              <a:rPr lang="en-US" altLang="ja-JP" sz="2000" smtClean="0">
                <a:solidFill>
                  <a:srgbClr val="FF0000"/>
                </a:solidFill>
              </a:rPr>
              <a:t/>
            </a:r>
            <a:br>
              <a:rPr lang="en-US" altLang="ja-JP" sz="2000" smtClean="0">
                <a:solidFill>
                  <a:srgbClr val="FF0000"/>
                </a:solidFill>
              </a:rPr>
            </a:br>
            <a:r>
              <a:rPr lang="en-US" altLang="ja-JP" b="1" smtClean="0">
                <a:solidFill>
                  <a:schemeClr val="tx1"/>
                </a:solidFill>
              </a:rPr>
              <a:t>Igashira Group</a:t>
            </a:r>
          </a:p>
        </p:txBody>
      </p:sp>
      <p:sp>
        <p:nvSpPr>
          <p:cNvPr id="2" name="フッター プレースホルダー 1"/>
          <p:cNvSpPr>
            <a:spLocks noGrp="1"/>
          </p:cNvSpPr>
          <p:nvPr>
            <p:ph type="ftr" sz="quarter" idx="11"/>
          </p:nvPr>
        </p:nvSpPr>
        <p:spPr/>
        <p:txBody>
          <a:bodyPr/>
          <a:lstStyle/>
          <a:p>
            <a:r>
              <a:rPr kumimoji="1" lang="en-US" altLang="ja-JP" smtClean="0"/>
              <a:t>OECD/NEA WPEC 21-May-2015</a:t>
            </a:r>
            <a:endParaRPr kumimoji="1" lang="ja-JP" altLang="en-US"/>
          </a:p>
        </p:txBody>
      </p:sp>
      <p:sp>
        <p:nvSpPr>
          <p:cNvPr id="3" name="スライド番号プレースホルダー 2"/>
          <p:cNvSpPr>
            <a:spLocks noGrp="1"/>
          </p:cNvSpPr>
          <p:nvPr>
            <p:ph type="sldNum" sz="quarter" idx="12"/>
          </p:nvPr>
        </p:nvSpPr>
        <p:spPr/>
        <p:txBody>
          <a:bodyPr/>
          <a:lstStyle/>
          <a:p>
            <a:fld id="{4E79C504-9ED1-4FAF-B9CF-03884391F86F}" type="slidenum">
              <a:rPr kumimoji="1" lang="ja-JP" altLang="en-US" smtClean="0"/>
              <a:pPr/>
              <a:t>36</a:t>
            </a:fld>
            <a:endParaRPr kumimoji="1" lang="ja-JP" altLang="en-US"/>
          </a:p>
        </p:txBody>
      </p:sp>
    </p:spTree>
    <p:extLst>
      <p:ext uri="{BB962C8B-B14F-4D97-AF65-F5344CB8AC3E}">
        <p14:creationId xmlns:p14="http://schemas.microsoft.com/office/powerpoint/2010/main" val="41581175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type="title" idx="4294967295"/>
          </p:nvPr>
        </p:nvSpPr>
        <p:spPr>
          <a:xfrm>
            <a:off x="357188" y="646113"/>
            <a:ext cx="8429625" cy="1414462"/>
          </a:xfrm>
          <a:ln w="38100">
            <a:solidFill>
              <a:srgbClr val="FF0000"/>
            </a:solidFill>
            <a:miter lim="800000"/>
            <a:headEnd/>
            <a:tailEnd/>
          </a:ln>
        </p:spPr>
        <p:txBody>
          <a:bodyPr/>
          <a:lstStyle/>
          <a:p>
            <a:pPr eaLnBrk="1" hangingPunct="1"/>
            <a:r>
              <a:rPr lang="en-US" altLang="ja-JP" sz="3600" smtClean="0">
                <a:latin typeface="Tahoma" panose="020B0604030504040204" pitchFamily="34" charset="0"/>
                <a:cs typeface="Tahoma" panose="020B0604030504040204" pitchFamily="34" charset="0"/>
              </a:rPr>
              <a:t>Capture Cross Sections and </a:t>
            </a:r>
            <a:br>
              <a:rPr lang="en-US" altLang="ja-JP" sz="3600" smtClean="0">
                <a:latin typeface="Tahoma" panose="020B0604030504040204" pitchFamily="34" charset="0"/>
                <a:cs typeface="Tahoma" panose="020B0604030504040204" pitchFamily="34" charset="0"/>
              </a:rPr>
            </a:br>
            <a:r>
              <a:rPr lang="en-US" altLang="ja-JP" sz="3600" smtClean="0">
                <a:latin typeface="Tahoma" panose="020B0604030504040204" pitchFamily="34" charset="0"/>
                <a:cs typeface="Tahoma" panose="020B0604030504040204" pitchFamily="34" charset="0"/>
              </a:rPr>
              <a:t>Gamma-ray Spectra in the keV Region</a:t>
            </a:r>
          </a:p>
        </p:txBody>
      </p:sp>
      <p:sp>
        <p:nvSpPr>
          <p:cNvPr id="5123" name="Text Box 5"/>
          <p:cNvSpPr txBox="1">
            <a:spLocks noChangeArrowheads="1"/>
          </p:cNvSpPr>
          <p:nvPr/>
        </p:nvSpPr>
        <p:spPr bwMode="auto">
          <a:xfrm>
            <a:off x="714375" y="2636838"/>
            <a:ext cx="77152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400"/>
              <a:t>--------------------------------------------------------------------------</a:t>
            </a:r>
          </a:p>
          <a:p>
            <a:pPr eaLnBrk="1" hangingPunct="1">
              <a:spcBef>
                <a:spcPct val="0"/>
              </a:spcBef>
              <a:buFontTx/>
              <a:buNone/>
            </a:pPr>
            <a:r>
              <a:rPr lang="en-US" altLang="ja-JP" sz="2400"/>
              <a:t>     Nuclide        En = 15 - 100 keV        En = 550 keV </a:t>
            </a:r>
          </a:p>
          <a:p>
            <a:pPr eaLnBrk="1" hangingPunct="1">
              <a:spcBef>
                <a:spcPct val="0"/>
              </a:spcBef>
              <a:buFontTx/>
              <a:buNone/>
            </a:pPr>
            <a:r>
              <a:rPr lang="en-US" altLang="ja-JP" sz="2400"/>
              <a:t>--------------------------------------------------------------------------</a:t>
            </a:r>
          </a:p>
          <a:p>
            <a:pPr eaLnBrk="1" hangingPunct="1">
              <a:spcBef>
                <a:spcPct val="0"/>
              </a:spcBef>
              <a:buFontTx/>
              <a:buNone/>
            </a:pPr>
            <a:r>
              <a:rPr lang="en-US" altLang="ja-JP" sz="2400"/>
              <a:t>      Y-89            </a:t>
            </a:r>
            <a:r>
              <a:rPr lang="en-US" altLang="ja-JP" sz="2400">
                <a:solidFill>
                  <a:srgbClr val="FF0000"/>
                </a:solidFill>
              </a:rPr>
              <a:t>2014/5                          </a:t>
            </a:r>
            <a:r>
              <a:rPr lang="en-US" altLang="ja-JP" sz="2400"/>
              <a:t>Not yet</a:t>
            </a:r>
          </a:p>
          <a:p>
            <a:pPr eaLnBrk="1" hangingPunct="1">
              <a:spcBef>
                <a:spcPct val="0"/>
              </a:spcBef>
              <a:buFontTx/>
              <a:buNone/>
            </a:pPr>
            <a:r>
              <a:rPr lang="en-US" altLang="ja-JP" sz="2400"/>
              <a:t>      Te-128        </a:t>
            </a:r>
            <a:r>
              <a:rPr lang="en-US" altLang="ja-JP" sz="2400">
                <a:solidFill>
                  <a:srgbClr val="FF0000"/>
                </a:solidFill>
              </a:rPr>
              <a:t>2014/7</a:t>
            </a:r>
            <a:r>
              <a:rPr lang="en-US" altLang="ja-JP" sz="2400"/>
              <a:t>                          Not yet</a:t>
            </a:r>
          </a:p>
          <a:p>
            <a:pPr eaLnBrk="1" hangingPunct="1">
              <a:spcBef>
                <a:spcPct val="0"/>
              </a:spcBef>
              <a:buFontTx/>
              <a:buNone/>
            </a:pPr>
            <a:r>
              <a:rPr lang="en-US" altLang="ja-JP" sz="2400"/>
              <a:t>--------------------------------------------------------------------------</a:t>
            </a:r>
          </a:p>
        </p:txBody>
      </p:sp>
      <p:sp>
        <p:nvSpPr>
          <p:cNvPr id="2" name="フッター プレースホルダー 1"/>
          <p:cNvSpPr>
            <a:spLocks noGrp="1"/>
          </p:cNvSpPr>
          <p:nvPr>
            <p:ph type="ftr" sz="quarter" idx="11"/>
          </p:nvPr>
        </p:nvSpPr>
        <p:spPr/>
        <p:txBody>
          <a:bodyPr/>
          <a:lstStyle/>
          <a:p>
            <a:r>
              <a:rPr kumimoji="1" lang="en-US" altLang="ja-JP" smtClean="0"/>
              <a:t>OECD/NEA WPEC 21-May-2015</a:t>
            </a:r>
            <a:endParaRPr kumimoji="1" lang="ja-JP" altLang="en-US"/>
          </a:p>
        </p:txBody>
      </p:sp>
      <p:sp>
        <p:nvSpPr>
          <p:cNvPr id="3" name="スライド番号プレースホルダー 2"/>
          <p:cNvSpPr>
            <a:spLocks noGrp="1"/>
          </p:cNvSpPr>
          <p:nvPr>
            <p:ph type="sldNum" sz="quarter" idx="12"/>
          </p:nvPr>
        </p:nvSpPr>
        <p:spPr/>
        <p:txBody>
          <a:bodyPr/>
          <a:lstStyle/>
          <a:p>
            <a:fld id="{4E79C504-9ED1-4FAF-B9CF-03884391F86F}" type="slidenum">
              <a:rPr kumimoji="1" lang="ja-JP" altLang="en-US" smtClean="0"/>
              <a:pPr/>
              <a:t>37</a:t>
            </a:fld>
            <a:endParaRPr kumimoji="1" lang="ja-JP" altLang="en-US"/>
          </a:p>
        </p:txBody>
      </p:sp>
    </p:spTree>
    <p:extLst>
      <p:ext uri="{BB962C8B-B14F-4D97-AF65-F5344CB8AC3E}">
        <p14:creationId xmlns:p14="http://schemas.microsoft.com/office/powerpoint/2010/main" val="32687929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タイトル 1"/>
          <p:cNvSpPr>
            <a:spLocks noGrp="1"/>
          </p:cNvSpPr>
          <p:nvPr>
            <p:ph type="title"/>
          </p:nvPr>
        </p:nvSpPr>
        <p:spPr>
          <a:xfrm>
            <a:off x="1539875" y="44450"/>
            <a:ext cx="5961063" cy="647700"/>
          </a:xfrm>
          <a:solidFill>
            <a:schemeClr val="accent1"/>
          </a:solidFill>
          <a:ln w="25400">
            <a:solidFill>
              <a:srgbClr val="FF0000"/>
            </a:solidFill>
            <a:miter lim="800000"/>
            <a:headEnd/>
            <a:tailEnd/>
          </a:ln>
        </p:spPr>
        <p:txBody>
          <a:bodyPr/>
          <a:lstStyle/>
          <a:p>
            <a:r>
              <a:rPr lang="en-US" altLang="ja-JP" sz="3600" smtClean="0">
                <a:latin typeface="Tahoma" panose="020B0604030504040204" pitchFamily="34" charset="0"/>
                <a:cs typeface="Tahoma" panose="020B0604030504040204" pitchFamily="34" charset="0"/>
              </a:rPr>
              <a:t>Experimental setup</a:t>
            </a:r>
            <a:endParaRPr lang="ja-JP" altLang="en-US" sz="3600" smtClean="0">
              <a:latin typeface="Tahoma" panose="020B0604030504040204" pitchFamily="34" charset="0"/>
              <a:cs typeface="Tahoma" panose="020B0604030504040204" pitchFamily="34" charset="0"/>
            </a:endParaRPr>
          </a:p>
        </p:txBody>
      </p:sp>
      <p:sp>
        <p:nvSpPr>
          <p:cNvPr id="6" name="コンテンツ プレースホルダ 2"/>
          <p:cNvSpPr txBox="1">
            <a:spLocks/>
          </p:cNvSpPr>
          <p:nvPr/>
        </p:nvSpPr>
        <p:spPr>
          <a:xfrm>
            <a:off x="4357688" y="908050"/>
            <a:ext cx="4714875" cy="1592263"/>
          </a:xfrm>
          <a:prstGeom prst="rect">
            <a:avLst/>
          </a:prstGeom>
        </p:spPr>
        <p:style>
          <a:lnRef idx="1">
            <a:schemeClr val="accent1"/>
          </a:lnRef>
          <a:fillRef idx="2">
            <a:schemeClr val="accent1"/>
          </a:fillRef>
          <a:effectRef idx="1">
            <a:schemeClr val="accent1"/>
          </a:effectRef>
          <a:fontRef idx="minor">
            <a:schemeClr val="dk1"/>
          </a:fontRef>
        </p:style>
        <p:txBody>
          <a:bodyPr lIns="91364" tIns="45677" rIns="91364" bIns="45677"/>
          <a:lstStyle/>
          <a:p>
            <a:pPr marL="342611" indent="-342611" eaLnBrk="1" hangingPunct="1">
              <a:defRPr/>
            </a:pPr>
            <a:r>
              <a:rPr lang="en-US" altLang="ja-JP" sz="2000" b="1" dirty="0">
                <a:solidFill>
                  <a:prstClr val="black"/>
                </a:solidFill>
                <a:latin typeface="Tahoma" pitchFamily="34" charset="0"/>
                <a:ea typeface="Tahoma" pitchFamily="34" charset="0"/>
                <a:cs typeface="Tahoma" pitchFamily="34" charset="0"/>
              </a:rPr>
              <a:t>Neutron source : </a:t>
            </a:r>
            <a:r>
              <a:rPr lang="en-US" altLang="ja-JP" sz="2000" b="1" baseline="30000" dirty="0">
                <a:solidFill>
                  <a:srgbClr val="FF0000"/>
                </a:solidFill>
                <a:latin typeface="Tahoma" pitchFamily="34" charset="0"/>
                <a:ea typeface="Tahoma" pitchFamily="34" charset="0"/>
                <a:cs typeface="Tahoma" pitchFamily="34" charset="0"/>
              </a:rPr>
              <a:t>7</a:t>
            </a:r>
            <a:r>
              <a:rPr lang="en-US" altLang="ja-JP" sz="2000" b="1" dirty="0">
                <a:solidFill>
                  <a:srgbClr val="FF0000"/>
                </a:solidFill>
                <a:latin typeface="Tahoma" pitchFamily="34" charset="0"/>
                <a:ea typeface="Tahoma" pitchFamily="34" charset="0"/>
                <a:cs typeface="Tahoma" pitchFamily="34" charset="0"/>
              </a:rPr>
              <a:t>Li(p,n)</a:t>
            </a:r>
            <a:r>
              <a:rPr lang="en-US" altLang="ja-JP" sz="2000" b="1" baseline="30000" dirty="0">
                <a:solidFill>
                  <a:srgbClr val="FF0000"/>
                </a:solidFill>
                <a:latin typeface="Tahoma" pitchFamily="34" charset="0"/>
                <a:ea typeface="Tahoma" pitchFamily="34" charset="0"/>
                <a:cs typeface="Tahoma" pitchFamily="34" charset="0"/>
              </a:rPr>
              <a:t>7</a:t>
            </a:r>
            <a:r>
              <a:rPr lang="en-US" altLang="ja-JP" sz="2000" b="1" dirty="0">
                <a:solidFill>
                  <a:srgbClr val="FF0000"/>
                </a:solidFill>
                <a:latin typeface="Tahoma" pitchFamily="34" charset="0"/>
                <a:ea typeface="Tahoma" pitchFamily="34" charset="0"/>
                <a:cs typeface="Tahoma" pitchFamily="34" charset="0"/>
              </a:rPr>
              <a:t>Be</a:t>
            </a:r>
          </a:p>
          <a:p>
            <a:pPr marL="342611" indent="-342611" eaLnBrk="1" hangingPunct="1">
              <a:defRPr/>
            </a:pPr>
            <a:r>
              <a:rPr lang="en-US" altLang="ja-JP" sz="2000" b="1" dirty="0">
                <a:solidFill>
                  <a:prstClr val="black"/>
                </a:solidFill>
                <a:latin typeface="Tahoma" pitchFamily="34" charset="0"/>
                <a:ea typeface="Tahoma" pitchFamily="34" charset="0"/>
                <a:cs typeface="Tahoma" pitchFamily="34" charset="0"/>
              </a:rPr>
              <a:t>Flight path length : </a:t>
            </a:r>
          </a:p>
          <a:p>
            <a:pPr marL="799811" lvl="1" indent="-342611" eaLnBrk="1" hangingPunct="1">
              <a:defRPr/>
            </a:pPr>
            <a:r>
              <a:rPr lang="en-US" altLang="ja-JP" sz="2000" b="1" dirty="0">
                <a:solidFill>
                  <a:srgbClr val="FF0000"/>
                </a:solidFill>
                <a:latin typeface="Tahoma" pitchFamily="34" charset="0"/>
                <a:ea typeface="Tahoma" pitchFamily="34" charset="0"/>
                <a:cs typeface="Tahoma" pitchFamily="34" charset="0"/>
              </a:rPr>
              <a:t>12 cm</a:t>
            </a:r>
            <a:r>
              <a:rPr lang="en-US" altLang="ja-JP" sz="2000" b="1" dirty="0">
                <a:solidFill>
                  <a:prstClr val="black"/>
                </a:solidFill>
                <a:latin typeface="Tahoma" pitchFamily="34" charset="0"/>
                <a:ea typeface="Tahoma" pitchFamily="34" charset="0"/>
                <a:cs typeface="Tahoma" pitchFamily="34" charset="0"/>
              </a:rPr>
              <a:t> for 15-100 keV neutrons</a:t>
            </a:r>
          </a:p>
          <a:p>
            <a:pPr marL="799428" lvl="1" indent="-342611" eaLnBrk="1" hangingPunct="1">
              <a:defRPr/>
            </a:pPr>
            <a:r>
              <a:rPr lang="en-US" altLang="ja-JP" sz="2000" b="1" dirty="0">
                <a:solidFill>
                  <a:srgbClr val="FF0000"/>
                </a:solidFill>
                <a:latin typeface="Tahoma" pitchFamily="34" charset="0"/>
                <a:ea typeface="Tahoma" pitchFamily="34" charset="0"/>
                <a:cs typeface="Tahoma" pitchFamily="34" charset="0"/>
              </a:rPr>
              <a:t>20 cm </a:t>
            </a:r>
            <a:r>
              <a:rPr lang="en-US" altLang="ja-JP" sz="2000" b="1" dirty="0">
                <a:solidFill>
                  <a:prstClr val="black"/>
                </a:solidFill>
                <a:latin typeface="Tahoma" pitchFamily="34" charset="0"/>
                <a:ea typeface="Tahoma" pitchFamily="34" charset="0"/>
                <a:cs typeface="Tahoma" pitchFamily="34" charset="0"/>
              </a:rPr>
              <a:t>for 550 keV neutrons </a:t>
            </a:r>
          </a:p>
        </p:txBody>
      </p:sp>
      <p:sp>
        <p:nvSpPr>
          <p:cNvPr id="9" name="コンテンツ プレースホルダ 2"/>
          <p:cNvSpPr txBox="1">
            <a:spLocks/>
          </p:cNvSpPr>
          <p:nvPr/>
        </p:nvSpPr>
        <p:spPr>
          <a:xfrm>
            <a:off x="142875" y="915988"/>
            <a:ext cx="4071938" cy="1584325"/>
          </a:xfrm>
          <a:prstGeom prst="rect">
            <a:avLst/>
          </a:prstGeom>
          <a:ln/>
        </p:spPr>
        <p:style>
          <a:lnRef idx="1">
            <a:schemeClr val="accent1"/>
          </a:lnRef>
          <a:fillRef idx="2">
            <a:schemeClr val="accent1"/>
          </a:fillRef>
          <a:effectRef idx="1">
            <a:schemeClr val="accent1"/>
          </a:effectRef>
          <a:fontRef idx="minor">
            <a:schemeClr val="dk1"/>
          </a:fontRef>
        </p:style>
        <p:txBody>
          <a:bodyPr lIns="91364" tIns="45677" rIns="91364" bIns="45677"/>
          <a:lstStyle/>
          <a:p>
            <a:pPr marL="342611" indent="-342611" eaLnBrk="1" hangingPunct="1">
              <a:defRPr/>
            </a:pPr>
            <a:r>
              <a:rPr lang="en-US" altLang="ja-JP" sz="2000" b="1" dirty="0">
                <a:solidFill>
                  <a:prstClr val="black"/>
                </a:solidFill>
                <a:latin typeface="Tahoma" pitchFamily="34" charset="0"/>
                <a:ea typeface="Tahoma" pitchFamily="34" charset="0"/>
                <a:cs typeface="Tahoma" pitchFamily="34" charset="0"/>
              </a:rPr>
              <a:t>3-MV Pelletron accelerator</a:t>
            </a:r>
          </a:p>
          <a:p>
            <a:pPr marL="342611" indent="-342611" eaLnBrk="1" hangingPunct="1">
              <a:defRPr/>
            </a:pPr>
            <a:r>
              <a:rPr lang="en-US" altLang="ja-JP" sz="2000" b="1" dirty="0">
                <a:solidFill>
                  <a:prstClr val="black"/>
                </a:solidFill>
                <a:latin typeface="Tahoma" pitchFamily="34" charset="0"/>
                <a:ea typeface="Tahoma" pitchFamily="34" charset="0"/>
                <a:cs typeface="Tahoma" pitchFamily="34" charset="0"/>
              </a:rPr>
              <a:t>Pulsed proton beam</a:t>
            </a:r>
          </a:p>
          <a:p>
            <a:pPr marL="799428" lvl="1" indent="-342611" eaLnBrk="1" hangingPunct="1">
              <a:defRPr/>
            </a:pPr>
            <a:r>
              <a:rPr lang="en-US" altLang="ja-JP" sz="2000" b="1" dirty="0">
                <a:solidFill>
                  <a:srgbClr val="FF0000"/>
                </a:solidFill>
                <a:latin typeface="Tahoma" pitchFamily="34" charset="0"/>
                <a:ea typeface="Tahoma" pitchFamily="34" charset="0"/>
                <a:cs typeface="Tahoma" pitchFamily="34" charset="0"/>
              </a:rPr>
              <a:t>Repetition rate : 4 MHz</a:t>
            </a:r>
          </a:p>
          <a:p>
            <a:pPr marL="799428" lvl="1" indent="-342611" eaLnBrk="1" hangingPunct="1">
              <a:defRPr/>
            </a:pPr>
            <a:r>
              <a:rPr lang="en-US" altLang="ja-JP" sz="2000" b="1" dirty="0">
                <a:solidFill>
                  <a:srgbClr val="FF0000"/>
                </a:solidFill>
                <a:latin typeface="Tahoma" pitchFamily="34" charset="0"/>
                <a:ea typeface="Tahoma" pitchFamily="34" charset="0"/>
                <a:cs typeface="Tahoma" pitchFamily="34" charset="0"/>
              </a:rPr>
              <a:t>Beam width : 1.5 ns</a:t>
            </a:r>
          </a:p>
          <a:p>
            <a:pPr marL="799428" lvl="1" indent="-342611" eaLnBrk="1" hangingPunct="1">
              <a:defRPr/>
            </a:pPr>
            <a:r>
              <a:rPr lang="en-US" altLang="ja-JP" sz="2000" b="1" dirty="0">
                <a:solidFill>
                  <a:srgbClr val="FF0000"/>
                </a:solidFill>
                <a:latin typeface="Tahoma" pitchFamily="34" charset="0"/>
                <a:ea typeface="Tahoma" pitchFamily="34" charset="0"/>
                <a:cs typeface="Tahoma" pitchFamily="34" charset="0"/>
              </a:rPr>
              <a:t>Average current : 10 </a:t>
            </a:r>
            <a:r>
              <a:rPr lang="en-US" altLang="ja-JP" sz="2000" b="1" dirty="0">
                <a:solidFill>
                  <a:srgbClr val="FF0000"/>
                </a:solidFill>
                <a:latin typeface="Symbol" pitchFamily="18" charset="2"/>
                <a:ea typeface="Tahoma" pitchFamily="34" charset="0"/>
                <a:cs typeface="Tahoma" pitchFamily="34" charset="0"/>
              </a:rPr>
              <a:t>m</a:t>
            </a:r>
            <a:r>
              <a:rPr lang="en-US" altLang="ja-JP" sz="2000" b="1" dirty="0">
                <a:solidFill>
                  <a:srgbClr val="FF0000"/>
                </a:solidFill>
                <a:latin typeface="Tahoma" pitchFamily="34" charset="0"/>
                <a:ea typeface="Tahoma" pitchFamily="34" charset="0"/>
                <a:cs typeface="Tahoma" pitchFamily="34" charset="0"/>
              </a:rPr>
              <a:t>A</a:t>
            </a:r>
          </a:p>
        </p:txBody>
      </p:sp>
      <p:sp>
        <p:nvSpPr>
          <p:cNvPr id="10" name="テキスト ボックス 9"/>
          <p:cNvSpPr txBox="1"/>
          <p:nvPr/>
        </p:nvSpPr>
        <p:spPr>
          <a:xfrm>
            <a:off x="4572000" y="6034088"/>
            <a:ext cx="4464050" cy="646112"/>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eaLnBrk="1" hangingPunct="1">
              <a:defRPr/>
            </a:pPr>
            <a:r>
              <a:rPr lang="en-US" altLang="ja-JP" b="1" dirty="0" err="1">
                <a:solidFill>
                  <a:prstClr val="black"/>
                </a:solidFill>
                <a:latin typeface="Tahoma" pitchFamily="34" charset="0"/>
                <a:ea typeface="Tahoma" pitchFamily="34" charset="0"/>
                <a:cs typeface="Tahoma" pitchFamily="34" charset="0"/>
              </a:rPr>
              <a:t>NaI</a:t>
            </a:r>
            <a:r>
              <a:rPr lang="en-US" altLang="ja-JP" b="1" dirty="0">
                <a:solidFill>
                  <a:prstClr val="black"/>
                </a:solidFill>
                <a:latin typeface="Tahoma" pitchFamily="34" charset="0"/>
                <a:ea typeface="Tahoma" pitchFamily="34" charset="0"/>
                <a:cs typeface="Tahoma" pitchFamily="34" charset="0"/>
              </a:rPr>
              <a:t>(</a:t>
            </a:r>
            <a:r>
              <a:rPr lang="en-US" altLang="ja-JP" b="1" dirty="0" err="1">
                <a:solidFill>
                  <a:prstClr val="black"/>
                </a:solidFill>
                <a:latin typeface="Tahoma" pitchFamily="34" charset="0"/>
                <a:ea typeface="Tahoma" pitchFamily="34" charset="0"/>
                <a:cs typeface="Tahoma" pitchFamily="34" charset="0"/>
              </a:rPr>
              <a:t>Tl</a:t>
            </a:r>
            <a:r>
              <a:rPr lang="en-US" altLang="ja-JP" b="1" dirty="0">
                <a:solidFill>
                  <a:prstClr val="black"/>
                </a:solidFill>
                <a:latin typeface="Tahoma" pitchFamily="34" charset="0"/>
                <a:ea typeface="Tahoma" pitchFamily="34" charset="0"/>
                <a:cs typeface="Tahoma" pitchFamily="34" charset="0"/>
              </a:rPr>
              <a:t>) Spectrometer</a:t>
            </a:r>
          </a:p>
          <a:p>
            <a:pPr marL="285750" indent="-285750" eaLnBrk="1" hangingPunct="1">
              <a:buFont typeface="Wingdings" pitchFamily="2" charset="2"/>
              <a:buChar char="Ø"/>
              <a:defRPr/>
            </a:pPr>
            <a:r>
              <a:rPr lang="en-US" altLang="ja-JP" b="1" dirty="0">
                <a:solidFill>
                  <a:prstClr val="black"/>
                </a:solidFill>
                <a:latin typeface="Tahoma" pitchFamily="34" charset="0"/>
                <a:ea typeface="Tahoma" pitchFamily="34" charset="0"/>
                <a:cs typeface="Tahoma" pitchFamily="34" charset="0"/>
              </a:rPr>
              <a:t>Two Dimensional Data: </a:t>
            </a:r>
            <a:r>
              <a:rPr lang="en-US" altLang="ja-JP" b="1" dirty="0">
                <a:solidFill>
                  <a:srgbClr val="FF0000"/>
                </a:solidFill>
                <a:latin typeface="Tahoma" pitchFamily="34" charset="0"/>
                <a:ea typeface="Tahoma" pitchFamily="34" charset="0"/>
                <a:cs typeface="Tahoma" pitchFamily="34" charset="0"/>
              </a:rPr>
              <a:t>TOF x PH</a:t>
            </a:r>
            <a:endParaRPr lang="ja-JP" altLang="en-US" b="1" dirty="0">
              <a:solidFill>
                <a:srgbClr val="FF0000"/>
              </a:solidFill>
              <a:latin typeface="Tahoma" pitchFamily="34" charset="0"/>
              <a:cs typeface="Tahoma" pitchFamily="34" charset="0"/>
            </a:endParaRPr>
          </a:p>
        </p:txBody>
      </p:sp>
      <p:pic>
        <p:nvPicPr>
          <p:cNvPr id="6150" name="Picture 2" descr="NaIdete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125" y="2708275"/>
            <a:ext cx="4679950"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直線矢印コネクタ 16"/>
          <p:cNvCxnSpPr/>
          <p:nvPr/>
        </p:nvCxnSpPr>
        <p:spPr>
          <a:xfrm rot="5400000">
            <a:off x="7595394" y="3501231"/>
            <a:ext cx="720725" cy="576263"/>
          </a:xfrm>
          <a:prstGeom prst="straightConnector1">
            <a:avLst/>
          </a:prstGeom>
          <a:ln w="50800">
            <a:tailEnd type="arrow"/>
          </a:ln>
        </p:spPr>
        <p:style>
          <a:lnRef idx="2">
            <a:schemeClr val="accent2"/>
          </a:lnRef>
          <a:fillRef idx="0">
            <a:schemeClr val="accent2"/>
          </a:fillRef>
          <a:effectRef idx="1">
            <a:schemeClr val="accent2"/>
          </a:effectRef>
          <a:fontRef idx="minor">
            <a:schemeClr val="tx1"/>
          </a:fontRef>
        </p:style>
      </p:cxnSp>
      <p:sp>
        <p:nvSpPr>
          <p:cNvPr id="6152" name="テキスト ボックス 20"/>
          <p:cNvSpPr txBox="1">
            <a:spLocks noChangeArrowheads="1"/>
          </p:cNvSpPr>
          <p:nvPr/>
        </p:nvSpPr>
        <p:spPr bwMode="auto">
          <a:xfrm>
            <a:off x="7740650" y="2997200"/>
            <a:ext cx="1295400" cy="400050"/>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a:solidFill>
                  <a:srgbClr val="000000"/>
                </a:solidFill>
              </a:rPr>
              <a:t>Li Target</a:t>
            </a:r>
            <a:endParaRPr lang="ja-JP" altLang="en-US" sz="2000" b="1">
              <a:solidFill>
                <a:srgbClr val="000000"/>
              </a:solidFill>
            </a:endParaRPr>
          </a:p>
        </p:txBody>
      </p:sp>
      <p:sp>
        <p:nvSpPr>
          <p:cNvPr id="6153" name="テキスト ボックス 22"/>
          <p:cNvSpPr txBox="1">
            <a:spLocks noChangeArrowheads="1"/>
          </p:cNvSpPr>
          <p:nvPr/>
        </p:nvSpPr>
        <p:spPr bwMode="auto">
          <a:xfrm>
            <a:off x="7812088" y="5084763"/>
            <a:ext cx="1152525" cy="400050"/>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a:solidFill>
                  <a:srgbClr val="000000"/>
                </a:solidFill>
              </a:rPr>
              <a:t>Sample</a:t>
            </a:r>
            <a:endParaRPr lang="ja-JP" altLang="en-US" sz="2000" b="1">
              <a:solidFill>
                <a:srgbClr val="000000"/>
              </a:solidFill>
            </a:endParaRPr>
          </a:p>
        </p:txBody>
      </p:sp>
      <p:cxnSp>
        <p:nvCxnSpPr>
          <p:cNvPr id="25" name="直線矢印コネクタ 24"/>
          <p:cNvCxnSpPr/>
          <p:nvPr/>
        </p:nvCxnSpPr>
        <p:spPr>
          <a:xfrm rot="16200000" flipV="1">
            <a:off x="7560469" y="4328319"/>
            <a:ext cx="792163" cy="720725"/>
          </a:xfrm>
          <a:prstGeom prst="straightConnector1">
            <a:avLst/>
          </a:prstGeom>
          <a:ln w="50800">
            <a:tailEnd type="arrow"/>
          </a:ln>
        </p:spPr>
        <p:style>
          <a:lnRef idx="2">
            <a:schemeClr val="accent2"/>
          </a:lnRef>
          <a:fillRef idx="0">
            <a:schemeClr val="accent2"/>
          </a:fillRef>
          <a:effectRef idx="1">
            <a:schemeClr val="accent2"/>
          </a:effectRef>
          <a:fontRef idx="minor">
            <a:schemeClr val="tx1"/>
          </a:fontRef>
        </p:style>
      </p:cxnSp>
      <p:sp>
        <p:nvSpPr>
          <p:cNvPr id="6155" name="テキスト ボックス 27"/>
          <p:cNvSpPr txBox="1">
            <a:spLocks noChangeArrowheads="1"/>
          </p:cNvSpPr>
          <p:nvPr/>
        </p:nvSpPr>
        <p:spPr bwMode="auto">
          <a:xfrm>
            <a:off x="6156325" y="5300663"/>
            <a:ext cx="1412875" cy="708025"/>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baseline="30000">
                <a:solidFill>
                  <a:srgbClr val="000000"/>
                </a:solidFill>
                <a:latin typeface="Tahoma" panose="020B0604030504040204" pitchFamily="34" charset="0"/>
                <a:cs typeface="Tahoma" panose="020B0604030504040204" pitchFamily="34" charset="0"/>
              </a:rPr>
              <a:t>6</a:t>
            </a:r>
            <a:r>
              <a:rPr lang="en-US" altLang="ja-JP" sz="2000" b="1">
                <a:solidFill>
                  <a:srgbClr val="000000"/>
                </a:solidFill>
                <a:latin typeface="Tahoma" panose="020B0604030504040204" pitchFamily="34" charset="0"/>
                <a:cs typeface="Tahoma" panose="020B0604030504040204" pitchFamily="34" charset="0"/>
              </a:rPr>
              <a:t>Li –glass</a:t>
            </a:r>
          </a:p>
          <a:p>
            <a:pPr eaLnBrk="1" hangingPunct="1">
              <a:spcBef>
                <a:spcPct val="0"/>
              </a:spcBef>
              <a:buFontTx/>
              <a:buNone/>
            </a:pPr>
            <a:r>
              <a:rPr lang="en-US" altLang="ja-JP" sz="2000" b="1">
                <a:solidFill>
                  <a:srgbClr val="000000"/>
                </a:solidFill>
                <a:latin typeface="Tahoma" panose="020B0604030504040204" pitchFamily="34" charset="0"/>
                <a:cs typeface="Tahoma" panose="020B0604030504040204" pitchFamily="34" charset="0"/>
              </a:rPr>
              <a:t>Detector</a:t>
            </a:r>
            <a:endParaRPr lang="ja-JP" altLang="en-US" sz="2000" b="1">
              <a:solidFill>
                <a:srgbClr val="000000"/>
              </a:solidFill>
              <a:latin typeface="Tahoma" panose="020B0604030504040204" pitchFamily="34" charset="0"/>
              <a:cs typeface="Tahoma" panose="020B0604030504040204" pitchFamily="34" charset="0"/>
            </a:endParaRPr>
          </a:p>
        </p:txBody>
      </p:sp>
      <p:cxnSp>
        <p:nvCxnSpPr>
          <p:cNvPr id="29" name="直線矢印コネクタ 28"/>
          <p:cNvCxnSpPr/>
          <p:nvPr/>
        </p:nvCxnSpPr>
        <p:spPr>
          <a:xfrm rot="5400000" flipH="1" flipV="1">
            <a:off x="6552407" y="4617244"/>
            <a:ext cx="863600" cy="503237"/>
          </a:xfrm>
          <a:prstGeom prst="straightConnector1">
            <a:avLst/>
          </a:prstGeom>
          <a:ln w="50800">
            <a:tailEnd type="arrow"/>
          </a:ln>
        </p:spPr>
        <p:style>
          <a:lnRef idx="2">
            <a:schemeClr val="accent2"/>
          </a:lnRef>
          <a:fillRef idx="0">
            <a:schemeClr val="accent2"/>
          </a:fillRef>
          <a:effectRef idx="1">
            <a:schemeClr val="accent2"/>
          </a:effectRef>
          <a:fontRef idx="minor">
            <a:schemeClr val="tx1"/>
          </a:fontRef>
        </p:style>
      </p:cxnSp>
      <p:sp>
        <p:nvSpPr>
          <p:cNvPr id="6157" name="テキスト ボックス 31"/>
          <p:cNvSpPr txBox="1">
            <a:spLocks noChangeArrowheads="1"/>
          </p:cNvSpPr>
          <p:nvPr/>
        </p:nvSpPr>
        <p:spPr bwMode="auto">
          <a:xfrm>
            <a:off x="4572000" y="2852738"/>
            <a:ext cx="2087563" cy="400050"/>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a:solidFill>
                  <a:srgbClr val="000000"/>
                </a:solidFill>
              </a:rPr>
              <a:t>NaI(Tl) Detector</a:t>
            </a:r>
            <a:endParaRPr lang="ja-JP" altLang="en-US" sz="2000" b="1">
              <a:solidFill>
                <a:srgbClr val="000000"/>
              </a:solidFill>
            </a:endParaRPr>
          </a:p>
        </p:txBody>
      </p:sp>
      <p:cxnSp>
        <p:nvCxnSpPr>
          <p:cNvPr id="33" name="直線矢印コネクタ 32"/>
          <p:cNvCxnSpPr/>
          <p:nvPr/>
        </p:nvCxnSpPr>
        <p:spPr>
          <a:xfrm rot="16200000" flipH="1">
            <a:off x="5364163" y="3284537"/>
            <a:ext cx="287338" cy="144463"/>
          </a:xfrm>
          <a:prstGeom prst="straightConnector1">
            <a:avLst/>
          </a:prstGeom>
          <a:ln w="50800">
            <a:tailEnd type="arrow"/>
          </a:ln>
        </p:spPr>
        <p:style>
          <a:lnRef idx="2">
            <a:schemeClr val="accent2"/>
          </a:lnRef>
          <a:fillRef idx="0">
            <a:schemeClr val="accent2"/>
          </a:fillRef>
          <a:effectRef idx="1">
            <a:schemeClr val="accent2"/>
          </a:effectRef>
          <a:fontRef idx="minor">
            <a:schemeClr val="tx1"/>
          </a:fontRef>
        </p:style>
      </p:cxnSp>
      <p:pic>
        <p:nvPicPr>
          <p:cNvPr id="6159" name="図 17" descr="NaI_Shield.em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50" y="2870200"/>
            <a:ext cx="4419600" cy="387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正方形/長方形 18"/>
          <p:cNvSpPr/>
          <p:nvPr/>
        </p:nvSpPr>
        <p:spPr>
          <a:xfrm rot="19495107">
            <a:off x="3959225" y="5918200"/>
            <a:ext cx="255588" cy="358775"/>
          </a:xfrm>
          <a:prstGeom prst="rect">
            <a:avLst/>
          </a:prstGeom>
          <a:ln w="9525"/>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ja-JP" altLang="en-US"/>
          </a:p>
        </p:txBody>
      </p:sp>
      <p:sp>
        <p:nvSpPr>
          <p:cNvPr id="20" name="正方形/長方形 19"/>
          <p:cNvSpPr/>
          <p:nvPr/>
        </p:nvSpPr>
        <p:spPr>
          <a:xfrm rot="19308463">
            <a:off x="3621088" y="5456238"/>
            <a:ext cx="361950" cy="273050"/>
          </a:xfrm>
          <a:prstGeom prst="rect">
            <a:avLst/>
          </a:prstGeom>
          <a:solidFill>
            <a:schemeClr val="bg1"/>
          </a:solidFill>
          <a:ln w="9525">
            <a:noFill/>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ja-JP" altLang="en-US"/>
          </a:p>
        </p:txBody>
      </p:sp>
      <p:cxnSp>
        <p:nvCxnSpPr>
          <p:cNvPr id="21" name="直線矢印コネクタ 20"/>
          <p:cNvCxnSpPr/>
          <p:nvPr/>
        </p:nvCxnSpPr>
        <p:spPr>
          <a:xfrm>
            <a:off x="4006850" y="5229225"/>
            <a:ext cx="0" cy="647700"/>
          </a:xfrm>
          <a:prstGeom prst="straightConnector1">
            <a:avLst/>
          </a:prstGeom>
          <a:ln w="12700">
            <a:tailEnd type="arrow"/>
          </a:ln>
        </p:spPr>
        <p:style>
          <a:lnRef idx="2">
            <a:schemeClr val="dk1"/>
          </a:lnRef>
          <a:fillRef idx="0">
            <a:schemeClr val="dk1"/>
          </a:fillRef>
          <a:effectRef idx="1">
            <a:schemeClr val="dk1"/>
          </a:effectRef>
          <a:fontRef idx="minor">
            <a:schemeClr val="tx1"/>
          </a:fontRef>
        </p:style>
      </p:cxnSp>
      <p:sp>
        <p:nvSpPr>
          <p:cNvPr id="6163" name="テキスト ボックス 21"/>
          <p:cNvSpPr txBox="1">
            <a:spLocks noChangeArrowheads="1"/>
          </p:cNvSpPr>
          <p:nvPr/>
        </p:nvSpPr>
        <p:spPr bwMode="auto">
          <a:xfrm rot="-2096056">
            <a:off x="3575050" y="5400675"/>
            <a:ext cx="6461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a:t>～</a:t>
            </a:r>
          </a:p>
        </p:txBody>
      </p:sp>
      <p:cxnSp>
        <p:nvCxnSpPr>
          <p:cNvPr id="23" name="直線矢印コネクタ 22"/>
          <p:cNvCxnSpPr>
            <a:endCxn id="19" idx="0"/>
          </p:cNvCxnSpPr>
          <p:nvPr/>
        </p:nvCxnSpPr>
        <p:spPr>
          <a:xfrm>
            <a:off x="3024188" y="4392613"/>
            <a:ext cx="960437" cy="1558925"/>
          </a:xfrm>
          <a:prstGeom prst="straightConnector1">
            <a:avLst/>
          </a:prstGeom>
          <a:ln w="3175">
            <a:prstDash val="lgDash"/>
            <a:tailEnd type="none"/>
          </a:ln>
        </p:spPr>
        <p:style>
          <a:lnRef idx="1">
            <a:schemeClr val="dk1"/>
          </a:lnRef>
          <a:fillRef idx="0">
            <a:schemeClr val="dk1"/>
          </a:fillRef>
          <a:effectRef idx="0">
            <a:schemeClr val="dk1"/>
          </a:effectRef>
          <a:fontRef idx="minor">
            <a:schemeClr val="tx1"/>
          </a:fontRef>
        </p:style>
      </p:cxnSp>
      <p:sp>
        <p:nvSpPr>
          <p:cNvPr id="6165" name="テキスト ボックス 23"/>
          <p:cNvSpPr txBox="1">
            <a:spLocks noChangeArrowheads="1"/>
          </p:cNvSpPr>
          <p:nvPr/>
        </p:nvSpPr>
        <p:spPr bwMode="auto">
          <a:xfrm rot="-2096056">
            <a:off x="3609975" y="5456238"/>
            <a:ext cx="6461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a:t>～</a:t>
            </a:r>
          </a:p>
        </p:txBody>
      </p:sp>
      <p:sp>
        <p:nvSpPr>
          <p:cNvPr id="26" name="テキスト ボックス 25"/>
          <p:cNvSpPr txBox="1"/>
          <p:nvPr/>
        </p:nvSpPr>
        <p:spPr>
          <a:xfrm>
            <a:off x="3348038" y="5724525"/>
            <a:ext cx="636587" cy="368300"/>
          </a:xfrm>
          <a:prstGeom prst="rect">
            <a:avLst/>
          </a:prstGeom>
          <a:noFill/>
        </p:spPr>
        <p:txBody>
          <a:bodyPr wrap="none">
            <a:spAutoFit/>
          </a:bodyPr>
          <a:lstStyle/>
          <a:p>
            <a:pPr eaLnBrk="1" hangingPunct="1">
              <a:defRPr/>
            </a:pPr>
            <a:r>
              <a:rPr lang="en-US" altLang="ja-JP" dirty="0">
                <a:latin typeface="+mn-ea"/>
                <a:cs typeface="Tahoma" pitchFamily="34" charset="0"/>
              </a:rPr>
              <a:t>4.7m</a:t>
            </a:r>
            <a:endParaRPr lang="ja-JP" altLang="en-US" dirty="0">
              <a:latin typeface="+mn-ea"/>
              <a:cs typeface="Tahoma" pitchFamily="34" charset="0"/>
            </a:endParaRPr>
          </a:p>
        </p:txBody>
      </p:sp>
      <p:sp>
        <p:nvSpPr>
          <p:cNvPr id="2" name="フッター プレースホルダー 1"/>
          <p:cNvSpPr>
            <a:spLocks noGrp="1"/>
          </p:cNvSpPr>
          <p:nvPr>
            <p:ph type="ftr" sz="quarter" idx="11"/>
          </p:nvPr>
        </p:nvSpPr>
        <p:spPr>
          <a:xfrm>
            <a:off x="3124200" y="6680200"/>
            <a:ext cx="2895600" cy="182562"/>
          </a:xfrm>
        </p:spPr>
        <p:txBody>
          <a:bodyPr/>
          <a:lstStyle/>
          <a:p>
            <a:r>
              <a:rPr kumimoji="1" lang="en-US" altLang="ja-JP" dirty="0" smtClean="0"/>
              <a:t>OECD/NEA WPEC 21-May-2015</a:t>
            </a:r>
            <a:endParaRPr kumimoji="1" lang="ja-JP" altLang="en-US" dirty="0"/>
          </a:p>
        </p:txBody>
      </p:sp>
      <p:sp>
        <p:nvSpPr>
          <p:cNvPr id="3" name="スライド番号プレースホルダー 2"/>
          <p:cNvSpPr>
            <a:spLocks noGrp="1"/>
          </p:cNvSpPr>
          <p:nvPr>
            <p:ph type="sldNum" sz="quarter" idx="12"/>
          </p:nvPr>
        </p:nvSpPr>
        <p:spPr/>
        <p:txBody>
          <a:bodyPr/>
          <a:lstStyle/>
          <a:p>
            <a:fld id="{4E79C504-9ED1-4FAF-B9CF-03884391F86F}" type="slidenum">
              <a:rPr kumimoji="1" lang="ja-JP" altLang="en-US" smtClean="0"/>
              <a:pPr/>
              <a:t>38</a:t>
            </a:fld>
            <a:endParaRPr kumimoji="1" lang="ja-JP" altLang="en-US"/>
          </a:p>
        </p:txBody>
      </p:sp>
    </p:spTree>
    <p:extLst>
      <p:ext uri="{BB962C8B-B14F-4D97-AF65-F5344CB8AC3E}">
        <p14:creationId xmlns:p14="http://schemas.microsoft.com/office/powerpoint/2010/main" val="13136125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図 4"/>
          <p:cNvPicPr>
            <a:picLocks noChangeAspect="1"/>
          </p:cNvPicPr>
          <p:nvPr/>
        </p:nvPicPr>
        <p:blipFill>
          <a:blip r:embed="rId3">
            <a:lum bright="-20000" contrast="40000"/>
            <a:extLst>
              <a:ext uri="{28A0092B-C50C-407E-A947-70E740481C1C}">
                <a14:useLocalDpi xmlns:a14="http://schemas.microsoft.com/office/drawing/2010/main" val="0"/>
              </a:ext>
            </a:extLst>
          </a:blip>
          <a:srcRect/>
          <a:stretch>
            <a:fillRect/>
          </a:stretch>
        </p:blipFill>
        <p:spPr bwMode="auto">
          <a:xfrm>
            <a:off x="468313" y="908720"/>
            <a:ext cx="4248150" cy="567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タイトル 1"/>
          <p:cNvSpPr txBox="1">
            <a:spLocks/>
          </p:cNvSpPr>
          <p:nvPr/>
        </p:nvSpPr>
        <p:spPr>
          <a:xfrm>
            <a:off x="1547813" y="69850"/>
            <a:ext cx="6048375" cy="982663"/>
          </a:xfrm>
          <a:prstGeom prst="rect">
            <a:avLst/>
          </a:prstGeom>
          <a:solidFill>
            <a:schemeClr val="accent1"/>
          </a:solidFill>
          <a:ln w="25400">
            <a:solidFill>
              <a:srgbClr val="FF0000"/>
            </a:solidFill>
          </a:ln>
        </p:spPr>
        <p:txBody>
          <a:bodyPr anchor="ctr"/>
          <a:lstStyle/>
          <a:p>
            <a:pPr algn="ctr" eaLnBrk="1" fontAlgn="auto" hangingPunct="1">
              <a:lnSpc>
                <a:spcPts val="4000"/>
              </a:lnSpc>
              <a:spcAft>
                <a:spcPts val="0"/>
              </a:spcAft>
              <a:defRPr/>
            </a:pPr>
            <a:r>
              <a:rPr lang="en-US" altLang="ja-JP" sz="2800" dirty="0">
                <a:solidFill>
                  <a:schemeClr val="tx2"/>
                </a:solidFill>
                <a:effectLst>
                  <a:outerShdw blurRad="63500" dist="38100" dir="5400000" algn="t" rotWithShape="0">
                    <a:prstClr val="black">
                      <a:alpha val="25000"/>
                    </a:prstClr>
                  </a:outerShdw>
                </a:effectLst>
                <a:latin typeface="Tahoma" pitchFamily="34" charset="0"/>
                <a:ea typeface="Tahoma" pitchFamily="34" charset="0"/>
                <a:cs typeface="Tahoma" pitchFamily="34" charset="0"/>
              </a:rPr>
              <a:t>Capture Cross Sections and </a:t>
            </a:r>
          </a:p>
          <a:p>
            <a:pPr algn="ctr" eaLnBrk="1" fontAlgn="auto" hangingPunct="1">
              <a:lnSpc>
                <a:spcPts val="4000"/>
              </a:lnSpc>
              <a:spcAft>
                <a:spcPts val="0"/>
              </a:spcAft>
              <a:defRPr/>
            </a:pPr>
            <a:r>
              <a:rPr lang="en-US" altLang="ja-JP" sz="2800" dirty="0">
                <a:solidFill>
                  <a:schemeClr val="tx2"/>
                </a:solidFill>
                <a:effectLst>
                  <a:outerShdw blurRad="63500" dist="38100" dir="5400000" algn="t" rotWithShape="0">
                    <a:prstClr val="black">
                      <a:alpha val="25000"/>
                    </a:prstClr>
                  </a:outerShdw>
                </a:effectLst>
                <a:latin typeface="Tahoma" pitchFamily="34" charset="0"/>
                <a:ea typeface="Tahoma" pitchFamily="34" charset="0"/>
                <a:cs typeface="Tahoma" pitchFamily="34" charset="0"/>
              </a:rPr>
              <a:t>Gamma-Ray Spectra of </a:t>
            </a:r>
            <a:r>
              <a:rPr lang="en-US" altLang="ja-JP" sz="2800" baseline="30000" dirty="0">
                <a:solidFill>
                  <a:schemeClr val="tx2"/>
                </a:solidFill>
                <a:effectLst>
                  <a:outerShdw blurRad="63500" dist="38100" dir="5400000" algn="t" rotWithShape="0">
                    <a:prstClr val="black">
                      <a:alpha val="25000"/>
                    </a:prstClr>
                  </a:outerShdw>
                </a:effectLst>
                <a:latin typeface="Tahoma" pitchFamily="34" charset="0"/>
                <a:ea typeface="Tahoma" pitchFamily="34" charset="0"/>
                <a:cs typeface="Tahoma" pitchFamily="34" charset="0"/>
              </a:rPr>
              <a:t>89</a:t>
            </a:r>
            <a:r>
              <a:rPr lang="en-US" altLang="ja-JP" sz="2800" dirty="0">
                <a:solidFill>
                  <a:schemeClr val="tx2"/>
                </a:solidFill>
                <a:effectLst>
                  <a:outerShdw blurRad="63500" dist="38100" dir="5400000" algn="t" rotWithShape="0">
                    <a:prstClr val="black">
                      <a:alpha val="25000"/>
                    </a:prstClr>
                  </a:outerShdw>
                </a:effectLst>
                <a:latin typeface="Tahoma" pitchFamily="34" charset="0"/>
                <a:ea typeface="Tahoma" pitchFamily="34" charset="0"/>
                <a:cs typeface="Tahoma" pitchFamily="34" charset="0"/>
              </a:rPr>
              <a:t>Y</a:t>
            </a:r>
            <a:endParaRPr lang="ja-JP" altLang="en-US" sz="2800" dirty="0">
              <a:solidFill>
                <a:schemeClr val="tx2"/>
              </a:solidFill>
              <a:effectLst>
                <a:outerShdw blurRad="63500" dist="38100" dir="5400000" algn="t" rotWithShape="0">
                  <a:prstClr val="black">
                    <a:alpha val="25000"/>
                  </a:prstClr>
                </a:outerShdw>
              </a:effectLst>
              <a:latin typeface="Tahoma" pitchFamily="34" charset="0"/>
              <a:ea typeface="+mj-ea"/>
              <a:cs typeface="Tahoma" pitchFamily="34" charset="0"/>
            </a:endParaRPr>
          </a:p>
        </p:txBody>
      </p:sp>
      <p:pic>
        <p:nvPicPr>
          <p:cNvPr id="8196" name="図 6"/>
          <p:cNvPicPr>
            <a:picLocks noChangeAspect="1"/>
          </p:cNvPicPr>
          <p:nvPr/>
        </p:nvPicPr>
        <p:blipFill>
          <a:blip r:embed="rId4">
            <a:lum bright="-20000" contrast="40000"/>
            <a:extLst>
              <a:ext uri="{28A0092B-C50C-407E-A947-70E740481C1C}">
                <a14:useLocalDpi xmlns:a14="http://schemas.microsoft.com/office/drawing/2010/main" val="0"/>
              </a:ext>
            </a:extLst>
          </a:blip>
          <a:srcRect/>
          <a:stretch>
            <a:fillRect/>
          </a:stretch>
        </p:blipFill>
        <p:spPr bwMode="auto">
          <a:xfrm>
            <a:off x="4716463" y="1124744"/>
            <a:ext cx="3887787" cy="548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フッター プレースホルダー 1"/>
          <p:cNvSpPr>
            <a:spLocks noGrp="1"/>
          </p:cNvSpPr>
          <p:nvPr>
            <p:ph type="ftr" sz="quarter" idx="11"/>
          </p:nvPr>
        </p:nvSpPr>
        <p:spPr>
          <a:xfrm>
            <a:off x="3124200" y="6617245"/>
            <a:ext cx="2895600" cy="196131"/>
          </a:xfrm>
        </p:spPr>
        <p:txBody>
          <a:bodyPr/>
          <a:lstStyle/>
          <a:p>
            <a:r>
              <a:rPr kumimoji="1" lang="en-US" altLang="ja-JP" dirty="0" smtClean="0"/>
              <a:t>OECD/NEA WPEC 21-May-2015</a:t>
            </a:r>
            <a:endParaRPr kumimoji="1" lang="ja-JP" altLang="en-US" dirty="0"/>
          </a:p>
        </p:txBody>
      </p:sp>
      <p:sp>
        <p:nvSpPr>
          <p:cNvPr id="3" name="スライド番号プレースホルダー 2"/>
          <p:cNvSpPr>
            <a:spLocks noGrp="1"/>
          </p:cNvSpPr>
          <p:nvPr>
            <p:ph type="sldNum" sz="quarter" idx="12"/>
          </p:nvPr>
        </p:nvSpPr>
        <p:spPr/>
        <p:txBody>
          <a:bodyPr/>
          <a:lstStyle/>
          <a:p>
            <a:fld id="{4E79C504-9ED1-4FAF-B9CF-03884391F86F}" type="slidenum">
              <a:rPr kumimoji="1" lang="ja-JP" altLang="en-US" smtClean="0"/>
              <a:pPr/>
              <a:t>39</a:t>
            </a:fld>
            <a:endParaRPr kumimoji="1" lang="ja-JP" altLang="en-US"/>
          </a:p>
        </p:txBody>
      </p:sp>
    </p:spTree>
    <p:custDataLst>
      <p:tags r:id="rId1"/>
    </p:custDataLst>
    <p:extLst>
      <p:ext uri="{BB962C8B-B14F-4D97-AF65-F5344CB8AC3E}">
        <p14:creationId xmlns:p14="http://schemas.microsoft.com/office/powerpoint/2010/main" val="3582236531"/>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Group 11"/>
          <p:cNvGrpSpPr>
            <a:grpSpLocks/>
          </p:cNvGrpSpPr>
          <p:nvPr/>
        </p:nvGrpSpPr>
        <p:grpSpPr bwMode="auto">
          <a:xfrm>
            <a:off x="539750" y="819150"/>
            <a:ext cx="8562975" cy="5989638"/>
            <a:chOff x="340" y="516"/>
            <a:chExt cx="5394" cy="3773"/>
          </a:xfrm>
        </p:grpSpPr>
        <p:pic>
          <p:nvPicPr>
            <p:cNvPr id="3076" name="Picture 4" descr="J-PARC-08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 y="516"/>
              <a:ext cx="5171" cy="3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5"/>
            <p:cNvSpPr txBox="1">
              <a:spLocks noChangeArrowheads="1"/>
            </p:cNvSpPr>
            <p:nvPr/>
          </p:nvSpPr>
          <p:spPr bwMode="auto">
            <a:xfrm>
              <a:off x="3470" y="3421"/>
              <a:ext cx="2264" cy="780"/>
            </a:xfrm>
            <a:prstGeom prst="rect">
              <a:avLst/>
            </a:prstGeom>
            <a:solidFill>
              <a:schemeClr val="bg1"/>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lnSpc>
                  <a:spcPct val="90000"/>
                </a:lnSpc>
                <a:spcBef>
                  <a:spcPct val="20000"/>
                </a:spcBef>
              </a:pPr>
              <a:r>
                <a:rPr lang="en-US" altLang="ja-JP" sz="2000" b="1"/>
                <a:t>     Neutron capture cross sections are being measured at </a:t>
              </a:r>
            </a:p>
            <a:p>
              <a:pPr eaLnBrk="1" hangingPunct="1">
                <a:lnSpc>
                  <a:spcPct val="90000"/>
                </a:lnSpc>
                <a:spcBef>
                  <a:spcPct val="20000"/>
                </a:spcBef>
              </a:pPr>
              <a:r>
                <a:rPr lang="en-US" altLang="ja-JP" sz="2000" b="1"/>
                <a:t>     </a:t>
              </a:r>
              <a:r>
                <a:rPr lang="en-US" altLang="ja-JP" sz="2000" b="1">
                  <a:solidFill>
                    <a:srgbClr val="FF0000"/>
                  </a:solidFill>
                </a:rPr>
                <a:t>BL04 of</a:t>
              </a:r>
              <a:r>
                <a:rPr lang="en-US" altLang="ja-JP" sz="2000" b="1"/>
                <a:t> </a:t>
              </a:r>
              <a:r>
                <a:rPr lang="en-US" altLang="ja-JP" sz="2000" b="1">
                  <a:solidFill>
                    <a:srgbClr val="FF0000"/>
                  </a:solidFill>
                </a:rPr>
                <a:t>J-PARC MLF</a:t>
              </a:r>
              <a:r>
                <a:rPr lang="en-US" altLang="ja-JP" sz="2000" b="1"/>
                <a:t>.</a:t>
              </a:r>
            </a:p>
          </p:txBody>
        </p:sp>
        <p:sp>
          <p:nvSpPr>
            <p:cNvPr id="3078" name="Line 6"/>
            <p:cNvSpPr>
              <a:spLocks noChangeShapeType="1"/>
            </p:cNvSpPr>
            <p:nvPr/>
          </p:nvSpPr>
          <p:spPr bwMode="auto">
            <a:xfrm flipV="1">
              <a:off x="3923" y="1661"/>
              <a:ext cx="46" cy="1769"/>
            </a:xfrm>
            <a:prstGeom prst="line">
              <a:avLst/>
            </a:prstGeom>
            <a:noFill/>
            <a:ln w="76200">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3075" name="Rectangle 8"/>
          <p:cNvSpPr>
            <a:spLocks noGrp="1" noChangeArrowheads="1"/>
          </p:cNvSpPr>
          <p:nvPr>
            <p:ph type="title"/>
          </p:nvPr>
        </p:nvSpPr>
        <p:spPr>
          <a:xfrm>
            <a:off x="457200" y="44450"/>
            <a:ext cx="8362950" cy="850900"/>
          </a:xfrm>
          <a:noFill/>
        </p:spPr>
        <p:txBody>
          <a:bodyPr/>
          <a:lstStyle/>
          <a:p>
            <a:pPr eaLnBrk="1" hangingPunct="1"/>
            <a:r>
              <a:rPr lang="en-US" altLang="ja-JP" sz="4000" b="1" dirty="0" smtClean="0">
                <a:solidFill>
                  <a:schemeClr val="tx1"/>
                </a:solidFill>
              </a:rPr>
              <a:t>Nuclear Data Projects in Japan</a:t>
            </a:r>
          </a:p>
        </p:txBody>
      </p:sp>
      <p:sp>
        <p:nvSpPr>
          <p:cNvPr id="2" name="フッター プレースホルダー 1"/>
          <p:cNvSpPr>
            <a:spLocks noGrp="1"/>
          </p:cNvSpPr>
          <p:nvPr>
            <p:ph type="ftr" sz="quarter" idx="11"/>
          </p:nvPr>
        </p:nvSpPr>
        <p:spPr/>
        <p:txBody>
          <a:bodyPr/>
          <a:lstStyle/>
          <a:p>
            <a:r>
              <a:rPr kumimoji="1" lang="en-US" altLang="ja-JP" smtClean="0"/>
              <a:t>OECD/NEA WPEC 21-May-2015</a:t>
            </a:r>
            <a:endParaRPr kumimoji="1" lang="ja-JP" altLang="en-US"/>
          </a:p>
        </p:txBody>
      </p:sp>
      <p:sp>
        <p:nvSpPr>
          <p:cNvPr id="3" name="スライド番号プレースホルダー 2"/>
          <p:cNvSpPr>
            <a:spLocks noGrp="1"/>
          </p:cNvSpPr>
          <p:nvPr>
            <p:ph type="sldNum" sz="quarter" idx="12"/>
          </p:nvPr>
        </p:nvSpPr>
        <p:spPr/>
        <p:txBody>
          <a:bodyPr/>
          <a:lstStyle/>
          <a:p>
            <a:fld id="{4E79C504-9ED1-4FAF-B9CF-03884391F86F}" type="slidenum">
              <a:rPr kumimoji="1" lang="ja-JP" altLang="en-US" smtClean="0"/>
              <a:pPr/>
              <a:t>4</a:t>
            </a:fld>
            <a:endParaRPr kumimoji="1" lang="ja-JP" altLang="en-US"/>
          </a:p>
        </p:txBody>
      </p:sp>
    </p:spTree>
    <p:extLst>
      <p:ext uri="{BB962C8B-B14F-4D97-AF65-F5344CB8AC3E}">
        <p14:creationId xmlns:p14="http://schemas.microsoft.com/office/powerpoint/2010/main" val="27045240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484784"/>
            <a:ext cx="7772400" cy="1470025"/>
          </a:xfrm>
        </p:spPr>
        <p:txBody>
          <a:bodyPr/>
          <a:lstStyle/>
          <a:p>
            <a:r>
              <a:rPr lang="en-US" altLang="ja-JP" b="1" dirty="0" smtClean="0">
                <a:solidFill>
                  <a:srgbClr val="FF0000"/>
                </a:solidFill>
              </a:rPr>
              <a:t>Activities at Kyoto University </a:t>
            </a:r>
            <a:endParaRPr kumimoji="1" lang="ja-JP" altLang="en-US" b="1" dirty="0">
              <a:solidFill>
                <a:srgbClr val="FF0000"/>
              </a:solidFill>
            </a:endParaRPr>
          </a:p>
        </p:txBody>
      </p:sp>
      <p:sp>
        <p:nvSpPr>
          <p:cNvPr id="3" name="サブタイトル 2"/>
          <p:cNvSpPr>
            <a:spLocks noGrp="1"/>
          </p:cNvSpPr>
          <p:nvPr>
            <p:ph type="subTitle" idx="1"/>
          </p:nvPr>
        </p:nvSpPr>
        <p:spPr>
          <a:xfrm>
            <a:off x="1371600" y="4005064"/>
            <a:ext cx="6400800" cy="864096"/>
          </a:xfrm>
        </p:spPr>
        <p:txBody>
          <a:bodyPr>
            <a:normAutofit/>
          </a:bodyPr>
          <a:lstStyle/>
          <a:p>
            <a:r>
              <a:rPr lang="en-US" altLang="ja-JP" sz="3600" b="1" dirty="0" smtClean="0">
                <a:solidFill>
                  <a:schemeClr val="tx1"/>
                </a:solidFill>
              </a:rPr>
              <a:t>KURRI Group </a:t>
            </a:r>
            <a:endParaRPr kumimoji="1" lang="ja-JP" altLang="en-US" sz="3600" b="1" dirty="0">
              <a:solidFill>
                <a:schemeClr val="tx1"/>
              </a:solidFill>
            </a:endParaRPr>
          </a:p>
        </p:txBody>
      </p:sp>
      <p:sp>
        <p:nvSpPr>
          <p:cNvPr id="4" name="スライド番号プレースホルダ 3"/>
          <p:cNvSpPr>
            <a:spLocks noGrp="1"/>
          </p:cNvSpPr>
          <p:nvPr>
            <p:ph type="sldNum" sz="quarter" idx="12"/>
          </p:nvPr>
        </p:nvSpPr>
        <p:spPr/>
        <p:txBody>
          <a:bodyPr/>
          <a:lstStyle/>
          <a:p>
            <a:fld id="{4E79C504-9ED1-4FAF-B9CF-03884391F86F}" type="slidenum">
              <a:rPr kumimoji="1" lang="ja-JP" altLang="en-US" smtClean="0"/>
              <a:pPr/>
              <a:t>40</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OECD/NEA WPEC 21-May-2015</a:t>
            </a:r>
            <a:endParaRPr kumimoji="1" lang="ja-JP" alt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4"/>
          <p:cNvSpPr txBox="1"/>
          <p:nvPr/>
        </p:nvSpPr>
        <p:spPr>
          <a:xfrm>
            <a:off x="179388" y="908050"/>
            <a:ext cx="8856662" cy="1754326"/>
          </a:xfrm>
          <a:prstGeom prst="rect">
            <a:avLst/>
          </a:prstGeom>
          <a:solidFill>
            <a:srgbClr val="FFFFFF"/>
          </a:solidFill>
          <a:ln w="25402">
            <a:solidFill>
              <a:srgbClr val="000000"/>
            </a:solidFill>
            <a:prstDash val="solid"/>
            <a:miter/>
          </a:ln>
        </p:spPr>
        <p:txBody>
          <a:bodyPr>
            <a:spAutoFit/>
          </a:bodyPr>
          <a:lstStyle/>
          <a:p>
            <a:pPr fontAlgn="auto">
              <a:spcBef>
                <a:spcPts val="0"/>
              </a:spcBef>
              <a:spcAft>
                <a:spcPts val="0"/>
              </a:spcAft>
              <a:defRPr sz="1800" b="0" i="0" u="none" strike="noStrike" kern="0" cap="none" spc="0" baseline="0">
                <a:solidFill>
                  <a:srgbClr val="000000"/>
                </a:solidFill>
                <a:uFillTx/>
              </a:defRPr>
            </a:pPr>
            <a:r>
              <a:rPr lang="en-US" b="1" kern="0" dirty="0">
                <a:solidFill>
                  <a:srgbClr val="000000"/>
                </a:solidFill>
                <a:latin typeface="Arial"/>
                <a:ea typeface="ＭＳ Ｐゴシック" pitchFamily="50"/>
              </a:rPr>
              <a:t>Motivation </a:t>
            </a:r>
            <a:r>
              <a:rPr lang="en-US" kern="0" dirty="0">
                <a:solidFill>
                  <a:srgbClr val="000000"/>
                </a:solidFill>
                <a:latin typeface="Arial"/>
                <a:ea typeface="ＭＳ Ｐゴシック" pitchFamily="50"/>
              </a:rPr>
              <a:t>:</a:t>
            </a:r>
            <a:r>
              <a:rPr lang="ja-JP" altLang="en-US" kern="0" dirty="0">
                <a:solidFill>
                  <a:srgbClr val="000000"/>
                </a:solidFill>
                <a:latin typeface="Arial"/>
                <a:ea typeface="ＭＳ Ｐゴシック" pitchFamily="50"/>
              </a:rPr>
              <a:t>　</a:t>
            </a:r>
            <a:r>
              <a:rPr lang="en-US" altLang="ja-JP" kern="0" dirty="0">
                <a:solidFill>
                  <a:srgbClr val="000000"/>
                </a:solidFill>
                <a:latin typeface="Arial"/>
                <a:ea typeface="ＭＳ Ｐゴシック" pitchFamily="50"/>
              </a:rPr>
              <a:t>Thermal </a:t>
            </a:r>
            <a:r>
              <a:rPr lang="en-US" altLang="ja-JP" kern="0" dirty="0">
                <a:solidFill>
                  <a:srgbClr val="000000"/>
                </a:solidFill>
                <a:ea typeface="ＭＳ Ｐゴシック" pitchFamily="50" charset="-128"/>
              </a:rPr>
              <a:t>neutron capture cross sections</a:t>
            </a:r>
            <a:r>
              <a:rPr lang="ja-JP" altLang="en-US" kern="0" dirty="0">
                <a:solidFill>
                  <a:srgbClr val="000000"/>
                </a:solidFill>
                <a:ea typeface="ＭＳ Ｐゴシック" pitchFamily="50" charset="-128"/>
              </a:rPr>
              <a:t> </a:t>
            </a:r>
            <a:r>
              <a:rPr lang="en-US" altLang="ja-JP" kern="0" dirty="0">
                <a:solidFill>
                  <a:srgbClr val="000000"/>
                </a:solidFill>
                <a:ea typeface="ＭＳ Ｐゴシック" pitchFamily="50" charset="-128"/>
              </a:rPr>
              <a:t>of MAs should be cross checked by integral measurements using variable neutron flux fields.</a:t>
            </a:r>
          </a:p>
          <a:p>
            <a:pPr fontAlgn="auto">
              <a:spcBef>
                <a:spcPts val="0"/>
              </a:spcBef>
              <a:spcAft>
                <a:spcPts val="0"/>
              </a:spcAft>
              <a:defRPr sz="1800" b="0" i="0" u="none" strike="noStrike" kern="0" cap="none" spc="0" baseline="0">
                <a:solidFill>
                  <a:srgbClr val="000000"/>
                </a:solidFill>
                <a:uFillTx/>
              </a:defRPr>
            </a:pPr>
            <a:r>
              <a:rPr lang="en-US" altLang="ja-JP" b="1" kern="0" dirty="0">
                <a:solidFill>
                  <a:srgbClr val="000000"/>
                </a:solidFill>
                <a:ea typeface="ＭＳ Ｐゴシック" pitchFamily="50" charset="-128"/>
              </a:rPr>
              <a:t>Research plan </a:t>
            </a:r>
            <a:r>
              <a:rPr lang="en-US" altLang="ja-JP" kern="0" dirty="0">
                <a:solidFill>
                  <a:srgbClr val="000000"/>
                </a:solidFill>
                <a:ea typeface="ＭＳ Ｐゴシック" pitchFamily="50" charset="-128"/>
              </a:rPr>
              <a:t>: As these neutron fields, Kyoto university’s critical assembly (KUCA) and electron linear accelerator (</a:t>
            </a:r>
            <a:r>
              <a:rPr lang="en-US" altLang="ja-JP" kern="0" dirty="0" smtClean="0">
                <a:solidFill>
                  <a:srgbClr val="000000"/>
                </a:solidFill>
                <a:ea typeface="ＭＳ Ｐゴシック" pitchFamily="50" charset="-128"/>
              </a:rPr>
              <a:t>KURRI-LINAC</a:t>
            </a:r>
            <a:r>
              <a:rPr lang="en-US" altLang="ja-JP" kern="0" dirty="0">
                <a:solidFill>
                  <a:srgbClr val="000000"/>
                </a:solidFill>
                <a:ea typeface="ＭＳ Ｐゴシック" pitchFamily="50" charset="-128"/>
              </a:rPr>
              <a:t>) based neutron source are utilized. In this study, we constructed variable neutron fields in the KURRI-LINAC, and measured the neutron temperature of variable neutron flux fields using TOF and activation methods.</a:t>
            </a:r>
            <a:endParaRPr lang="en-US" kern="0" dirty="0">
              <a:solidFill>
                <a:srgbClr val="000000"/>
              </a:solidFill>
              <a:latin typeface="Arial"/>
              <a:ea typeface="ＭＳ Ｐゴシック" pitchFamily="50"/>
            </a:endParaRPr>
          </a:p>
        </p:txBody>
      </p:sp>
      <p:sp>
        <p:nvSpPr>
          <p:cNvPr id="3075" name="正方形/長方形 5"/>
          <p:cNvSpPr>
            <a:spLocks noChangeArrowheads="1"/>
          </p:cNvSpPr>
          <p:nvPr/>
        </p:nvSpPr>
        <p:spPr bwMode="auto">
          <a:xfrm>
            <a:off x="250825" y="115888"/>
            <a:ext cx="8607425" cy="708025"/>
          </a:xfrm>
          <a:prstGeom prst="rect">
            <a:avLst/>
          </a:prstGeom>
          <a:solidFill>
            <a:srgbClr val="FFFF00"/>
          </a:solidFill>
          <a:ln w="25402">
            <a:solidFill>
              <a:srgbClr val="89A4A7"/>
            </a:solidFill>
            <a:miter lim="800000"/>
            <a:headEnd/>
            <a:tailEnd/>
          </a:ln>
        </p:spPr>
        <p:txBody>
          <a:bodyPr anchor="ctr" anchorCtr="1"/>
          <a:lstStyle>
            <a:lvl1pPr eaLnBrk="0" hangingPunct="0">
              <a:spcBef>
                <a:spcPts val="800"/>
              </a:spcBef>
              <a:buSzPct val="100000"/>
              <a:buChar char="•"/>
              <a:defRPr sz="3200">
                <a:solidFill>
                  <a:srgbClr val="000000"/>
                </a:solidFill>
                <a:latin typeface="Arial" charset="0"/>
                <a:ea typeface="ＭＳ Ｐゴシック" charset="-128"/>
              </a:defRPr>
            </a:lvl1pPr>
            <a:lvl2pPr marL="742950" indent="-285750" eaLnBrk="0" hangingPunct="0">
              <a:spcBef>
                <a:spcPts val="700"/>
              </a:spcBef>
              <a:buSzPct val="100000"/>
              <a:buChar char="–"/>
              <a:defRPr sz="2800">
                <a:solidFill>
                  <a:srgbClr val="000000"/>
                </a:solidFill>
                <a:latin typeface="Arial" charset="0"/>
                <a:ea typeface="ＭＳ Ｐゴシック" charset="-128"/>
              </a:defRPr>
            </a:lvl2pPr>
            <a:lvl3pPr marL="1143000" indent="-228600" eaLnBrk="0" hangingPunct="0">
              <a:spcBef>
                <a:spcPts val="600"/>
              </a:spcBef>
              <a:buSzPct val="100000"/>
              <a:buChar char="•"/>
              <a:defRPr sz="2400">
                <a:solidFill>
                  <a:srgbClr val="000000"/>
                </a:solidFill>
                <a:latin typeface="Arial" charset="0"/>
                <a:ea typeface="ＭＳ Ｐゴシック" charset="-128"/>
              </a:defRPr>
            </a:lvl3pPr>
            <a:lvl4pPr marL="1600200" indent="-228600" eaLnBrk="0" hangingPunct="0">
              <a:spcBef>
                <a:spcPts val="500"/>
              </a:spcBef>
              <a:buSzPct val="100000"/>
              <a:buChar char="–"/>
              <a:defRPr sz="2000">
                <a:solidFill>
                  <a:srgbClr val="000000"/>
                </a:solidFill>
                <a:latin typeface="Arial" charset="0"/>
                <a:ea typeface="ＭＳ Ｐゴシック" charset="-128"/>
              </a:defRPr>
            </a:lvl4pPr>
            <a:lvl5pPr marL="2057400" indent="-228600" eaLnBrk="0" hangingPunct="0">
              <a:spcBef>
                <a:spcPts val="500"/>
              </a:spcBef>
              <a:buSzPct val="100000"/>
              <a:buChar char="»"/>
              <a:defRPr sz="2000">
                <a:solidFill>
                  <a:srgbClr val="000000"/>
                </a:solidFill>
                <a:latin typeface="Arial" charset="0"/>
                <a:ea typeface="ＭＳ Ｐゴシック" charset="-128"/>
              </a:defRPr>
            </a:lvl5pPr>
            <a:lvl6pPr marL="25146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6pPr>
            <a:lvl7pPr marL="29718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7pPr>
            <a:lvl8pPr marL="34290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8pPr>
            <a:lvl9pPr marL="38862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9pPr>
          </a:lstStyle>
          <a:p>
            <a:pPr algn="ctr" eaLnBrk="1" hangingPunct="1">
              <a:spcBef>
                <a:spcPct val="0"/>
              </a:spcBef>
              <a:buSzTx/>
              <a:buFontTx/>
              <a:buNone/>
            </a:pPr>
            <a:endParaRPr lang="en-US" altLang="ja-JP" sz="1800">
              <a:solidFill>
                <a:srgbClr val="FFFFFF"/>
              </a:solidFill>
            </a:endParaRPr>
          </a:p>
        </p:txBody>
      </p:sp>
      <p:sp>
        <p:nvSpPr>
          <p:cNvPr id="3076" name="Text Box 4"/>
          <p:cNvSpPr txBox="1">
            <a:spLocks noChangeArrowheads="1"/>
          </p:cNvSpPr>
          <p:nvPr/>
        </p:nvSpPr>
        <p:spPr bwMode="auto">
          <a:xfrm>
            <a:off x="250825" y="115888"/>
            <a:ext cx="86074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eaLnBrk="0" hangingPunct="0">
              <a:spcBef>
                <a:spcPts val="800"/>
              </a:spcBef>
              <a:buSzPct val="100000"/>
              <a:buChar char="•"/>
              <a:defRPr sz="3200">
                <a:solidFill>
                  <a:srgbClr val="000000"/>
                </a:solidFill>
                <a:latin typeface="Arial" charset="0"/>
                <a:ea typeface="ＭＳ Ｐゴシック" charset="-128"/>
              </a:defRPr>
            </a:lvl1pPr>
            <a:lvl2pPr marL="742950" indent="-285750" eaLnBrk="0" hangingPunct="0">
              <a:spcBef>
                <a:spcPts val="700"/>
              </a:spcBef>
              <a:buSzPct val="100000"/>
              <a:buChar char="–"/>
              <a:defRPr sz="2800">
                <a:solidFill>
                  <a:srgbClr val="000000"/>
                </a:solidFill>
                <a:latin typeface="Arial" charset="0"/>
                <a:ea typeface="ＭＳ Ｐゴシック" charset="-128"/>
              </a:defRPr>
            </a:lvl2pPr>
            <a:lvl3pPr marL="1143000" indent="-228600" eaLnBrk="0" hangingPunct="0">
              <a:spcBef>
                <a:spcPts val="600"/>
              </a:spcBef>
              <a:buSzPct val="100000"/>
              <a:buChar char="•"/>
              <a:defRPr sz="2400">
                <a:solidFill>
                  <a:srgbClr val="000000"/>
                </a:solidFill>
                <a:latin typeface="Arial" charset="0"/>
                <a:ea typeface="ＭＳ Ｐゴシック" charset="-128"/>
              </a:defRPr>
            </a:lvl3pPr>
            <a:lvl4pPr marL="1600200" indent="-228600" eaLnBrk="0" hangingPunct="0">
              <a:spcBef>
                <a:spcPts val="500"/>
              </a:spcBef>
              <a:buSzPct val="100000"/>
              <a:buChar char="–"/>
              <a:defRPr sz="2000">
                <a:solidFill>
                  <a:srgbClr val="000000"/>
                </a:solidFill>
                <a:latin typeface="Arial" charset="0"/>
                <a:ea typeface="ＭＳ Ｐゴシック" charset="-128"/>
              </a:defRPr>
            </a:lvl4pPr>
            <a:lvl5pPr marL="2057400" indent="-228600" eaLnBrk="0" hangingPunct="0">
              <a:spcBef>
                <a:spcPts val="500"/>
              </a:spcBef>
              <a:buSzPct val="100000"/>
              <a:buChar char="»"/>
              <a:defRPr sz="2000">
                <a:solidFill>
                  <a:srgbClr val="000000"/>
                </a:solidFill>
                <a:latin typeface="Arial" charset="0"/>
                <a:ea typeface="ＭＳ Ｐゴシック" charset="-128"/>
              </a:defRPr>
            </a:lvl5pPr>
            <a:lvl6pPr marL="25146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6pPr>
            <a:lvl7pPr marL="29718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7pPr>
            <a:lvl8pPr marL="34290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8pPr>
            <a:lvl9pPr marL="38862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9pPr>
          </a:lstStyle>
          <a:p>
            <a:pPr algn="ctr" eaLnBrk="1" hangingPunct="1">
              <a:spcBef>
                <a:spcPct val="0"/>
              </a:spcBef>
              <a:buSzTx/>
              <a:buFontTx/>
              <a:buNone/>
            </a:pPr>
            <a:r>
              <a:rPr lang="en-US" altLang="ja-JP" sz="2000" dirty="0"/>
              <a:t>Integral experiment on MA neutron capture cross section using variable neutron flux fields in </a:t>
            </a:r>
            <a:r>
              <a:rPr lang="en-US" altLang="ja-JP" sz="2000" dirty="0"/>
              <a:t>K</a:t>
            </a:r>
            <a:r>
              <a:rPr lang="en-US" altLang="ja-JP" sz="2000" dirty="0" smtClean="0"/>
              <a:t>URRI-LINAC  </a:t>
            </a:r>
            <a:endParaRPr lang="en-US" altLang="ja-JP" sz="2000" dirty="0"/>
          </a:p>
        </p:txBody>
      </p:sp>
      <p:pic>
        <p:nvPicPr>
          <p:cNvPr id="3077" name="図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625" y="3068638"/>
            <a:ext cx="4414838"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正方形/長方形 3"/>
          <p:cNvSpPr>
            <a:spLocks noChangeArrowheads="1"/>
          </p:cNvSpPr>
          <p:nvPr/>
        </p:nvSpPr>
        <p:spPr bwMode="auto">
          <a:xfrm>
            <a:off x="269875" y="6165850"/>
            <a:ext cx="457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800"/>
              </a:spcBef>
              <a:buSzPct val="100000"/>
              <a:buChar char="•"/>
              <a:defRPr sz="3200">
                <a:solidFill>
                  <a:srgbClr val="000000"/>
                </a:solidFill>
                <a:latin typeface="Arial" charset="0"/>
                <a:ea typeface="ＭＳ Ｐゴシック" charset="-128"/>
              </a:defRPr>
            </a:lvl1pPr>
            <a:lvl2pPr marL="742950" indent="-285750" eaLnBrk="0" hangingPunct="0">
              <a:spcBef>
                <a:spcPts val="700"/>
              </a:spcBef>
              <a:buSzPct val="100000"/>
              <a:buChar char="–"/>
              <a:defRPr sz="2800">
                <a:solidFill>
                  <a:srgbClr val="000000"/>
                </a:solidFill>
                <a:latin typeface="Arial" charset="0"/>
                <a:ea typeface="ＭＳ Ｐゴシック" charset="-128"/>
              </a:defRPr>
            </a:lvl2pPr>
            <a:lvl3pPr marL="1143000" indent="-228600" eaLnBrk="0" hangingPunct="0">
              <a:spcBef>
                <a:spcPts val="600"/>
              </a:spcBef>
              <a:buSzPct val="100000"/>
              <a:buChar char="•"/>
              <a:defRPr sz="2400">
                <a:solidFill>
                  <a:srgbClr val="000000"/>
                </a:solidFill>
                <a:latin typeface="Arial" charset="0"/>
                <a:ea typeface="ＭＳ Ｐゴシック" charset="-128"/>
              </a:defRPr>
            </a:lvl3pPr>
            <a:lvl4pPr marL="1600200" indent="-228600" eaLnBrk="0" hangingPunct="0">
              <a:spcBef>
                <a:spcPts val="500"/>
              </a:spcBef>
              <a:buSzPct val="100000"/>
              <a:buChar char="–"/>
              <a:defRPr sz="2000">
                <a:solidFill>
                  <a:srgbClr val="000000"/>
                </a:solidFill>
                <a:latin typeface="Arial" charset="0"/>
                <a:ea typeface="ＭＳ Ｐゴシック" charset="-128"/>
              </a:defRPr>
            </a:lvl4pPr>
            <a:lvl5pPr marL="2057400" indent="-228600" eaLnBrk="0" hangingPunct="0">
              <a:spcBef>
                <a:spcPts val="500"/>
              </a:spcBef>
              <a:buSzPct val="100000"/>
              <a:buChar char="»"/>
              <a:defRPr sz="2000">
                <a:solidFill>
                  <a:srgbClr val="000000"/>
                </a:solidFill>
                <a:latin typeface="Arial" charset="0"/>
                <a:ea typeface="ＭＳ Ｐゴシック" charset="-128"/>
              </a:defRPr>
            </a:lvl5pPr>
            <a:lvl6pPr marL="25146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6pPr>
            <a:lvl7pPr marL="29718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7pPr>
            <a:lvl8pPr marL="34290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8pPr>
            <a:lvl9pPr marL="38862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9pPr>
          </a:lstStyle>
          <a:p>
            <a:pPr eaLnBrk="1" hangingPunct="1">
              <a:spcBef>
                <a:spcPct val="0"/>
              </a:spcBef>
              <a:buSzTx/>
              <a:buFontTx/>
              <a:buNone/>
            </a:pPr>
            <a:r>
              <a:rPr lang="en-US" altLang="ja-JP" sz="1600">
                <a:solidFill>
                  <a:schemeClr val="tx1"/>
                </a:solidFill>
              </a:rPr>
              <a:t>Fig. 1  Measured neutron spectra of four types of neutron fields by TOF method</a:t>
            </a:r>
            <a:endParaRPr lang="ja-JP" altLang="ja-JP" sz="1600" b="1">
              <a:solidFill>
                <a:schemeClr val="tx1"/>
              </a:solidFill>
            </a:endParaRPr>
          </a:p>
        </p:txBody>
      </p:sp>
      <p:sp>
        <p:nvSpPr>
          <p:cNvPr id="3079" name="正方形/長方形 4"/>
          <p:cNvSpPr>
            <a:spLocks noChangeArrowheads="1"/>
          </p:cNvSpPr>
          <p:nvPr/>
        </p:nvSpPr>
        <p:spPr bwMode="auto">
          <a:xfrm>
            <a:off x="4689475" y="3121025"/>
            <a:ext cx="457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800"/>
              </a:spcBef>
              <a:buSzPct val="100000"/>
              <a:buChar char="•"/>
              <a:defRPr sz="3200">
                <a:solidFill>
                  <a:srgbClr val="000000"/>
                </a:solidFill>
                <a:latin typeface="Arial" charset="0"/>
                <a:ea typeface="ＭＳ Ｐゴシック" charset="-128"/>
              </a:defRPr>
            </a:lvl1pPr>
            <a:lvl2pPr marL="742950" indent="-285750" eaLnBrk="0" hangingPunct="0">
              <a:spcBef>
                <a:spcPts val="700"/>
              </a:spcBef>
              <a:buSzPct val="100000"/>
              <a:buChar char="–"/>
              <a:defRPr sz="2800">
                <a:solidFill>
                  <a:srgbClr val="000000"/>
                </a:solidFill>
                <a:latin typeface="Arial" charset="0"/>
                <a:ea typeface="ＭＳ Ｐゴシック" charset="-128"/>
              </a:defRPr>
            </a:lvl2pPr>
            <a:lvl3pPr marL="1143000" indent="-228600" eaLnBrk="0" hangingPunct="0">
              <a:spcBef>
                <a:spcPts val="600"/>
              </a:spcBef>
              <a:buSzPct val="100000"/>
              <a:buChar char="•"/>
              <a:defRPr sz="2400">
                <a:solidFill>
                  <a:srgbClr val="000000"/>
                </a:solidFill>
                <a:latin typeface="Arial" charset="0"/>
                <a:ea typeface="ＭＳ Ｐゴシック" charset="-128"/>
              </a:defRPr>
            </a:lvl3pPr>
            <a:lvl4pPr marL="1600200" indent="-228600" eaLnBrk="0" hangingPunct="0">
              <a:spcBef>
                <a:spcPts val="500"/>
              </a:spcBef>
              <a:buSzPct val="100000"/>
              <a:buChar char="–"/>
              <a:defRPr sz="2000">
                <a:solidFill>
                  <a:srgbClr val="000000"/>
                </a:solidFill>
                <a:latin typeface="Arial" charset="0"/>
                <a:ea typeface="ＭＳ Ｐゴシック" charset="-128"/>
              </a:defRPr>
            </a:lvl4pPr>
            <a:lvl5pPr marL="2057400" indent="-228600" eaLnBrk="0" hangingPunct="0">
              <a:spcBef>
                <a:spcPts val="500"/>
              </a:spcBef>
              <a:buSzPct val="100000"/>
              <a:buChar char="»"/>
              <a:defRPr sz="2000">
                <a:solidFill>
                  <a:srgbClr val="000000"/>
                </a:solidFill>
                <a:latin typeface="Arial" charset="0"/>
                <a:ea typeface="ＭＳ Ｐゴシック" charset="-128"/>
              </a:defRPr>
            </a:lvl5pPr>
            <a:lvl6pPr marL="25146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6pPr>
            <a:lvl7pPr marL="29718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7pPr>
            <a:lvl8pPr marL="34290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8pPr>
            <a:lvl9pPr marL="38862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9pPr>
          </a:lstStyle>
          <a:p>
            <a:pPr eaLnBrk="1" hangingPunct="1">
              <a:spcBef>
                <a:spcPct val="0"/>
              </a:spcBef>
              <a:buSzTx/>
              <a:buFontTx/>
              <a:buNone/>
            </a:pPr>
            <a:r>
              <a:rPr lang="en-US" altLang="ja-JP" sz="1600">
                <a:solidFill>
                  <a:schemeClr val="tx1"/>
                </a:solidFill>
              </a:rPr>
              <a:t>Table 1. Boric-acid concentration of the light water moderator and obtained neutron temperature</a:t>
            </a:r>
            <a:endParaRPr lang="ja-JP" altLang="ja-JP" sz="1600">
              <a:solidFill>
                <a:schemeClr val="tx1"/>
              </a:solidFill>
            </a:endParaRPr>
          </a:p>
        </p:txBody>
      </p:sp>
      <p:pic>
        <p:nvPicPr>
          <p:cNvPr id="3080"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8513" y="4005263"/>
            <a:ext cx="4438650"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81" name="正方形/長方形 2"/>
          <p:cNvSpPr>
            <a:spLocks noChangeArrowheads="1"/>
          </p:cNvSpPr>
          <p:nvPr/>
        </p:nvSpPr>
        <p:spPr bwMode="auto">
          <a:xfrm>
            <a:off x="4716463" y="5661025"/>
            <a:ext cx="42592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fr-FR" altLang="ja-JP" sz="1200"/>
              <a:t>Present study is the result of “Research and Development for accuracy improvement of neutron nuclear data on minor actinides” entrusted to the Japan Atomic Energy Agency by the Ministry of Education, Culture, Sports, Science and Technology of Japan (MEXT).</a:t>
            </a:r>
            <a:endParaRPr lang="ja-JP" altLang="en-US" sz="1200"/>
          </a:p>
        </p:txBody>
      </p:sp>
      <p:sp>
        <p:nvSpPr>
          <p:cNvPr id="3" name="フッター プレースホルダー 2"/>
          <p:cNvSpPr>
            <a:spLocks noGrp="1"/>
          </p:cNvSpPr>
          <p:nvPr>
            <p:ph type="ftr" sz="quarter" idx="11"/>
          </p:nvPr>
        </p:nvSpPr>
        <p:spPr>
          <a:xfrm>
            <a:off x="3124200" y="6669360"/>
            <a:ext cx="2895600" cy="196131"/>
          </a:xfrm>
        </p:spPr>
        <p:txBody>
          <a:bodyPr/>
          <a:lstStyle/>
          <a:p>
            <a:r>
              <a:rPr kumimoji="1" lang="en-US" altLang="ja-JP" dirty="0" smtClean="0"/>
              <a:t>OECD/NEA WPEC 21-May-2015</a:t>
            </a:r>
            <a:endParaRPr kumimoji="1" lang="ja-JP" altLang="en-US" dirty="0"/>
          </a:p>
        </p:txBody>
      </p:sp>
      <p:sp>
        <p:nvSpPr>
          <p:cNvPr id="4" name="スライド番号プレースホルダー 3"/>
          <p:cNvSpPr>
            <a:spLocks noGrp="1"/>
          </p:cNvSpPr>
          <p:nvPr>
            <p:ph type="sldNum" sz="quarter" idx="12"/>
          </p:nvPr>
        </p:nvSpPr>
        <p:spPr/>
        <p:txBody>
          <a:bodyPr/>
          <a:lstStyle/>
          <a:p>
            <a:fld id="{4E79C504-9ED1-4FAF-B9CF-03884391F86F}" type="slidenum">
              <a:rPr kumimoji="1" lang="ja-JP" altLang="en-US" smtClean="0"/>
              <a:pPr/>
              <a:t>41</a:t>
            </a:fld>
            <a:endParaRPr kumimoji="1" lang="ja-JP" altLang="en-US"/>
          </a:p>
        </p:txBody>
      </p:sp>
    </p:spTree>
    <p:extLst>
      <p:ext uri="{BB962C8B-B14F-4D97-AF65-F5344CB8AC3E}">
        <p14:creationId xmlns:p14="http://schemas.microsoft.com/office/powerpoint/2010/main" val="4166173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テキスト ボックス 3"/>
          <p:cNvSpPr txBox="1">
            <a:spLocks noChangeArrowheads="1"/>
          </p:cNvSpPr>
          <p:nvPr/>
        </p:nvSpPr>
        <p:spPr bwMode="auto">
          <a:xfrm>
            <a:off x="142875" y="71438"/>
            <a:ext cx="8250238" cy="461962"/>
          </a:xfrm>
          <a:prstGeom prst="rect">
            <a:avLst/>
          </a:prstGeom>
          <a:solidFill>
            <a:srgbClr val="FFFF00"/>
          </a:solidFill>
          <a:ln w="9525">
            <a:solidFill>
              <a:schemeClr val="tx1"/>
            </a:solidFill>
            <a:miter lim="800000"/>
            <a:headEnd/>
            <a:tailEnd/>
          </a:ln>
        </p:spPr>
        <p:txBody>
          <a:bodyPr wrap="none">
            <a:spAutoFit/>
          </a:bodyPr>
          <a:lstStyle>
            <a:lvl1pPr eaLnBrk="0" hangingPunct="0">
              <a:spcBef>
                <a:spcPts val="800"/>
              </a:spcBef>
              <a:buSzPct val="100000"/>
              <a:buChar char="•"/>
              <a:defRPr sz="3200">
                <a:solidFill>
                  <a:srgbClr val="000000"/>
                </a:solidFill>
                <a:latin typeface="Arial" charset="0"/>
                <a:ea typeface="ＭＳ Ｐゴシック" charset="-128"/>
              </a:defRPr>
            </a:lvl1pPr>
            <a:lvl2pPr marL="742950" indent="-285750" eaLnBrk="0" hangingPunct="0">
              <a:spcBef>
                <a:spcPts val="700"/>
              </a:spcBef>
              <a:buSzPct val="100000"/>
              <a:buChar char="–"/>
              <a:defRPr sz="2800">
                <a:solidFill>
                  <a:srgbClr val="000000"/>
                </a:solidFill>
                <a:latin typeface="Arial" charset="0"/>
                <a:ea typeface="ＭＳ Ｐゴシック" charset="-128"/>
              </a:defRPr>
            </a:lvl2pPr>
            <a:lvl3pPr marL="1143000" indent="-228600" eaLnBrk="0" hangingPunct="0">
              <a:spcBef>
                <a:spcPts val="600"/>
              </a:spcBef>
              <a:buSzPct val="100000"/>
              <a:buChar char="•"/>
              <a:defRPr sz="2400">
                <a:solidFill>
                  <a:srgbClr val="000000"/>
                </a:solidFill>
                <a:latin typeface="Arial" charset="0"/>
                <a:ea typeface="ＭＳ Ｐゴシック" charset="-128"/>
              </a:defRPr>
            </a:lvl3pPr>
            <a:lvl4pPr marL="1600200" indent="-228600" eaLnBrk="0" hangingPunct="0">
              <a:spcBef>
                <a:spcPts val="500"/>
              </a:spcBef>
              <a:buSzPct val="100000"/>
              <a:buChar char="–"/>
              <a:defRPr sz="2000">
                <a:solidFill>
                  <a:srgbClr val="000000"/>
                </a:solidFill>
                <a:latin typeface="Arial" charset="0"/>
                <a:ea typeface="ＭＳ Ｐゴシック" charset="-128"/>
              </a:defRPr>
            </a:lvl4pPr>
            <a:lvl5pPr marL="2057400" indent="-228600" eaLnBrk="0" hangingPunct="0">
              <a:spcBef>
                <a:spcPts val="500"/>
              </a:spcBef>
              <a:buSzPct val="100000"/>
              <a:buChar char="»"/>
              <a:defRPr sz="2000">
                <a:solidFill>
                  <a:srgbClr val="000000"/>
                </a:solidFill>
                <a:latin typeface="Arial" charset="0"/>
                <a:ea typeface="ＭＳ Ｐゴシック" charset="-128"/>
              </a:defRPr>
            </a:lvl5pPr>
            <a:lvl6pPr marL="25146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6pPr>
            <a:lvl7pPr marL="29718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7pPr>
            <a:lvl8pPr marL="34290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8pPr>
            <a:lvl9pPr marL="38862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9pPr>
          </a:lstStyle>
          <a:p>
            <a:pPr eaLnBrk="1" hangingPunct="1">
              <a:spcBef>
                <a:spcPct val="0"/>
              </a:spcBef>
              <a:buSzTx/>
              <a:buFontTx/>
              <a:buNone/>
            </a:pPr>
            <a:r>
              <a:rPr lang="en-US" altLang="ja-JP" sz="2400">
                <a:solidFill>
                  <a:schemeClr val="tx1"/>
                </a:solidFill>
                <a:latin typeface="Calibri" pitchFamily="34" charset="0"/>
              </a:rPr>
              <a:t>Nuclear production cross sections in intermediate energy region</a:t>
            </a:r>
          </a:p>
        </p:txBody>
      </p:sp>
      <p:sp>
        <p:nvSpPr>
          <p:cNvPr id="4099" name="テキスト ボックス 11"/>
          <p:cNvSpPr txBox="1">
            <a:spLocks noChangeArrowheads="1"/>
          </p:cNvSpPr>
          <p:nvPr/>
        </p:nvSpPr>
        <p:spPr bwMode="auto">
          <a:xfrm>
            <a:off x="295275" y="712788"/>
            <a:ext cx="79200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800"/>
              </a:spcBef>
              <a:buSzPct val="100000"/>
              <a:buChar char="•"/>
              <a:defRPr sz="3200">
                <a:solidFill>
                  <a:srgbClr val="000000"/>
                </a:solidFill>
                <a:latin typeface="Arial" charset="0"/>
                <a:ea typeface="ＭＳ Ｐゴシック" charset="-128"/>
              </a:defRPr>
            </a:lvl1pPr>
            <a:lvl2pPr marL="742950" indent="-285750" eaLnBrk="0" hangingPunct="0">
              <a:spcBef>
                <a:spcPts val="700"/>
              </a:spcBef>
              <a:buSzPct val="100000"/>
              <a:buChar char="–"/>
              <a:defRPr sz="2800">
                <a:solidFill>
                  <a:srgbClr val="000000"/>
                </a:solidFill>
                <a:latin typeface="Arial" charset="0"/>
                <a:ea typeface="ＭＳ Ｐゴシック" charset="-128"/>
              </a:defRPr>
            </a:lvl2pPr>
            <a:lvl3pPr marL="1143000" indent="-228600" eaLnBrk="0" hangingPunct="0">
              <a:spcBef>
                <a:spcPts val="600"/>
              </a:spcBef>
              <a:buSzPct val="100000"/>
              <a:buChar char="•"/>
              <a:defRPr sz="2400">
                <a:solidFill>
                  <a:srgbClr val="000000"/>
                </a:solidFill>
                <a:latin typeface="Arial" charset="0"/>
                <a:ea typeface="ＭＳ Ｐゴシック" charset="-128"/>
              </a:defRPr>
            </a:lvl3pPr>
            <a:lvl4pPr marL="1600200" indent="-228600" eaLnBrk="0" hangingPunct="0">
              <a:spcBef>
                <a:spcPts val="500"/>
              </a:spcBef>
              <a:buSzPct val="100000"/>
              <a:buChar char="–"/>
              <a:defRPr sz="2000">
                <a:solidFill>
                  <a:srgbClr val="000000"/>
                </a:solidFill>
                <a:latin typeface="Arial" charset="0"/>
                <a:ea typeface="ＭＳ Ｐゴシック" charset="-128"/>
              </a:defRPr>
            </a:lvl4pPr>
            <a:lvl5pPr marL="2057400" indent="-228600" eaLnBrk="0" hangingPunct="0">
              <a:spcBef>
                <a:spcPts val="500"/>
              </a:spcBef>
              <a:buSzPct val="100000"/>
              <a:buChar char="»"/>
              <a:defRPr sz="2000">
                <a:solidFill>
                  <a:srgbClr val="000000"/>
                </a:solidFill>
                <a:latin typeface="Arial" charset="0"/>
                <a:ea typeface="ＭＳ Ｐゴシック" charset="-128"/>
              </a:defRPr>
            </a:lvl5pPr>
            <a:lvl6pPr marL="25146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6pPr>
            <a:lvl7pPr marL="29718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7pPr>
            <a:lvl8pPr marL="34290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8pPr>
            <a:lvl9pPr marL="38862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9pPr>
          </a:lstStyle>
          <a:p>
            <a:pPr eaLnBrk="1" hangingPunct="1">
              <a:spcBef>
                <a:spcPct val="0"/>
              </a:spcBef>
              <a:buSzTx/>
              <a:buFontTx/>
              <a:buNone/>
            </a:pPr>
            <a:r>
              <a:rPr lang="en-US" altLang="ja-JP" sz="1800">
                <a:latin typeface="Calibri" pitchFamily="34" charset="0"/>
                <a:ea typeface="ＭＳ 明朝" pitchFamily="17" charset="-128"/>
              </a:rPr>
              <a:t>Neutron-induced production cross sections are important as basic nuclear data.</a:t>
            </a:r>
          </a:p>
          <a:p>
            <a:pPr eaLnBrk="1" hangingPunct="1">
              <a:spcBef>
                <a:spcPct val="0"/>
              </a:spcBef>
              <a:buSzTx/>
              <a:buFontTx/>
              <a:buNone/>
            </a:pPr>
            <a:r>
              <a:rPr lang="en-US" altLang="ja-JP" sz="1800">
                <a:latin typeface="Calibri" pitchFamily="34" charset="0"/>
                <a:ea typeface="ＭＳ 明朝" pitchFamily="17" charset="-128"/>
              </a:rPr>
              <a:t>1.Accelerator facility 2. Cosmochemistry 3. Nuclear chemistry </a:t>
            </a:r>
          </a:p>
        </p:txBody>
      </p:sp>
      <p:sp>
        <p:nvSpPr>
          <p:cNvPr id="4100" name="テキスト ボックス 12"/>
          <p:cNvSpPr txBox="1">
            <a:spLocks noChangeArrowheads="1"/>
          </p:cNvSpPr>
          <p:nvPr/>
        </p:nvSpPr>
        <p:spPr bwMode="auto">
          <a:xfrm>
            <a:off x="857250" y="5997575"/>
            <a:ext cx="75755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800"/>
              </a:spcBef>
              <a:buSzPct val="100000"/>
              <a:buChar char="•"/>
              <a:defRPr sz="3200">
                <a:solidFill>
                  <a:srgbClr val="000000"/>
                </a:solidFill>
                <a:latin typeface="Arial" charset="0"/>
                <a:ea typeface="ＭＳ Ｐゴシック" charset="-128"/>
              </a:defRPr>
            </a:lvl1pPr>
            <a:lvl2pPr marL="742950" indent="-285750" eaLnBrk="0" hangingPunct="0">
              <a:spcBef>
                <a:spcPts val="700"/>
              </a:spcBef>
              <a:buSzPct val="100000"/>
              <a:buChar char="–"/>
              <a:defRPr sz="2800">
                <a:solidFill>
                  <a:srgbClr val="000000"/>
                </a:solidFill>
                <a:latin typeface="Arial" charset="0"/>
                <a:ea typeface="ＭＳ Ｐゴシック" charset="-128"/>
              </a:defRPr>
            </a:lvl2pPr>
            <a:lvl3pPr marL="1143000" indent="-228600" eaLnBrk="0" hangingPunct="0">
              <a:spcBef>
                <a:spcPts val="600"/>
              </a:spcBef>
              <a:buSzPct val="100000"/>
              <a:buChar char="•"/>
              <a:defRPr sz="2400">
                <a:solidFill>
                  <a:srgbClr val="000000"/>
                </a:solidFill>
                <a:latin typeface="Arial" charset="0"/>
                <a:ea typeface="ＭＳ Ｐゴシック" charset="-128"/>
              </a:defRPr>
            </a:lvl3pPr>
            <a:lvl4pPr marL="1600200" indent="-228600" eaLnBrk="0" hangingPunct="0">
              <a:spcBef>
                <a:spcPts val="500"/>
              </a:spcBef>
              <a:buSzPct val="100000"/>
              <a:buChar char="–"/>
              <a:defRPr sz="2000">
                <a:solidFill>
                  <a:srgbClr val="000000"/>
                </a:solidFill>
                <a:latin typeface="Arial" charset="0"/>
                <a:ea typeface="ＭＳ Ｐゴシック" charset="-128"/>
              </a:defRPr>
            </a:lvl4pPr>
            <a:lvl5pPr marL="2057400" indent="-228600" eaLnBrk="0" hangingPunct="0">
              <a:spcBef>
                <a:spcPts val="500"/>
              </a:spcBef>
              <a:buSzPct val="100000"/>
              <a:buChar char="»"/>
              <a:defRPr sz="2000">
                <a:solidFill>
                  <a:srgbClr val="000000"/>
                </a:solidFill>
                <a:latin typeface="Arial" charset="0"/>
                <a:ea typeface="ＭＳ Ｐゴシック" charset="-128"/>
              </a:defRPr>
            </a:lvl5pPr>
            <a:lvl6pPr marL="25146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6pPr>
            <a:lvl7pPr marL="29718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7pPr>
            <a:lvl8pPr marL="34290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8pPr>
            <a:lvl9pPr marL="38862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9pPr>
          </a:lstStyle>
          <a:p>
            <a:pPr eaLnBrk="1" hangingPunct="1">
              <a:spcBef>
                <a:spcPct val="0"/>
              </a:spcBef>
              <a:buSzTx/>
              <a:buFontTx/>
              <a:buNone/>
            </a:pPr>
            <a:r>
              <a:rPr lang="en-US" altLang="ja-JP" sz="1800">
                <a:solidFill>
                  <a:srgbClr val="0000FF"/>
                </a:solidFill>
                <a:latin typeface="Calibri" pitchFamily="34" charset="0"/>
              </a:rPr>
              <a:t>The experiments are performed at Research Center for Nuclear Physics (RCNP) </a:t>
            </a:r>
          </a:p>
          <a:p>
            <a:pPr eaLnBrk="1" hangingPunct="1">
              <a:spcBef>
                <a:spcPct val="0"/>
              </a:spcBef>
              <a:buSzTx/>
              <a:buFontTx/>
              <a:buNone/>
            </a:pPr>
            <a:r>
              <a:rPr lang="en-US" altLang="ja-JP" sz="1800">
                <a:solidFill>
                  <a:srgbClr val="0000FF"/>
                </a:solidFill>
                <a:latin typeface="Calibri" pitchFamily="34" charset="0"/>
              </a:rPr>
              <a:t>of Osaka University, Japan.</a:t>
            </a:r>
          </a:p>
        </p:txBody>
      </p:sp>
      <p:sp>
        <p:nvSpPr>
          <p:cNvPr id="9" name="正方形/長方形 8"/>
          <p:cNvSpPr/>
          <p:nvPr/>
        </p:nvSpPr>
        <p:spPr>
          <a:xfrm>
            <a:off x="249238" y="642938"/>
            <a:ext cx="8466137" cy="857250"/>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102" name="AutoShape 7"/>
          <p:cNvSpPr>
            <a:spLocks noChangeArrowheads="1"/>
          </p:cNvSpPr>
          <p:nvPr/>
        </p:nvSpPr>
        <p:spPr bwMode="auto">
          <a:xfrm>
            <a:off x="150813" y="1785938"/>
            <a:ext cx="8850312" cy="4214812"/>
          </a:xfrm>
          <a:prstGeom prst="roundRect">
            <a:avLst>
              <a:gd name="adj" fmla="val 9130"/>
            </a:avLst>
          </a:prstGeom>
          <a:solidFill>
            <a:srgbClr val="FFFF66">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ts val="800"/>
              </a:spcBef>
              <a:buSzPct val="100000"/>
              <a:buChar char="•"/>
              <a:defRPr sz="3200">
                <a:solidFill>
                  <a:srgbClr val="000000"/>
                </a:solidFill>
                <a:latin typeface="Arial" charset="0"/>
                <a:ea typeface="ＭＳ Ｐゴシック" charset="-128"/>
              </a:defRPr>
            </a:lvl1pPr>
            <a:lvl2pPr marL="742950" indent="-285750" eaLnBrk="0" hangingPunct="0">
              <a:spcBef>
                <a:spcPts val="700"/>
              </a:spcBef>
              <a:buSzPct val="100000"/>
              <a:buChar char="–"/>
              <a:defRPr sz="2800">
                <a:solidFill>
                  <a:srgbClr val="000000"/>
                </a:solidFill>
                <a:latin typeface="Arial" charset="0"/>
                <a:ea typeface="ＭＳ Ｐゴシック" charset="-128"/>
              </a:defRPr>
            </a:lvl2pPr>
            <a:lvl3pPr marL="1143000" indent="-228600" eaLnBrk="0" hangingPunct="0">
              <a:spcBef>
                <a:spcPts val="600"/>
              </a:spcBef>
              <a:buSzPct val="100000"/>
              <a:buChar char="•"/>
              <a:defRPr sz="2400">
                <a:solidFill>
                  <a:srgbClr val="000000"/>
                </a:solidFill>
                <a:latin typeface="Arial" charset="0"/>
                <a:ea typeface="ＭＳ Ｐゴシック" charset="-128"/>
              </a:defRPr>
            </a:lvl3pPr>
            <a:lvl4pPr marL="1600200" indent="-228600" eaLnBrk="0" hangingPunct="0">
              <a:spcBef>
                <a:spcPts val="500"/>
              </a:spcBef>
              <a:buSzPct val="100000"/>
              <a:buChar char="–"/>
              <a:defRPr sz="2000">
                <a:solidFill>
                  <a:srgbClr val="000000"/>
                </a:solidFill>
                <a:latin typeface="Arial" charset="0"/>
                <a:ea typeface="ＭＳ Ｐゴシック" charset="-128"/>
              </a:defRPr>
            </a:lvl4pPr>
            <a:lvl5pPr marL="2057400" indent="-228600" eaLnBrk="0" hangingPunct="0">
              <a:spcBef>
                <a:spcPts val="500"/>
              </a:spcBef>
              <a:buSzPct val="100000"/>
              <a:buChar char="»"/>
              <a:defRPr sz="2000">
                <a:solidFill>
                  <a:srgbClr val="000000"/>
                </a:solidFill>
                <a:latin typeface="Arial" charset="0"/>
                <a:ea typeface="ＭＳ Ｐゴシック" charset="-128"/>
              </a:defRPr>
            </a:lvl5pPr>
            <a:lvl6pPr marL="25146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6pPr>
            <a:lvl7pPr marL="29718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7pPr>
            <a:lvl8pPr marL="34290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8pPr>
            <a:lvl9pPr marL="38862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9pPr>
          </a:lstStyle>
          <a:p>
            <a:pPr eaLnBrk="1" hangingPunct="1">
              <a:spcBef>
                <a:spcPct val="0"/>
              </a:spcBef>
              <a:buSzTx/>
              <a:buFontTx/>
              <a:buNone/>
            </a:pPr>
            <a:endParaRPr lang="ja-JP" altLang="en-US" sz="1800">
              <a:solidFill>
                <a:schemeClr val="tx1"/>
              </a:solidFill>
            </a:endParaRPr>
          </a:p>
        </p:txBody>
      </p:sp>
      <p:sp>
        <p:nvSpPr>
          <p:cNvPr id="4103" name="Text Box 2"/>
          <p:cNvSpPr txBox="1">
            <a:spLocks noChangeArrowheads="1"/>
          </p:cNvSpPr>
          <p:nvPr/>
        </p:nvSpPr>
        <p:spPr bwMode="auto">
          <a:xfrm>
            <a:off x="0" y="1785938"/>
            <a:ext cx="9144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321175" eaLnBrk="0" hangingPunct="0">
              <a:spcBef>
                <a:spcPts val="800"/>
              </a:spcBef>
              <a:buSzPct val="100000"/>
              <a:buChar char="•"/>
              <a:defRPr sz="3200">
                <a:solidFill>
                  <a:srgbClr val="000000"/>
                </a:solidFill>
                <a:latin typeface="Arial" charset="0"/>
                <a:ea typeface="ＭＳ Ｐゴシック" charset="-128"/>
              </a:defRPr>
            </a:lvl1pPr>
            <a:lvl2pPr marL="742950" indent="-285750" defTabSz="4321175" eaLnBrk="0" hangingPunct="0">
              <a:spcBef>
                <a:spcPts val="700"/>
              </a:spcBef>
              <a:buSzPct val="100000"/>
              <a:buChar char="–"/>
              <a:defRPr sz="2800">
                <a:solidFill>
                  <a:srgbClr val="000000"/>
                </a:solidFill>
                <a:latin typeface="Arial" charset="0"/>
                <a:ea typeface="ＭＳ Ｐゴシック" charset="-128"/>
              </a:defRPr>
            </a:lvl2pPr>
            <a:lvl3pPr marL="1143000" indent="-228600" defTabSz="4321175" eaLnBrk="0" hangingPunct="0">
              <a:spcBef>
                <a:spcPts val="600"/>
              </a:spcBef>
              <a:buSzPct val="100000"/>
              <a:buChar char="•"/>
              <a:defRPr sz="2400">
                <a:solidFill>
                  <a:srgbClr val="000000"/>
                </a:solidFill>
                <a:latin typeface="Arial" charset="0"/>
                <a:ea typeface="ＭＳ Ｐゴシック" charset="-128"/>
              </a:defRPr>
            </a:lvl3pPr>
            <a:lvl4pPr marL="1600200" indent="-228600" defTabSz="4321175" eaLnBrk="0" hangingPunct="0">
              <a:spcBef>
                <a:spcPts val="500"/>
              </a:spcBef>
              <a:buSzPct val="100000"/>
              <a:buChar char="–"/>
              <a:defRPr sz="2000">
                <a:solidFill>
                  <a:srgbClr val="000000"/>
                </a:solidFill>
                <a:latin typeface="Arial" charset="0"/>
                <a:ea typeface="ＭＳ Ｐゴシック" charset="-128"/>
              </a:defRPr>
            </a:lvl4pPr>
            <a:lvl5pPr marL="2057400" indent="-228600" defTabSz="4321175" eaLnBrk="0" hangingPunct="0">
              <a:spcBef>
                <a:spcPts val="500"/>
              </a:spcBef>
              <a:buSzPct val="100000"/>
              <a:buChar char="»"/>
              <a:defRPr sz="2000">
                <a:solidFill>
                  <a:srgbClr val="000000"/>
                </a:solidFill>
                <a:latin typeface="Arial" charset="0"/>
                <a:ea typeface="ＭＳ Ｐゴシック" charset="-128"/>
              </a:defRPr>
            </a:lvl5pPr>
            <a:lvl6pPr marL="2514600" indent="-228600" defTabSz="4321175" eaLnBrk="0" fontAlgn="base" hangingPunct="0">
              <a:spcBef>
                <a:spcPts val="500"/>
              </a:spcBef>
              <a:spcAft>
                <a:spcPct val="0"/>
              </a:spcAft>
              <a:buSzPct val="100000"/>
              <a:buChar char="»"/>
              <a:defRPr sz="2000">
                <a:solidFill>
                  <a:srgbClr val="000000"/>
                </a:solidFill>
                <a:latin typeface="Arial" charset="0"/>
                <a:ea typeface="ＭＳ Ｐゴシック" charset="-128"/>
              </a:defRPr>
            </a:lvl6pPr>
            <a:lvl7pPr marL="2971800" indent="-228600" defTabSz="4321175" eaLnBrk="0" fontAlgn="base" hangingPunct="0">
              <a:spcBef>
                <a:spcPts val="500"/>
              </a:spcBef>
              <a:spcAft>
                <a:spcPct val="0"/>
              </a:spcAft>
              <a:buSzPct val="100000"/>
              <a:buChar char="»"/>
              <a:defRPr sz="2000">
                <a:solidFill>
                  <a:srgbClr val="000000"/>
                </a:solidFill>
                <a:latin typeface="Arial" charset="0"/>
                <a:ea typeface="ＭＳ Ｐゴシック" charset="-128"/>
              </a:defRPr>
            </a:lvl7pPr>
            <a:lvl8pPr marL="3429000" indent="-228600" defTabSz="4321175" eaLnBrk="0" fontAlgn="base" hangingPunct="0">
              <a:spcBef>
                <a:spcPts val="500"/>
              </a:spcBef>
              <a:spcAft>
                <a:spcPct val="0"/>
              </a:spcAft>
              <a:buSzPct val="100000"/>
              <a:buChar char="»"/>
              <a:defRPr sz="2000">
                <a:solidFill>
                  <a:srgbClr val="000000"/>
                </a:solidFill>
                <a:latin typeface="Arial" charset="0"/>
                <a:ea typeface="ＭＳ Ｐゴシック" charset="-128"/>
              </a:defRPr>
            </a:lvl8pPr>
            <a:lvl9pPr marL="3886200" indent="-228600" defTabSz="4321175" eaLnBrk="0" fontAlgn="base" hangingPunct="0">
              <a:spcBef>
                <a:spcPts val="500"/>
              </a:spcBef>
              <a:spcAft>
                <a:spcPct val="0"/>
              </a:spcAft>
              <a:buSzPct val="100000"/>
              <a:buChar char="»"/>
              <a:defRPr sz="2000">
                <a:solidFill>
                  <a:srgbClr val="000000"/>
                </a:solidFill>
                <a:latin typeface="Arial" charset="0"/>
                <a:ea typeface="ＭＳ Ｐゴシック" charset="-128"/>
              </a:defRPr>
            </a:lvl9pPr>
          </a:lstStyle>
          <a:p>
            <a:pPr algn="ctr" eaLnBrk="1" hangingPunct="1">
              <a:spcBef>
                <a:spcPct val="0"/>
              </a:spcBef>
              <a:buSzTx/>
              <a:buFontTx/>
              <a:buNone/>
            </a:pPr>
            <a:r>
              <a:rPr lang="en-US" altLang="ja-JP" sz="2800" b="1">
                <a:solidFill>
                  <a:schemeClr val="tx1"/>
                </a:solidFill>
                <a:latin typeface="Calibri" pitchFamily="34" charset="0"/>
              </a:rPr>
              <a:t>Measurement of production </a:t>
            </a:r>
          </a:p>
          <a:p>
            <a:pPr algn="ctr" eaLnBrk="1" hangingPunct="1">
              <a:spcBef>
                <a:spcPct val="0"/>
              </a:spcBef>
              <a:buSzTx/>
              <a:buFontTx/>
              <a:buNone/>
            </a:pPr>
            <a:r>
              <a:rPr lang="en-US" altLang="ja-JP" sz="2800" b="1">
                <a:solidFill>
                  <a:schemeClr val="tx1"/>
                </a:solidFill>
                <a:latin typeface="Calibri" pitchFamily="34" charset="0"/>
              </a:rPr>
              <a:t>cross sections of radionuclides</a:t>
            </a:r>
            <a:endParaRPr lang="en-US" altLang="ja-JP" sz="2800" b="1">
              <a:solidFill>
                <a:schemeClr val="accent2"/>
              </a:solidFill>
              <a:latin typeface="Calibri" pitchFamily="34" charset="0"/>
              <a:ea typeface="ＭＳ 明朝" pitchFamily="17" charset="-128"/>
            </a:endParaRPr>
          </a:p>
        </p:txBody>
      </p:sp>
      <p:sp>
        <p:nvSpPr>
          <p:cNvPr id="4104" name="Text Box 4"/>
          <p:cNvSpPr txBox="1">
            <a:spLocks noChangeArrowheads="1"/>
          </p:cNvSpPr>
          <p:nvPr/>
        </p:nvSpPr>
        <p:spPr bwMode="auto">
          <a:xfrm>
            <a:off x="331788" y="2751138"/>
            <a:ext cx="202565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094163" eaLnBrk="0" hangingPunct="0">
              <a:spcBef>
                <a:spcPts val="800"/>
              </a:spcBef>
              <a:buSzPct val="100000"/>
              <a:buChar char="•"/>
              <a:defRPr sz="3200">
                <a:solidFill>
                  <a:srgbClr val="000000"/>
                </a:solidFill>
                <a:latin typeface="Arial" charset="0"/>
                <a:ea typeface="ＭＳ Ｐゴシック" charset="-128"/>
              </a:defRPr>
            </a:lvl1pPr>
            <a:lvl2pPr marL="742950" indent="-285750" defTabSz="4094163" eaLnBrk="0" hangingPunct="0">
              <a:spcBef>
                <a:spcPts val="700"/>
              </a:spcBef>
              <a:buSzPct val="100000"/>
              <a:buChar char="–"/>
              <a:defRPr sz="2800">
                <a:solidFill>
                  <a:srgbClr val="000000"/>
                </a:solidFill>
                <a:latin typeface="Arial" charset="0"/>
                <a:ea typeface="ＭＳ Ｐゴシック" charset="-128"/>
              </a:defRPr>
            </a:lvl2pPr>
            <a:lvl3pPr marL="1143000" indent="-228600" defTabSz="4094163" eaLnBrk="0" hangingPunct="0">
              <a:spcBef>
                <a:spcPts val="600"/>
              </a:spcBef>
              <a:buSzPct val="100000"/>
              <a:buChar char="•"/>
              <a:defRPr sz="2400">
                <a:solidFill>
                  <a:srgbClr val="000000"/>
                </a:solidFill>
                <a:latin typeface="Arial" charset="0"/>
                <a:ea typeface="ＭＳ Ｐゴシック" charset="-128"/>
              </a:defRPr>
            </a:lvl3pPr>
            <a:lvl4pPr marL="1600200" indent="-228600" defTabSz="4094163" eaLnBrk="0" hangingPunct="0">
              <a:spcBef>
                <a:spcPts val="500"/>
              </a:spcBef>
              <a:buSzPct val="100000"/>
              <a:buChar char="–"/>
              <a:defRPr sz="2000">
                <a:solidFill>
                  <a:srgbClr val="000000"/>
                </a:solidFill>
                <a:latin typeface="Arial" charset="0"/>
                <a:ea typeface="ＭＳ Ｐゴシック" charset="-128"/>
              </a:defRPr>
            </a:lvl4pPr>
            <a:lvl5pPr marL="2057400" indent="-228600" defTabSz="4094163" eaLnBrk="0" hangingPunct="0">
              <a:spcBef>
                <a:spcPts val="500"/>
              </a:spcBef>
              <a:buSzPct val="100000"/>
              <a:buChar char="»"/>
              <a:defRPr sz="2000">
                <a:solidFill>
                  <a:srgbClr val="000000"/>
                </a:solidFill>
                <a:latin typeface="Arial" charset="0"/>
                <a:ea typeface="ＭＳ Ｐゴシック" charset="-128"/>
              </a:defRPr>
            </a:lvl5pPr>
            <a:lvl6pPr marL="2514600" indent="-228600" defTabSz="4094163" eaLnBrk="0" fontAlgn="base" hangingPunct="0">
              <a:spcBef>
                <a:spcPts val="500"/>
              </a:spcBef>
              <a:spcAft>
                <a:spcPct val="0"/>
              </a:spcAft>
              <a:buSzPct val="100000"/>
              <a:buChar char="»"/>
              <a:defRPr sz="2000">
                <a:solidFill>
                  <a:srgbClr val="000000"/>
                </a:solidFill>
                <a:latin typeface="Arial" charset="0"/>
                <a:ea typeface="ＭＳ Ｐゴシック" charset="-128"/>
              </a:defRPr>
            </a:lvl6pPr>
            <a:lvl7pPr marL="2971800" indent="-228600" defTabSz="4094163" eaLnBrk="0" fontAlgn="base" hangingPunct="0">
              <a:spcBef>
                <a:spcPts val="500"/>
              </a:spcBef>
              <a:spcAft>
                <a:spcPct val="0"/>
              </a:spcAft>
              <a:buSzPct val="100000"/>
              <a:buChar char="»"/>
              <a:defRPr sz="2000">
                <a:solidFill>
                  <a:srgbClr val="000000"/>
                </a:solidFill>
                <a:latin typeface="Arial" charset="0"/>
                <a:ea typeface="ＭＳ Ｐゴシック" charset="-128"/>
              </a:defRPr>
            </a:lvl7pPr>
            <a:lvl8pPr marL="3429000" indent="-228600" defTabSz="4094163" eaLnBrk="0" fontAlgn="base" hangingPunct="0">
              <a:spcBef>
                <a:spcPts val="500"/>
              </a:spcBef>
              <a:spcAft>
                <a:spcPct val="0"/>
              </a:spcAft>
              <a:buSzPct val="100000"/>
              <a:buChar char="»"/>
              <a:defRPr sz="2000">
                <a:solidFill>
                  <a:srgbClr val="000000"/>
                </a:solidFill>
                <a:latin typeface="Arial" charset="0"/>
                <a:ea typeface="ＭＳ Ｐゴシック" charset="-128"/>
              </a:defRPr>
            </a:lvl8pPr>
            <a:lvl9pPr marL="3886200" indent="-228600" defTabSz="4094163" eaLnBrk="0" fontAlgn="base" hangingPunct="0">
              <a:spcBef>
                <a:spcPts val="500"/>
              </a:spcBef>
              <a:spcAft>
                <a:spcPct val="0"/>
              </a:spcAft>
              <a:buSzPct val="100000"/>
              <a:buChar char="»"/>
              <a:defRPr sz="2000">
                <a:solidFill>
                  <a:srgbClr val="000000"/>
                </a:solidFill>
                <a:latin typeface="Arial" charset="0"/>
                <a:ea typeface="ＭＳ Ｐゴシック" charset="-128"/>
              </a:defRPr>
            </a:lvl9pPr>
          </a:lstStyle>
          <a:p>
            <a:pPr eaLnBrk="1" hangingPunct="1">
              <a:spcBef>
                <a:spcPct val="0"/>
              </a:spcBef>
              <a:buSzTx/>
              <a:buFontTx/>
              <a:buNone/>
            </a:pPr>
            <a:r>
              <a:rPr lang="en-US" altLang="ja-JP" sz="2800" b="1">
                <a:solidFill>
                  <a:srgbClr val="FF66CC"/>
                </a:solidFill>
                <a:latin typeface="Calibri" pitchFamily="34" charset="0"/>
              </a:rPr>
              <a:t>Reaction</a:t>
            </a:r>
            <a:r>
              <a:rPr lang="en-US" altLang="ja-JP" sz="2800" b="1" baseline="30000">
                <a:solidFill>
                  <a:srgbClr val="FF66CC"/>
                </a:solidFill>
                <a:latin typeface="Calibri" pitchFamily="34" charset="0"/>
              </a:rPr>
              <a:t> </a:t>
            </a:r>
          </a:p>
          <a:p>
            <a:pPr eaLnBrk="1" hangingPunct="1">
              <a:spcBef>
                <a:spcPct val="0"/>
              </a:spcBef>
              <a:buSzTx/>
              <a:buFontTx/>
              <a:buNone/>
            </a:pPr>
            <a:r>
              <a:rPr lang="en-US" altLang="ja-JP" sz="2800" baseline="30000">
                <a:solidFill>
                  <a:srgbClr val="FF66CC"/>
                </a:solidFill>
                <a:latin typeface="Calibri" pitchFamily="34" charset="0"/>
              </a:rPr>
              <a:t>nat</a:t>
            </a:r>
            <a:r>
              <a:rPr lang="en-US" altLang="ja-JP" sz="2800">
                <a:solidFill>
                  <a:srgbClr val="FF66CC"/>
                </a:solidFill>
                <a:latin typeface="Calibri" pitchFamily="34" charset="0"/>
              </a:rPr>
              <a:t>Cr (n, x) </a:t>
            </a:r>
          </a:p>
          <a:p>
            <a:pPr eaLnBrk="1" hangingPunct="1">
              <a:spcBef>
                <a:spcPct val="0"/>
              </a:spcBef>
              <a:buSzTx/>
              <a:buFontTx/>
              <a:buNone/>
            </a:pPr>
            <a:r>
              <a:rPr lang="en-US" altLang="ja-JP" sz="2800" baseline="30000">
                <a:solidFill>
                  <a:srgbClr val="FF66CC"/>
                </a:solidFill>
                <a:latin typeface="Calibri" pitchFamily="34" charset="0"/>
              </a:rPr>
              <a:t>     89</a:t>
            </a:r>
            <a:r>
              <a:rPr lang="en-US" altLang="ja-JP" sz="2800">
                <a:solidFill>
                  <a:srgbClr val="FF66CC"/>
                </a:solidFill>
                <a:latin typeface="Calibri" pitchFamily="34" charset="0"/>
              </a:rPr>
              <a:t>Y (n, x) </a:t>
            </a:r>
          </a:p>
          <a:p>
            <a:pPr eaLnBrk="1" hangingPunct="1">
              <a:spcBef>
                <a:spcPct val="0"/>
              </a:spcBef>
              <a:buSzTx/>
              <a:buFontTx/>
              <a:buNone/>
            </a:pPr>
            <a:r>
              <a:rPr lang="en-US" altLang="ja-JP" sz="2800" baseline="30000">
                <a:solidFill>
                  <a:srgbClr val="FF66CC"/>
                </a:solidFill>
                <a:latin typeface="Calibri" pitchFamily="34" charset="0"/>
              </a:rPr>
              <a:t>159</a:t>
            </a:r>
            <a:r>
              <a:rPr lang="en-US" altLang="ja-JP" sz="2800">
                <a:solidFill>
                  <a:srgbClr val="FF66CC"/>
                </a:solidFill>
                <a:latin typeface="Calibri" pitchFamily="34" charset="0"/>
              </a:rPr>
              <a:t>Tb (n, x) </a:t>
            </a:r>
          </a:p>
          <a:p>
            <a:pPr eaLnBrk="1" hangingPunct="1">
              <a:spcBef>
                <a:spcPct val="0"/>
              </a:spcBef>
              <a:buSzTx/>
              <a:buFontTx/>
              <a:buNone/>
            </a:pPr>
            <a:r>
              <a:rPr lang="ja-JP" altLang="en-US" sz="2800" baseline="30000">
                <a:solidFill>
                  <a:srgbClr val="FF66CC"/>
                </a:solidFill>
                <a:latin typeface="Calibri" pitchFamily="34" charset="0"/>
              </a:rPr>
              <a:t>　</a:t>
            </a:r>
            <a:r>
              <a:rPr lang="en-US" altLang="ja-JP" sz="2800" baseline="30000">
                <a:solidFill>
                  <a:srgbClr val="FF66CC"/>
                </a:solidFill>
                <a:latin typeface="Calibri" pitchFamily="34" charset="0"/>
              </a:rPr>
              <a:t>59</a:t>
            </a:r>
            <a:r>
              <a:rPr lang="en-US" altLang="ja-JP" sz="2800">
                <a:solidFill>
                  <a:srgbClr val="FF66CC"/>
                </a:solidFill>
                <a:latin typeface="Calibri" pitchFamily="34" charset="0"/>
              </a:rPr>
              <a:t>Co (n, x)</a:t>
            </a:r>
          </a:p>
          <a:p>
            <a:pPr eaLnBrk="1" hangingPunct="1">
              <a:spcBef>
                <a:spcPct val="0"/>
              </a:spcBef>
              <a:buSzTx/>
              <a:buFontTx/>
              <a:buNone/>
            </a:pPr>
            <a:r>
              <a:rPr lang="ja-JP" altLang="en-US" sz="2800" baseline="30000">
                <a:solidFill>
                  <a:srgbClr val="FF66CC"/>
                </a:solidFill>
                <a:latin typeface="Calibri" pitchFamily="34" charset="0"/>
              </a:rPr>
              <a:t>　</a:t>
            </a:r>
            <a:r>
              <a:rPr lang="en-US" altLang="ja-JP" sz="2800" baseline="30000">
                <a:solidFill>
                  <a:srgbClr val="FF66CC"/>
                </a:solidFill>
                <a:latin typeface="Calibri" pitchFamily="34" charset="0"/>
              </a:rPr>
              <a:t>209</a:t>
            </a:r>
            <a:r>
              <a:rPr lang="en-US" altLang="ja-JP" sz="2800">
                <a:solidFill>
                  <a:srgbClr val="FF66CC"/>
                </a:solidFill>
                <a:latin typeface="Calibri" pitchFamily="34" charset="0"/>
              </a:rPr>
              <a:t>Bi (n, x)</a:t>
            </a:r>
          </a:p>
        </p:txBody>
      </p:sp>
      <p:sp>
        <p:nvSpPr>
          <p:cNvPr id="4105" name="AutoShape 7"/>
          <p:cNvSpPr>
            <a:spLocks noChangeArrowheads="1"/>
          </p:cNvSpPr>
          <p:nvPr/>
        </p:nvSpPr>
        <p:spPr bwMode="auto">
          <a:xfrm>
            <a:off x="214313" y="2786063"/>
            <a:ext cx="2000250" cy="2659062"/>
          </a:xfrm>
          <a:prstGeom prst="roundRect">
            <a:avLst>
              <a:gd name="adj" fmla="val 9130"/>
            </a:avLst>
          </a:prstGeom>
          <a:noFill/>
          <a:ln w="254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800"/>
              </a:spcBef>
              <a:buSzPct val="100000"/>
              <a:buChar char="•"/>
              <a:defRPr sz="3200">
                <a:solidFill>
                  <a:srgbClr val="000000"/>
                </a:solidFill>
                <a:latin typeface="Arial" charset="0"/>
                <a:ea typeface="ＭＳ Ｐゴシック" charset="-128"/>
              </a:defRPr>
            </a:lvl1pPr>
            <a:lvl2pPr marL="742950" indent="-285750" eaLnBrk="0" hangingPunct="0">
              <a:spcBef>
                <a:spcPts val="700"/>
              </a:spcBef>
              <a:buSzPct val="100000"/>
              <a:buChar char="–"/>
              <a:defRPr sz="2800">
                <a:solidFill>
                  <a:srgbClr val="000000"/>
                </a:solidFill>
                <a:latin typeface="Arial" charset="0"/>
                <a:ea typeface="ＭＳ Ｐゴシック" charset="-128"/>
              </a:defRPr>
            </a:lvl2pPr>
            <a:lvl3pPr marL="1143000" indent="-228600" eaLnBrk="0" hangingPunct="0">
              <a:spcBef>
                <a:spcPts val="600"/>
              </a:spcBef>
              <a:buSzPct val="100000"/>
              <a:buChar char="•"/>
              <a:defRPr sz="2400">
                <a:solidFill>
                  <a:srgbClr val="000000"/>
                </a:solidFill>
                <a:latin typeface="Arial" charset="0"/>
                <a:ea typeface="ＭＳ Ｐゴシック" charset="-128"/>
              </a:defRPr>
            </a:lvl3pPr>
            <a:lvl4pPr marL="1600200" indent="-228600" eaLnBrk="0" hangingPunct="0">
              <a:spcBef>
                <a:spcPts val="500"/>
              </a:spcBef>
              <a:buSzPct val="100000"/>
              <a:buChar char="–"/>
              <a:defRPr sz="2000">
                <a:solidFill>
                  <a:srgbClr val="000000"/>
                </a:solidFill>
                <a:latin typeface="Arial" charset="0"/>
                <a:ea typeface="ＭＳ Ｐゴシック" charset="-128"/>
              </a:defRPr>
            </a:lvl4pPr>
            <a:lvl5pPr marL="2057400" indent="-228600" eaLnBrk="0" hangingPunct="0">
              <a:spcBef>
                <a:spcPts val="500"/>
              </a:spcBef>
              <a:buSzPct val="100000"/>
              <a:buChar char="»"/>
              <a:defRPr sz="2000">
                <a:solidFill>
                  <a:srgbClr val="000000"/>
                </a:solidFill>
                <a:latin typeface="Arial" charset="0"/>
                <a:ea typeface="ＭＳ Ｐゴシック" charset="-128"/>
              </a:defRPr>
            </a:lvl5pPr>
            <a:lvl6pPr marL="25146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6pPr>
            <a:lvl7pPr marL="29718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7pPr>
            <a:lvl8pPr marL="34290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8pPr>
            <a:lvl9pPr marL="38862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9pPr>
          </a:lstStyle>
          <a:p>
            <a:pPr eaLnBrk="1" hangingPunct="1">
              <a:spcBef>
                <a:spcPct val="0"/>
              </a:spcBef>
              <a:buSzTx/>
              <a:buFontTx/>
              <a:buNone/>
            </a:pPr>
            <a:endParaRPr lang="ja-JP" altLang="en-US" sz="1800">
              <a:solidFill>
                <a:schemeClr val="tx1"/>
              </a:solidFill>
            </a:endParaRPr>
          </a:p>
        </p:txBody>
      </p:sp>
      <p:sp>
        <p:nvSpPr>
          <p:cNvPr id="4106" name="AutoShape 7"/>
          <p:cNvSpPr>
            <a:spLocks noChangeArrowheads="1"/>
          </p:cNvSpPr>
          <p:nvPr/>
        </p:nvSpPr>
        <p:spPr bwMode="auto">
          <a:xfrm>
            <a:off x="2339975" y="2781300"/>
            <a:ext cx="3725863" cy="2713038"/>
          </a:xfrm>
          <a:prstGeom prst="roundRect">
            <a:avLst>
              <a:gd name="adj" fmla="val 9130"/>
            </a:avLst>
          </a:prstGeom>
          <a:noFill/>
          <a:ln w="25400">
            <a:solidFill>
              <a:srgbClr val="3333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800"/>
              </a:spcBef>
              <a:buSzPct val="100000"/>
              <a:buChar char="•"/>
              <a:defRPr sz="3200">
                <a:solidFill>
                  <a:srgbClr val="000000"/>
                </a:solidFill>
                <a:latin typeface="Arial" charset="0"/>
                <a:ea typeface="ＭＳ Ｐゴシック" charset="-128"/>
              </a:defRPr>
            </a:lvl1pPr>
            <a:lvl2pPr marL="742950" indent="-285750" eaLnBrk="0" hangingPunct="0">
              <a:spcBef>
                <a:spcPts val="700"/>
              </a:spcBef>
              <a:buSzPct val="100000"/>
              <a:buChar char="–"/>
              <a:defRPr sz="2800">
                <a:solidFill>
                  <a:srgbClr val="000000"/>
                </a:solidFill>
                <a:latin typeface="Arial" charset="0"/>
                <a:ea typeface="ＭＳ Ｐゴシック" charset="-128"/>
              </a:defRPr>
            </a:lvl2pPr>
            <a:lvl3pPr marL="1143000" indent="-228600" eaLnBrk="0" hangingPunct="0">
              <a:spcBef>
                <a:spcPts val="600"/>
              </a:spcBef>
              <a:buSzPct val="100000"/>
              <a:buChar char="•"/>
              <a:defRPr sz="2400">
                <a:solidFill>
                  <a:srgbClr val="000000"/>
                </a:solidFill>
                <a:latin typeface="Arial" charset="0"/>
                <a:ea typeface="ＭＳ Ｐゴシック" charset="-128"/>
              </a:defRPr>
            </a:lvl3pPr>
            <a:lvl4pPr marL="1600200" indent="-228600" eaLnBrk="0" hangingPunct="0">
              <a:spcBef>
                <a:spcPts val="500"/>
              </a:spcBef>
              <a:buSzPct val="100000"/>
              <a:buChar char="–"/>
              <a:defRPr sz="2000">
                <a:solidFill>
                  <a:srgbClr val="000000"/>
                </a:solidFill>
                <a:latin typeface="Arial" charset="0"/>
                <a:ea typeface="ＭＳ Ｐゴシック" charset="-128"/>
              </a:defRPr>
            </a:lvl4pPr>
            <a:lvl5pPr marL="2057400" indent="-228600" eaLnBrk="0" hangingPunct="0">
              <a:spcBef>
                <a:spcPts val="500"/>
              </a:spcBef>
              <a:buSzPct val="100000"/>
              <a:buChar char="»"/>
              <a:defRPr sz="2000">
                <a:solidFill>
                  <a:srgbClr val="000000"/>
                </a:solidFill>
                <a:latin typeface="Arial" charset="0"/>
                <a:ea typeface="ＭＳ Ｐゴシック" charset="-128"/>
              </a:defRPr>
            </a:lvl5pPr>
            <a:lvl6pPr marL="25146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6pPr>
            <a:lvl7pPr marL="29718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7pPr>
            <a:lvl8pPr marL="34290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8pPr>
            <a:lvl9pPr marL="38862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9pPr>
          </a:lstStyle>
          <a:p>
            <a:pPr eaLnBrk="1" hangingPunct="1">
              <a:spcBef>
                <a:spcPct val="0"/>
              </a:spcBef>
              <a:buSzTx/>
              <a:buFontTx/>
              <a:buNone/>
            </a:pPr>
            <a:endParaRPr lang="ja-JP" altLang="en-US" sz="1800">
              <a:solidFill>
                <a:schemeClr val="tx1"/>
              </a:solidFill>
            </a:endParaRPr>
          </a:p>
        </p:txBody>
      </p:sp>
      <p:sp>
        <p:nvSpPr>
          <p:cNvPr id="4107" name="Text Box 4"/>
          <p:cNvSpPr txBox="1">
            <a:spLocks noChangeArrowheads="1"/>
          </p:cNvSpPr>
          <p:nvPr/>
        </p:nvSpPr>
        <p:spPr bwMode="auto">
          <a:xfrm>
            <a:off x="2411413" y="2786063"/>
            <a:ext cx="3744912"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094163" eaLnBrk="0" hangingPunct="0">
              <a:spcBef>
                <a:spcPts val="800"/>
              </a:spcBef>
              <a:buSzPct val="100000"/>
              <a:buChar char="•"/>
              <a:defRPr sz="3200">
                <a:solidFill>
                  <a:srgbClr val="000000"/>
                </a:solidFill>
                <a:latin typeface="Arial" charset="0"/>
                <a:ea typeface="ＭＳ Ｐゴシック" charset="-128"/>
              </a:defRPr>
            </a:lvl1pPr>
            <a:lvl2pPr marL="742950" indent="-285750" defTabSz="4094163" eaLnBrk="0" hangingPunct="0">
              <a:spcBef>
                <a:spcPts val="700"/>
              </a:spcBef>
              <a:buSzPct val="100000"/>
              <a:buChar char="–"/>
              <a:defRPr sz="2800">
                <a:solidFill>
                  <a:srgbClr val="000000"/>
                </a:solidFill>
                <a:latin typeface="Arial" charset="0"/>
                <a:ea typeface="ＭＳ Ｐゴシック" charset="-128"/>
              </a:defRPr>
            </a:lvl2pPr>
            <a:lvl3pPr marL="1143000" indent="-228600" defTabSz="4094163" eaLnBrk="0" hangingPunct="0">
              <a:spcBef>
                <a:spcPts val="600"/>
              </a:spcBef>
              <a:buSzPct val="100000"/>
              <a:buChar char="•"/>
              <a:defRPr sz="2400">
                <a:solidFill>
                  <a:srgbClr val="000000"/>
                </a:solidFill>
                <a:latin typeface="Arial" charset="0"/>
                <a:ea typeface="ＭＳ Ｐゴシック" charset="-128"/>
              </a:defRPr>
            </a:lvl3pPr>
            <a:lvl4pPr marL="1600200" indent="-228600" defTabSz="4094163" eaLnBrk="0" hangingPunct="0">
              <a:spcBef>
                <a:spcPts val="500"/>
              </a:spcBef>
              <a:buSzPct val="100000"/>
              <a:buChar char="–"/>
              <a:defRPr sz="2000">
                <a:solidFill>
                  <a:srgbClr val="000000"/>
                </a:solidFill>
                <a:latin typeface="Arial" charset="0"/>
                <a:ea typeface="ＭＳ Ｐゴシック" charset="-128"/>
              </a:defRPr>
            </a:lvl4pPr>
            <a:lvl5pPr marL="2057400" indent="-228600" defTabSz="4094163" eaLnBrk="0" hangingPunct="0">
              <a:spcBef>
                <a:spcPts val="500"/>
              </a:spcBef>
              <a:buSzPct val="100000"/>
              <a:buChar char="»"/>
              <a:defRPr sz="2000">
                <a:solidFill>
                  <a:srgbClr val="000000"/>
                </a:solidFill>
                <a:latin typeface="Arial" charset="0"/>
                <a:ea typeface="ＭＳ Ｐゴシック" charset="-128"/>
              </a:defRPr>
            </a:lvl5pPr>
            <a:lvl6pPr marL="2514600" indent="-228600" defTabSz="4094163" eaLnBrk="0" fontAlgn="base" hangingPunct="0">
              <a:spcBef>
                <a:spcPts val="500"/>
              </a:spcBef>
              <a:spcAft>
                <a:spcPct val="0"/>
              </a:spcAft>
              <a:buSzPct val="100000"/>
              <a:buChar char="»"/>
              <a:defRPr sz="2000">
                <a:solidFill>
                  <a:srgbClr val="000000"/>
                </a:solidFill>
                <a:latin typeface="Arial" charset="0"/>
                <a:ea typeface="ＭＳ Ｐゴシック" charset="-128"/>
              </a:defRPr>
            </a:lvl6pPr>
            <a:lvl7pPr marL="2971800" indent="-228600" defTabSz="4094163" eaLnBrk="0" fontAlgn="base" hangingPunct="0">
              <a:spcBef>
                <a:spcPts val="500"/>
              </a:spcBef>
              <a:spcAft>
                <a:spcPct val="0"/>
              </a:spcAft>
              <a:buSzPct val="100000"/>
              <a:buChar char="»"/>
              <a:defRPr sz="2000">
                <a:solidFill>
                  <a:srgbClr val="000000"/>
                </a:solidFill>
                <a:latin typeface="Arial" charset="0"/>
                <a:ea typeface="ＭＳ Ｐゴシック" charset="-128"/>
              </a:defRPr>
            </a:lvl7pPr>
            <a:lvl8pPr marL="3429000" indent="-228600" defTabSz="4094163" eaLnBrk="0" fontAlgn="base" hangingPunct="0">
              <a:spcBef>
                <a:spcPts val="500"/>
              </a:spcBef>
              <a:spcAft>
                <a:spcPct val="0"/>
              </a:spcAft>
              <a:buSzPct val="100000"/>
              <a:buChar char="»"/>
              <a:defRPr sz="2000">
                <a:solidFill>
                  <a:srgbClr val="000000"/>
                </a:solidFill>
                <a:latin typeface="Arial" charset="0"/>
                <a:ea typeface="ＭＳ Ｐゴシック" charset="-128"/>
              </a:defRPr>
            </a:lvl8pPr>
            <a:lvl9pPr marL="3886200" indent="-228600" defTabSz="4094163" eaLnBrk="0" fontAlgn="base" hangingPunct="0">
              <a:spcBef>
                <a:spcPts val="500"/>
              </a:spcBef>
              <a:spcAft>
                <a:spcPct val="0"/>
              </a:spcAft>
              <a:buSzPct val="100000"/>
              <a:buChar char="»"/>
              <a:defRPr sz="2000">
                <a:solidFill>
                  <a:srgbClr val="000000"/>
                </a:solidFill>
                <a:latin typeface="Arial" charset="0"/>
                <a:ea typeface="ＭＳ Ｐゴシック" charset="-128"/>
              </a:defRPr>
            </a:lvl9pPr>
          </a:lstStyle>
          <a:p>
            <a:pPr eaLnBrk="1" hangingPunct="1">
              <a:spcBef>
                <a:spcPct val="0"/>
              </a:spcBef>
              <a:buSzTx/>
              <a:buFontTx/>
              <a:buNone/>
            </a:pPr>
            <a:r>
              <a:rPr lang="en-US" altLang="ja-JP" sz="2800" b="1">
                <a:solidFill>
                  <a:srgbClr val="3333CC"/>
                </a:solidFill>
                <a:latin typeface="Calibri" pitchFamily="34" charset="0"/>
              </a:rPr>
              <a:t>Beam</a:t>
            </a:r>
          </a:p>
          <a:p>
            <a:pPr eaLnBrk="1" hangingPunct="1">
              <a:spcBef>
                <a:spcPct val="0"/>
              </a:spcBef>
              <a:buSzTx/>
              <a:buFontTx/>
              <a:buNone/>
            </a:pPr>
            <a:r>
              <a:rPr lang="en-US" altLang="ja-JP" sz="2800">
                <a:solidFill>
                  <a:srgbClr val="3333CC"/>
                </a:solidFill>
                <a:latin typeface="Calibri" pitchFamily="34" charset="0"/>
              </a:rPr>
              <a:t>quasi-monoenergetic </a:t>
            </a:r>
          </a:p>
          <a:p>
            <a:pPr eaLnBrk="1" hangingPunct="1">
              <a:spcBef>
                <a:spcPct val="0"/>
              </a:spcBef>
              <a:buSzTx/>
              <a:buFontTx/>
              <a:buNone/>
            </a:pPr>
            <a:r>
              <a:rPr lang="en-US" altLang="ja-JP" sz="2800">
                <a:solidFill>
                  <a:srgbClr val="3333CC"/>
                </a:solidFill>
                <a:latin typeface="Calibri" pitchFamily="34" charset="0"/>
              </a:rPr>
              <a:t>neutron (Li(p,n))</a:t>
            </a:r>
          </a:p>
          <a:p>
            <a:pPr eaLnBrk="1" hangingPunct="1">
              <a:spcBef>
                <a:spcPct val="0"/>
              </a:spcBef>
              <a:buSzTx/>
              <a:buFontTx/>
              <a:buNone/>
            </a:pPr>
            <a:r>
              <a:rPr lang="en-US" altLang="ja-JP" sz="2800">
                <a:solidFill>
                  <a:srgbClr val="3333CC"/>
                </a:solidFill>
                <a:latin typeface="Calibri" pitchFamily="34" charset="0"/>
              </a:rPr>
              <a:t>E</a:t>
            </a:r>
            <a:r>
              <a:rPr lang="en-US" altLang="ja-JP" sz="2800" baseline="-25000">
                <a:solidFill>
                  <a:srgbClr val="3333CC"/>
                </a:solidFill>
                <a:latin typeface="Calibri" pitchFamily="34" charset="0"/>
              </a:rPr>
              <a:t>p</a:t>
            </a:r>
            <a:r>
              <a:rPr lang="en-US" altLang="ja-JP" sz="2800">
                <a:solidFill>
                  <a:srgbClr val="3333CC"/>
                </a:solidFill>
                <a:latin typeface="Calibri" pitchFamily="34" charset="0"/>
              </a:rPr>
              <a:t>:several hundred MeV</a:t>
            </a:r>
          </a:p>
        </p:txBody>
      </p:sp>
      <p:sp>
        <p:nvSpPr>
          <p:cNvPr id="4108" name="AutoShape 7"/>
          <p:cNvSpPr>
            <a:spLocks noChangeArrowheads="1"/>
          </p:cNvSpPr>
          <p:nvPr/>
        </p:nvSpPr>
        <p:spPr bwMode="auto">
          <a:xfrm>
            <a:off x="6215063" y="2786063"/>
            <a:ext cx="2678112" cy="2730500"/>
          </a:xfrm>
          <a:prstGeom prst="roundRect">
            <a:avLst>
              <a:gd name="adj" fmla="val 9130"/>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800"/>
              </a:spcBef>
              <a:buSzPct val="100000"/>
              <a:buChar char="•"/>
              <a:defRPr sz="3200">
                <a:solidFill>
                  <a:srgbClr val="000000"/>
                </a:solidFill>
                <a:latin typeface="Arial" charset="0"/>
                <a:ea typeface="ＭＳ Ｐゴシック" charset="-128"/>
              </a:defRPr>
            </a:lvl1pPr>
            <a:lvl2pPr marL="742950" indent="-285750" eaLnBrk="0" hangingPunct="0">
              <a:spcBef>
                <a:spcPts val="700"/>
              </a:spcBef>
              <a:buSzPct val="100000"/>
              <a:buChar char="–"/>
              <a:defRPr sz="2800">
                <a:solidFill>
                  <a:srgbClr val="000000"/>
                </a:solidFill>
                <a:latin typeface="Arial" charset="0"/>
                <a:ea typeface="ＭＳ Ｐゴシック" charset="-128"/>
              </a:defRPr>
            </a:lvl2pPr>
            <a:lvl3pPr marL="1143000" indent="-228600" eaLnBrk="0" hangingPunct="0">
              <a:spcBef>
                <a:spcPts val="600"/>
              </a:spcBef>
              <a:buSzPct val="100000"/>
              <a:buChar char="•"/>
              <a:defRPr sz="2400">
                <a:solidFill>
                  <a:srgbClr val="000000"/>
                </a:solidFill>
                <a:latin typeface="Arial" charset="0"/>
                <a:ea typeface="ＭＳ Ｐゴシック" charset="-128"/>
              </a:defRPr>
            </a:lvl3pPr>
            <a:lvl4pPr marL="1600200" indent="-228600" eaLnBrk="0" hangingPunct="0">
              <a:spcBef>
                <a:spcPts val="500"/>
              </a:spcBef>
              <a:buSzPct val="100000"/>
              <a:buChar char="–"/>
              <a:defRPr sz="2000">
                <a:solidFill>
                  <a:srgbClr val="000000"/>
                </a:solidFill>
                <a:latin typeface="Arial" charset="0"/>
                <a:ea typeface="ＭＳ Ｐゴシック" charset="-128"/>
              </a:defRPr>
            </a:lvl4pPr>
            <a:lvl5pPr marL="2057400" indent="-228600" eaLnBrk="0" hangingPunct="0">
              <a:spcBef>
                <a:spcPts val="500"/>
              </a:spcBef>
              <a:buSzPct val="100000"/>
              <a:buChar char="»"/>
              <a:defRPr sz="2000">
                <a:solidFill>
                  <a:srgbClr val="000000"/>
                </a:solidFill>
                <a:latin typeface="Arial" charset="0"/>
                <a:ea typeface="ＭＳ Ｐゴシック" charset="-128"/>
              </a:defRPr>
            </a:lvl5pPr>
            <a:lvl6pPr marL="25146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6pPr>
            <a:lvl7pPr marL="29718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7pPr>
            <a:lvl8pPr marL="34290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8pPr>
            <a:lvl9pPr marL="38862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9pPr>
          </a:lstStyle>
          <a:p>
            <a:pPr eaLnBrk="1" hangingPunct="1">
              <a:spcBef>
                <a:spcPct val="0"/>
              </a:spcBef>
              <a:buSzTx/>
              <a:buFontTx/>
              <a:buNone/>
            </a:pPr>
            <a:endParaRPr lang="ja-JP" altLang="en-US" sz="1800">
              <a:solidFill>
                <a:schemeClr val="tx1"/>
              </a:solidFill>
            </a:endParaRPr>
          </a:p>
        </p:txBody>
      </p:sp>
      <p:sp>
        <p:nvSpPr>
          <p:cNvPr id="4109" name="Text Box 4"/>
          <p:cNvSpPr txBox="1">
            <a:spLocks noChangeArrowheads="1"/>
          </p:cNvSpPr>
          <p:nvPr/>
        </p:nvSpPr>
        <p:spPr bwMode="auto">
          <a:xfrm>
            <a:off x="6318250" y="2786063"/>
            <a:ext cx="2357438"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094163" eaLnBrk="0" hangingPunct="0">
              <a:spcBef>
                <a:spcPts val="800"/>
              </a:spcBef>
              <a:buSzPct val="100000"/>
              <a:buChar char="•"/>
              <a:defRPr sz="3200">
                <a:solidFill>
                  <a:srgbClr val="000000"/>
                </a:solidFill>
                <a:latin typeface="Arial" charset="0"/>
                <a:ea typeface="ＭＳ Ｐゴシック" charset="-128"/>
              </a:defRPr>
            </a:lvl1pPr>
            <a:lvl2pPr marL="742950" indent="-285750" defTabSz="4094163" eaLnBrk="0" hangingPunct="0">
              <a:spcBef>
                <a:spcPts val="700"/>
              </a:spcBef>
              <a:buSzPct val="100000"/>
              <a:buChar char="–"/>
              <a:defRPr sz="2800">
                <a:solidFill>
                  <a:srgbClr val="000000"/>
                </a:solidFill>
                <a:latin typeface="Arial" charset="0"/>
                <a:ea typeface="ＭＳ Ｐゴシック" charset="-128"/>
              </a:defRPr>
            </a:lvl2pPr>
            <a:lvl3pPr marL="1143000" indent="-228600" defTabSz="4094163" eaLnBrk="0" hangingPunct="0">
              <a:spcBef>
                <a:spcPts val="600"/>
              </a:spcBef>
              <a:buSzPct val="100000"/>
              <a:buChar char="•"/>
              <a:defRPr sz="2400">
                <a:solidFill>
                  <a:srgbClr val="000000"/>
                </a:solidFill>
                <a:latin typeface="Arial" charset="0"/>
                <a:ea typeface="ＭＳ Ｐゴシック" charset="-128"/>
              </a:defRPr>
            </a:lvl3pPr>
            <a:lvl4pPr marL="1600200" indent="-228600" defTabSz="4094163" eaLnBrk="0" hangingPunct="0">
              <a:spcBef>
                <a:spcPts val="500"/>
              </a:spcBef>
              <a:buSzPct val="100000"/>
              <a:buChar char="–"/>
              <a:defRPr sz="2000">
                <a:solidFill>
                  <a:srgbClr val="000000"/>
                </a:solidFill>
                <a:latin typeface="Arial" charset="0"/>
                <a:ea typeface="ＭＳ Ｐゴシック" charset="-128"/>
              </a:defRPr>
            </a:lvl4pPr>
            <a:lvl5pPr marL="2057400" indent="-228600" defTabSz="4094163" eaLnBrk="0" hangingPunct="0">
              <a:spcBef>
                <a:spcPts val="500"/>
              </a:spcBef>
              <a:buSzPct val="100000"/>
              <a:buChar char="»"/>
              <a:defRPr sz="2000">
                <a:solidFill>
                  <a:srgbClr val="000000"/>
                </a:solidFill>
                <a:latin typeface="Arial" charset="0"/>
                <a:ea typeface="ＭＳ Ｐゴシック" charset="-128"/>
              </a:defRPr>
            </a:lvl5pPr>
            <a:lvl6pPr marL="2514600" indent="-228600" defTabSz="4094163" eaLnBrk="0" fontAlgn="base" hangingPunct="0">
              <a:spcBef>
                <a:spcPts val="500"/>
              </a:spcBef>
              <a:spcAft>
                <a:spcPct val="0"/>
              </a:spcAft>
              <a:buSzPct val="100000"/>
              <a:buChar char="»"/>
              <a:defRPr sz="2000">
                <a:solidFill>
                  <a:srgbClr val="000000"/>
                </a:solidFill>
                <a:latin typeface="Arial" charset="0"/>
                <a:ea typeface="ＭＳ Ｐゴシック" charset="-128"/>
              </a:defRPr>
            </a:lvl6pPr>
            <a:lvl7pPr marL="2971800" indent="-228600" defTabSz="4094163" eaLnBrk="0" fontAlgn="base" hangingPunct="0">
              <a:spcBef>
                <a:spcPts val="500"/>
              </a:spcBef>
              <a:spcAft>
                <a:spcPct val="0"/>
              </a:spcAft>
              <a:buSzPct val="100000"/>
              <a:buChar char="»"/>
              <a:defRPr sz="2000">
                <a:solidFill>
                  <a:srgbClr val="000000"/>
                </a:solidFill>
                <a:latin typeface="Arial" charset="0"/>
                <a:ea typeface="ＭＳ Ｐゴシック" charset="-128"/>
              </a:defRPr>
            </a:lvl7pPr>
            <a:lvl8pPr marL="3429000" indent="-228600" defTabSz="4094163" eaLnBrk="0" fontAlgn="base" hangingPunct="0">
              <a:spcBef>
                <a:spcPts val="500"/>
              </a:spcBef>
              <a:spcAft>
                <a:spcPct val="0"/>
              </a:spcAft>
              <a:buSzPct val="100000"/>
              <a:buChar char="»"/>
              <a:defRPr sz="2000">
                <a:solidFill>
                  <a:srgbClr val="000000"/>
                </a:solidFill>
                <a:latin typeface="Arial" charset="0"/>
                <a:ea typeface="ＭＳ Ｐゴシック" charset="-128"/>
              </a:defRPr>
            </a:lvl8pPr>
            <a:lvl9pPr marL="3886200" indent="-228600" defTabSz="4094163" eaLnBrk="0" fontAlgn="base" hangingPunct="0">
              <a:spcBef>
                <a:spcPts val="500"/>
              </a:spcBef>
              <a:spcAft>
                <a:spcPct val="0"/>
              </a:spcAft>
              <a:buSzPct val="100000"/>
              <a:buChar char="»"/>
              <a:defRPr sz="2000">
                <a:solidFill>
                  <a:srgbClr val="000000"/>
                </a:solidFill>
                <a:latin typeface="Arial" charset="0"/>
                <a:ea typeface="ＭＳ Ｐゴシック" charset="-128"/>
              </a:defRPr>
            </a:lvl9pPr>
          </a:lstStyle>
          <a:p>
            <a:pPr eaLnBrk="1" hangingPunct="1">
              <a:spcBef>
                <a:spcPct val="0"/>
              </a:spcBef>
              <a:buSzTx/>
              <a:buFontTx/>
              <a:buNone/>
            </a:pPr>
            <a:r>
              <a:rPr lang="en-US" altLang="ja-JP" sz="2800" b="1">
                <a:solidFill>
                  <a:srgbClr val="FF0000"/>
                </a:solidFill>
                <a:latin typeface="Calibri" pitchFamily="34" charset="0"/>
              </a:rPr>
              <a:t>Method</a:t>
            </a:r>
          </a:p>
          <a:p>
            <a:pPr eaLnBrk="1" hangingPunct="1">
              <a:spcBef>
                <a:spcPct val="0"/>
              </a:spcBef>
              <a:buSzTx/>
              <a:buFontTx/>
              <a:buNone/>
            </a:pPr>
            <a:r>
              <a:rPr lang="en-US" altLang="ja-JP" sz="2800">
                <a:solidFill>
                  <a:srgbClr val="FF0000"/>
                </a:solidFill>
                <a:latin typeface="Calibri" pitchFamily="34" charset="0"/>
              </a:rPr>
              <a:t>gamma-ray</a:t>
            </a:r>
          </a:p>
          <a:p>
            <a:pPr eaLnBrk="1" hangingPunct="1">
              <a:spcBef>
                <a:spcPct val="0"/>
              </a:spcBef>
              <a:buSzTx/>
              <a:buFontTx/>
              <a:buNone/>
            </a:pPr>
            <a:r>
              <a:rPr lang="en-US" altLang="ja-JP" sz="2800">
                <a:solidFill>
                  <a:srgbClr val="FF0000"/>
                </a:solidFill>
                <a:latin typeface="Calibri" pitchFamily="34" charset="0"/>
              </a:rPr>
              <a:t>spectrometry</a:t>
            </a:r>
          </a:p>
          <a:p>
            <a:pPr eaLnBrk="1" hangingPunct="1">
              <a:spcBef>
                <a:spcPct val="0"/>
              </a:spcBef>
              <a:buSzTx/>
              <a:buFontTx/>
              <a:buNone/>
            </a:pPr>
            <a:r>
              <a:rPr lang="en-US" altLang="ja-JP" sz="2800">
                <a:solidFill>
                  <a:srgbClr val="FF0000"/>
                </a:solidFill>
                <a:latin typeface="Calibri" pitchFamily="34" charset="0"/>
              </a:rPr>
              <a:t>by using HPGe</a:t>
            </a:r>
          </a:p>
          <a:p>
            <a:pPr eaLnBrk="1" hangingPunct="1">
              <a:spcBef>
                <a:spcPct val="0"/>
              </a:spcBef>
              <a:buSzTx/>
              <a:buFontTx/>
              <a:buNone/>
            </a:pPr>
            <a:r>
              <a:rPr lang="en-US" altLang="ja-JP" sz="2800">
                <a:solidFill>
                  <a:srgbClr val="FF0000"/>
                </a:solidFill>
                <a:latin typeface="Calibri" pitchFamily="34" charset="0"/>
              </a:rPr>
              <a:t>detector</a:t>
            </a:r>
          </a:p>
        </p:txBody>
      </p:sp>
      <p:sp>
        <p:nvSpPr>
          <p:cNvPr id="2" name="フッター プレースホルダー 1"/>
          <p:cNvSpPr>
            <a:spLocks noGrp="1"/>
          </p:cNvSpPr>
          <p:nvPr>
            <p:ph type="ftr" sz="quarter" idx="11"/>
          </p:nvPr>
        </p:nvSpPr>
        <p:spPr>
          <a:xfrm>
            <a:off x="3124200" y="6643688"/>
            <a:ext cx="2895600" cy="169688"/>
          </a:xfrm>
        </p:spPr>
        <p:txBody>
          <a:bodyPr/>
          <a:lstStyle/>
          <a:p>
            <a:r>
              <a:rPr kumimoji="1" lang="en-US" altLang="ja-JP" dirty="0" smtClean="0"/>
              <a:t>OECD/NEA WPEC 21-May-2015</a:t>
            </a:r>
            <a:endParaRPr kumimoji="1" lang="ja-JP" altLang="en-US" dirty="0"/>
          </a:p>
        </p:txBody>
      </p:sp>
      <p:sp>
        <p:nvSpPr>
          <p:cNvPr id="3" name="スライド番号プレースホルダー 2"/>
          <p:cNvSpPr>
            <a:spLocks noGrp="1"/>
          </p:cNvSpPr>
          <p:nvPr>
            <p:ph type="sldNum" sz="quarter" idx="12"/>
          </p:nvPr>
        </p:nvSpPr>
        <p:spPr/>
        <p:txBody>
          <a:bodyPr/>
          <a:lstStyle/>
          <a:p>
            <a:fld id="{4E79C504-9ED1-4FAF-B9CF-03884391F86F}" type="slidenum">
              <a:rPr kumimoji="1" lang="ja-JP" altLang="en-US" smtClean="0"/>
              <a:pPr/>
              <a:t>42</a:t>
            </a:fld>
            <a:endParaRPr kumimoji="1" lang="ja-JP" altLang="en-US"/>
          </a:p>
        </p:txBody>
      </p:sp>
    </p:spTree>
    <p:extLst>
      <p:ext uri="{BB962C8B-B14F-4D97-AF65-F5344CB8AC3E}">
        <p14:creationId xmlns:p14="http://schemas.microsoft.com/office/powerpoint/2010/main" val="2580321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テキスト ボックス 3"/>
          <p:cNvSpPr txBox="1">
            <a:spLocks noChangeArrowheads="1"/>
          </p:cNvSpPr>
          <p:nvPr/>
        </p:nvSpPr>
        <p:spPr bwMode="auto">
          <a:xfrm>
            <a:off x="142875" y="71438"/>
            <a:ext cx="10747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800"/>
              </a:spcBef>
              <a:buSzPct val="100000"/>
              <a:buChar char="•"/>
              <a:defRPr sz="3200">
                <a:solidFill>
                  <a:srgbClr val="000000"/>
                </a:solidFill>
                <a:latin typeface="Arial" charset="0"/>
                <a:ea typeface="ＭＳ Ｐゴシック" charset="-128"/>
              </a:defRPr>
            </a:lvl1pPr>
            <a:lvl2pPr marL="742950" indent="-285750" eaLnBrk="0" hangingPunct="0">
              <a:spcBef>
                <a:spcPts val="700"/>
              </a:spcBef>
              <a:buSzPct val="100000"/>
              <a:buChar char="–"/>
              <a:defRPr sz="2800">
                <a:solidFill>
                  <a:srgbClr val="000000"/>
                </a:solidFill>
                <a:latin typeface="Arial" charset="0"/>
                <a:ea typeface="ＭＳ Ｐゴシック" charset="-128"/>
              </a:defRPr>
            </a:lvl2pPr>
            <a:lvl3pPr marL="1143000" indent="-228600" eaLnBrk="0" hangingPunct="0">
              <a:spcBef>
                <a:spcPts val="600"/>
              </a:spcBef>
              <a:buSzPct val="100000"/>
              <a:buChar char="•"/>
              <a:defRPr sz="2400">
                <a:solidFill>
                  <a:srgbClr val="000000"/>
                </a:solidFill>
                <a:latin typeface="Arial" charset="0"/>
                <a:ea typeface="ＭＳ Ｐゴシック" charset="-128"/>
              </a:defRPr>
            </a:lvl3pPr>
            <a:lvl4pPr marL="1600200" indent="-228600" eaLnBrk="0" hangingPunct="0">
              <a:spcBef>
                <a:spcPts val="500"/>
              </a:spcBef>
              <a:buSzPct val="100000"/>
              <a:buChar char="–"/>
              <a:defRPr sz="2000">
                <a:solidFill>
                  <a:srgbClr val="000000"/>
                </a:solidFill>
                <a:latin typeface="Arial" charset="0"/>
                <a:ea typeface="ＭＳ Ｐゴシック" charset="-128"/>
              </a:defRPr>
            </a:lvl4pPr>
            <a:lvl5pPr marL="2057400" indent="-228600" eaLnBrk="0" hangingPunct="0">
              <a:spcBef>
                <a:spcPts val="500"/>
              </a:spcBef>
              <a:buSzPct val="100000"/>
              <a:buChar char="»"/>
              <a:defRPr sz="2000">
                <a:solidFill>
                  <a:srgbClr val="000000"/>
                </a:solidFill>
                <a:latin typeface="Arial" charset="0"/>
                <a:ea typeface="ＭＳ Ｐゴシック" charset="-128"/>
              </a:defRPr>
            </a:lvl5pPr>
            <a:lvl6pPr marL="25146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6pPr>
            <a:lvl7pPr marL="29718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7pPr>
            <a:lvl8pPr marL="34290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8pPr>
            <a:lvl9pPr marL="38862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9pPr>
          </a:lstStyle>
          <a:p>
            <a:pPr eaLnBrk="1" hangingPunct="1">
              <a:spcBef>
                <a:spcPct val="0"/>
              </a:spcBef>
              <a:buSzTx/>
              <a:buFontTx/>
              <a:buNone/>
            </a:pPr>
            <a:r>
              <a:rPr lang="en-US" altLang="ja-JP" sz="2400">
                <a:solidFill>
                  <a:schemeClr val="tx1"/>
                </a:solidFill>
                <a:latin typeface="Calibri" pitchFamily="34" charset="0"/>
              </a:rPr>
              <a:t>Results</a:t>
            </a:r>
          </a:p>
        </p:txBody>
      </p:sp>
      <p:cxnSp>
        <p:nvCxnSpPr>
          <p:cNvPr id="3" name="直線コネクタ 2"/>
          <p:cNvCxnSpPr/>
          <p:nvPr/>
        </p:nvCxnSpPr>
        <p:spPr>
          <a:xfrm>
            <a:off x="141288" y="500063"/>
            <a:ext cx="8894762" cy="0"/>
          </a:xfrm>
          <a:prstGeom prst="line">
            <a:avLst/>
          </a:prstGeom>
        </p:spPr>
        <p:style>
          <a:lnRef idx="1">
            <a:schemeClr val="accent1"/>
          </a:lnRef>
          <a:fillRef idx="0">
            <a:schemeClr val="accent1"/>
          </a:fillRef>
          <a:effectRef idx="0">
            <a:schemeClr val="accent1"/>
          </a:effectRef>
          <a:fontRef idx="minor">
            <a:schemeClr val="tx1"/>
          </a:fontRef>
        </p:style>
      </p:cxn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6100" y="1071563"/>
            <a:ext cx="3481388"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052513"/>
            <a:ext cx="339725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050" y="765175"/>
            <a:ext cx="5329238"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テキスト ボックス 9"/>
          <p:cNvSpPr txBox="1">
            <a:spLocks noChangeArrowheads="1"/>
          </p:cNvSpPr>
          <p:nvPr/>
        </p:nvSpPr>
        <p:spPr bwMode="auto">
          <a:xfrm>
            <a:off x="34925" y="498475"/>
            <a:ext cx="68500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800"/>
              </a:spcBef>
              <a:buSzPct val="100000"/>
              <a:buChar char="•"/>
              <a:defRPr sz="3200">
                <a:solidFill>
                  <a:srgbClr val="000000"/>
                </a:solidFill>
                <a:latin typeface="Arial" charset="0"/>
                <a:ea typeface="ＭＳ Ｐゴシック" charset="-128"/>
              </a:defRPr>
            </a:lvl1pPr>
            <a:lvl2pPr marL="742950" indent="-285750" eaLnBrk="0" hangingPunct="0">
              <a:spcBef>
                <a:spcPts val="700"/>
              </a:spcBef>
              <a:buSzPct val="100000"/>
              <a:buChar char="–"/>
              <a:defRPr sz="2800">
                <a:solidFill>
                  <a:srgbClr val="000000"/>
                </a:solidFill>
                <a:latin typeface="Arial" charset="0"/>
                <a:ea typeface="ＭＳ Ｐゴシック" charset="-128"/>
              </a:defRPr>
            </a:lvl2pPr>
            <a:lvl3pPr marL="1143000" indent="-228600" eaLnBrk="0" hangingPunct="0">
              <a:spcBef>
                <a:spcPts val="600"/>
              </a:spcBef>
              <a:buSzPct val="100000"/>
              <a:buChar char="•"/>
              <a:defRPr sz="2400">
                <a:solidFill>
                  <a:srgbClr val="000000"/>
                </a:solidFill>
                <a:latin typeface="Arial" charset="0"/>
                <a:ea typeface="ＭＳ Ｐゴシック" charset="-128"/>
              </a:defRPr>
            </a:lvl3pPr>
            <a:lvl4pPr marL="1600200" indent="-228600" eaLnBrk="0" hangingPunct="0">
              <a:spcBef>
                <a:spcPts val="500"/>
              </a:spcBef>
              <a:buSzPct val="100000"/>
              <a:buChar char="–"/>
              <a:defRPr sz="2000">
                <a:solidFill>
                  <a:srgbClr val="000000"/>
                </a:solidFill>
                <a:latin typeface="Arial" charset="0"/>
                <a:ea typeface="ＭＳ Ｐゴシック" charset="-128"/>
              </a:defRPr>
            </a:lvl4pPr>
            <a:lvl5pPr marL="2057400" indent="-228600" eaLnBrk="0" hangingPunct="0">
              <a:spcBef>
                <a:spcPts val="500"/>
              </a:spcBef>
              <a:buSzPct val="100000"/>
              <a:buChar char="»"/>
              <a:defRPr sz="2000">
                <a:solidFill>
                  <a:srgbClr val="000000"/>
                </a:solidFill>
                <a:latin typeface="Arial" charset="0"/>
                <a:ea typeface="ＭＳ Ｐゴシック" charset="-128"/>
              </a:defRPr>
            </a:lvl5pPr>
            <a:lvl6pPr marL="25146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6pPr>
            <a:lvl7pPr marL="29718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7pPr>
            <a:lvl8pPr marL="34290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8pPr>
            <a:lvl9pPr marL="38862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9pPr>
          </a:lstStyle>
          <a:p>
            <a:pPr eaLnBrk="1" hangingPunct="1">
              <a:spcBef>
                <a:spcPct val="0"/>
              </a:spcBef>
              <a:buSzTx/>
              <a:buFontTx/>
              <a:buNone/>
            </a:pPr>
            <a:r>
              <a:rPr lang="en-US" altLang="ja-JP" sz="1600" baseline="30000">
                <a:solidFill>
                  <a:schemeClr val="tx1"/>
                </a:solidFill>
              </a:rPr>
              <a:t>89</a:t>
            </a:r>
            <a:r>
              <a:rPr lang="en-US" altLang="ja-JP" sz="1600">
                <a:solidFill>
                  <a:schemeClr val="tx1"/>
                </a:solidFill>
              </a:rPr>
              <a:t>Y(n,x) reaction (S. Sekimoto et al., Nuclear Data Sheets </a:t>
            </a:r>
            <a:r>
              <a:rPr lang="en-US" altLang="ja-JP" sz="1600" b="1">
                <a:solidFill>
                  <a:schemeClr val="tx1"/>
                </a:solidFill>
              </a:rPr>
              <a:t>199</a:t>
            </a:r>
            <a:r>
              <a:rPr lang="en-US" altLang="ja-JP" sz="1600">
                <a:solidFill>
                  <a:schemeClr val="tx1"/>
                </a:solidFill>
              </a:rPr>
              <a:t>(2014)197)</a:t>
            </a:r>
            <a:endParaRPr lang="ja-JP" altLang="en-US" sz="1600">
              <a:solidFill>
                <a:schemeClr val="tx1"/>
              </a:solidFill>
            </a:endParaRPr>
          </a:p>
        </p:txBody>
      </p:sp>
      <p:sp>
        <p:nvSpPr>
          <p:cNvPr id="5128" name="テキスト ボックス 10"/>
          <p:cNvSpPr txBox="1">
            <a:spLocks noChangeArrowheads="1"/>
          </p:cNvSpPr>
          <p:nvPr/>
        </p:nvSpPr>
        <p:spPr bwMode="auto">
          <a:xfrm>
            <a:off x="34925" y="3541713"/>
            <a:ext cx="88868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800"/>
              </a:spcBef>
              <a:buSzPct val="100000"/>
              <a:buChar char="•"/>
              <a:defRPr sz="3200">
                <a:solidFill>
                  <a:srgbClr val="000000"/>
                </a:solidFill>
                <a:latin typeface="Arial" charset="0"/>
                <a:ea typeface="ＭＳ Ｐゴシック" charset="-128"/>
              </a:defRPr>
            </a:lvl1pPr>
            <a:lvl2pPr marL="742950" indent="-285750" eaLnBrk="0" hangingPunct="0">
              <a:spcBef>
                <a:spcPts val="700"/>
              </a:spcBef>
              <a:buSzPct val="100000"/>
              <a:buChar char="–"/>
              <a:defRPr sz="2800">
                <a:solidFill>
                  <a:srgbClr val="000000"/>
                </a:solidFill>
                <a:latin typeface="Arial" charset="0"/>
                <a:ea typeface="ＭＳ Ｐゴシック" charset="-128"/>
              </a:defRPr>
            </a:lvl2pPr>
            <a:lvl3pPr marL="1143000" indent="-228600" eaLnBrk="0" hangingPunct="0">
              <a:spcBef>
                <a:spcPts val="600"/>
              </a:spcBef>
              <a:buSzPct val="100000"/>
              <a:buChar char="•"/>
              <a:defRPr sz="2400">
                <a:solidFill>
                  <a:srgbClr val="000000"/>
                </a:solidFill>
                <a:latin typeface="Arial" charset="0"/>
                <a:ea typeface="ＭＳ Ｐゴシック" charset="-128"/>
              </a:defRPr>
            </a:lvl3pPr>
            <a:lvl4pPr marL="1600200" indent="-228600" eaLnBrk="0" hangingPunct="0">
              <a:spcBef>
                <a:spcPts val="500"/>
              </a:spcBef>
              <a:buSzPct val="100000"/>
              <a:buChar char="–"/>
              <a:defRPr sz="2000">
                <a:solidFill>
                  <a:srgbClr val="000000"/>
                </a:solidFill>
                <a:latin typeface="Arial" charset="0"/>
                <a:ea typeface="ＭＳ Ｐゴシック" charset="-128"/>
              </a:defRPr>
            </a:lvl4pPr>
            <a:lvl5pPr marL="2057400" indent="-228600" eaLnBrk="0" hangingPunct="0">
              <a:spcBef>
                <a:spcPts val="500"/>
              </a:spcBef>
              <a:buSzPct val="100000"/>
              <a:buChar char="»"/>
              <a:defRPr sz="2000">
                <a:solidFill>
                  <a:srgbClr val="000000"/>
                </a:solidFill>
                <a:latin typeface="Arial" charset="0"/>
                <a:ea typeface="ＭＳ Ｐゴシック" charset="-128"/>
              </a:defRPr>
            </a:lvl5pPr>
            <a:lvl6pPr marL="25146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6pPr>
            <a:lvl7pPr marL="29718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7pPr>
            <a:lvl8pPr marL="34290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8pPr>
            <a:lvl9pPr marL="38862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9pPr>
          </a:lstStyle>
          <a:p>
            <a:pPr eaLnBrk="1" hangingPunct="1">
              <a:spcBef>
                <a:spcPct val="0"/>
              </a:spcBef>
              <a:buSzTx/>
              <a:buFontTx/>
              <a:buNone/>
            </a:pPr>
            <a:r>
              <a:rPr lang="en-US" altLang="ja-JP" sz="1600" baseline="30000">
                <a:solidFill>
                  <a:schemeClr val="tx1"/>
                </a:solidFill>
              </a:rPr>
              <a:t>209</a:t>
            </a:r>
            <a:r>
              <a:rPr lang="en-US" altLang="ja-JP" sz="1600">
                <a:solidFill>
                  <a:schemeClr val="tx1"/>
                </a:solidFill>
              </a:rPr>
              <a:t>Bi(n,x) and </a:t>
            </a:r>
            <a:r>
              <a:rPr lang="en-US" altLang="ja-JP" sz="1600" baseline="30000">
                <a:solidFill>
                  <a:schemeClr val="tx1"/>
                </a:solidFill>
              </a:rPr>
              <a:t>59</a:t>
            </a:r>
            <a:r>
              <a:rPr lang="en-US" altLang="ja-JP" sz="1600">
                <a:solidFill>
                  <a:schemeClr val="tx1"/>
                </a:solidFill>
              </a:rPr>
              <a:t>Co(n,x) reaction (H. Yashima et al., Radiat. Prot. Dosim., </a:t>
            </a:r>
            <a:r>
              <a:rPr lang="en-US" altLang="ja-JP" sz="1600" b="1">
                <a:solidFill>
                  <a:schemeClr val="tx1"/>
                </a:solidFill>
              </a:rPr>
              <a:t>161</a:t>
            </a:r>
            <a:r>
              <a:rPr lang="en-US" altLang="ja-JP" sz="1600">
                <a:solidFill>
                  <a:schemeClr val="tx1"/>
                </a:solidFill>
              </a:rPr>
              <a:t>, No.1-4(2014)139)</a:t>
            </a:r>
            <a:endParaRPr lang="ja-JP" altLang="en-US" sz="1600">
              <a:solidFill>
                <a:schemeClr val="tx1"/>
              </a:solidFill>
            </a:endParaRPr>
          </a:p>
        </p:txBody>
      </p:sp>
      <p:pic>
        <p:nvPicPr>
          <p:cNvPr id="512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213" y="3948113"/>
            <a:ext cx="3910012"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06863" y="3948113"/>
            <a:ext cx="4137025" cy="288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1" name="テキスト ボックス 13"/>
          <p:cNvSpPr txBox="1">
            <a:spLocks noChangeArrowheads="1"/>
          </p:cNvSpPr>
          <p:nvPr/>
        </p:nvSpPr>
        <p:spPr bwMode="auto">
          <a:xfrm>
            <a:off x="1528763" y="3897313"/>
            <a:ext cx="23225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800"/>
              </a:spcBef>
              <a:buSzPct val="100000"/>
              <a:buChar char="•"/>
              <a:defRPr sz="3200">
                <a:solidFill>
                  <a:srgbClr val="000000"/>
                </a:solidFill>
                <a:latin typeface="Arial" charset="0"/>
                <a:ea typeface="ＭＳ Ｐゴシック" charset="-128"/>
              </a:defRPr>
            </a:lvl1pPr>
            <a:lvl2pPr marL="742950" indent="-285750" eaLnBrk="0" hangingPunct="0">
              <a:spcBef>
                <a:spcPts val="700"/>
              </a:spcBef>
              <a:buSzPct val="100000"/>
              <a:buChar char="–"/>
              <a:defRPr sz="2800">
                <a:solidFill>
                  <a:srgbClr val="000000"/>
                </a:solidFill>
                <a:latin typeface="Arial" charset="0"/>
                <a:ea typeface="ＭＳ Ｐゴシック" charset="-128"/>
              </a:defRPr>
            </a:lvl2pPr>
            <a:lvl3pPr marL="1143000" indent="-228600" eaLnBrk="0" hangingPunct="0">
              <a:spcBef>
                <a:spcPts val="600"/>
              </a:spcBef>
              <a:buSzPct val="100000"/>
              <a:buChar char="•"/>
              <a:defRPr sz="2400">
                <a:solidFill>
                  <a:srgbClr val="000000"/>
                </a:solidFill>
                <a:latin typeface="Arial" charset="0"/>
                <a:ea typeface="ＭＳ Ｐゴシック" charset="-128"/>
              </a:defRPr>
            </a:lvl3pPr>
            <a:lvl4pPr marL="1600200" indent="-228600" eaLnBrk="0" hangingPunct="0">
              <a:spcBef>
                <a:spcPts val="500"/>
              </a:spcBef>
              <a:buSzPct val="100000"/>
              <a:buChar char="–"/>
              <a:defRPr sz="2000">
                <a:solidFill>
                  <a:srgbClr val="000000"/>
                </a:solidFill>
                <a:latin typeface="Arial" charset="0"/>
                <a:ea typeface="ＭＳ Ｐゴシック" charset="-128"/>
              </a:defRPr>
            </a:lvl4pPr>
            <a:lvl5pPr marL="2057400" indent="-228600" eaLnBrk="0" hangingPunct="0">
              <a:spcBef>
                <a:spcPts val="500"/>
              </a:spcBef>
              <a:buSzPct val="100000"/>
              <a:buChar char="»"/>
              <a:defRPr sz="2000">
                <a:solidFill>
                  <a:srgbClr val="000000"/>
                </a:solidFill>
                <a:latin typeface="Arial" charset="0"/>
                <a:ea typeface="ＭＳ Ｐゴシック" charset="-128"/>
              </a:defRPr>
            </a:lvl5pPr>
            <a:lvl6pPr marL="25146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6pPr>
            <a:lvl7pPr marL="29718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7pPr>
            <a:lvl8pPr marL="34290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8pPr>
            <a:lvl9pPr marL="38862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9pPr>
          </a:lstStyle>
          <a:p>
            <a:pPr eaLnBrk="1" hangingPunct="1">
              <a:spcBef>
                <a:spcPct val="0"/>
              </a:spcBef>
              <a:buSzTx/>
              <a:buFontTx/>
              <a:buNone/>
            </a:pPr>
            <a:r>
              <a:rPr lang="en-US" altLang="ja-JP" sz="1600" baseline="30000">
                <a:solidFill>
                  <a:schemeClr val="tx1"/>
                </a:solidFill>
              </a:rPr>
              <a:t>209</a:t>
            </a:r>
            <a:r>
              <a:rPr lang="en-US" altLang="ja-JP" sz="1600">
                <a:solidFill>
                  <a:schemeClr val="tx1"/>
                </a:solidFill>
              </a:rPr>
              <a:t>Bi(n,4n)</a:t>
            </a:r>
            <a:r>
              <a:rPr lang="en-US" altLang="ja-JP" sz="1600" baseline="30000">
                <a:solidFill>
                  <a:schemeClr val="tx1"/>
                </a:solidFill>
              </a:rPr>
              <a:t>206</a:t>
            </a:r>
            <a:r>
              <a:rPr lang="en-US" altLang="ja-JP" sz="1600">
                <a:solidFill>
                  <a:schemeClr val="tx1"/>
                </a:solidFill>
              </a:rPr>
              <a:t>Bi</a:t>
            </a:r>
            <a:r>
              <a:rPr lang="ja-JP" altLang="en-US" sz="1600">
                <a:solidFill>
                  <a:schemeClr val="tx1"/>
                </a:solidFill>
              </a:rPr>
              <a:t> </a:t>
            </a:r>
            <a:r>
              <a:rPr lang="en-US" altLang="ja-JP" sz="1600">
                <a:solidFill>
                  <a:schemeClr val="tx1"/>
                </a:solidFill>
              </a:rPr>
              <a:t>reaction</a:t>
            </a:r>
            <a:endParaRPr lang="ja-JP" altLang="en-US" sz="1600">
              <a:solidFill>
                <a:schemeClr val="tx1"/>
              </a:solidFill>
            </a:endParaRPr>
          </a:p>
        </p:txBody>
      </p:sp>
      <p:sp>
        <p:nvSpPr>
          <p:cNvPr id="5132" name="テキスト ボックス 14"/>
          <p:cNvSpPr txBox="1">
            <a:spLocks noChangeArrowheads="1"/>
          </p:cNvSpPr>
          <p:nvPr/>
        </p:nvSpPr>
        <p:spPr bwMode="auto">
          <a:xfrm>
            <a:off x="5200650" y="3897313"/>
            <a:ext cx="23336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800"/>
              </a:spcBef>
              <a:buSzPct val="100000"/>
              <a:buChar char="•"/>
              <a:defRPr sz="3200">
                <a:solidFill>
                  <a:srgbClr val="000000"/>
                </a:solidFill>
                <a:latin typeface="Arial" charset="0"/>
                <a:ea typeface="ＭＳ Ｐゴシック" charset="-128"/>
              </a:defRPr>
            </a:lvl1pPr>
            <a:lvl2pPr marL="742950" indent="-285750" eaLnBrk="0" hangingPunct="0">
              <a:spcBef>
                <a:spcPts val="700"/>
              </a:spcBef>
              <a:buSzPct val="100000"/>
              <a:buChar char="–"/>
              <a:defRPr sz="2800">
                <a:solidFill>
                  <a:srgbClr val="000000"/>
                </a:solidFill>
                <a:latin typeface="Arial" charset="0"/>
                <a:ea typeface="ＭＳ Ｐゴシック" charset="-128"/>
              </a:defRPr>
            </a:lvl2pPr>
            <a:lvl3pPr marL="1143000" indent="-228600" eaLnBrk="0" hangingPunct="0">
              <a:spcBef>
                <a:spcPts val="600"/>
              </a:spcBef>
              <a:buSzPct val="100000"/>
              <a:buChar char="•"/>
              <a:defRPr sz="2400">
                <a:solidFill>
                  <a:srgbClr val="000000"/>
                </a:solidFill>
                <a:latin typeface="Arial" charset="0"/>
                <a:ea typeface="ＭＳ Ｐゴシック" charset="-128"/>
              </a:defRPr>
            </a:lvl3pPr>
            <a:lvl4pPr marL="1600200" indent="-228600" eaLnBrk="0" hangingPunct="0">
              <a:spcBef>
                <a:spcPts val="500"/>
              </a:spcBef>
              <a:buSzPct val="100000"/>
              <a:buChar char="–"/>
              <a:defRPr sz="2000">
                <a:solidFill>
                  <a:srgbClr val="000000"/>
                </a:solidFill>
                <a:latin typeface="Arial" charset="0"/>
                <a:ea typeface="ＭＳ Ｐゴシック" charset="-128"/>
              </a:defRPr>
            </a:lvl4pPr>
            <a:lvl5pPr marL="2057400" indent="-228600" eaLnBrk="0" hangingPunct="0">
              <a:spcBef>
                <a:spcPts val="500"/>
              </a:spcBef>
              <a:buSzPct val="100000"/>
              <a:buChar char="»"/>
              <a:defRPr sz="2000">
                <a:solidFill>
                  <a:srgbClr val="000000"/>
                </a:solidFill>
                <a:latin typeface="Arial" charset="0"/>
                <a:ea typeface="ＭＳ Ｐゴシック" charset="-128"/>
              </a:defRPr>
            </a:lvl5pPr>
            <a:lvl6pPr marL="25146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6pPr>
            <a:lvl7pPr marL="29718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7pPr>
            <a:lvl8pPr marL="34290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8pPr>
            <a:lvl9pPr marL="3886200" indent="-228600" eaLnBrk="0" fontAlgn="base" hangingPunct="0">
              <a:spcBef>
                <a:spcPts val="500"/>
              </a:spcBef>
              <a:spcAft>
                <a:spcPct val="0"/>
              </a:spcAft>
              <a:buSzPct val="100000"/>
              <a:buChar char="»"/>
              <a:defRPr sz="2000">
                <a:solidFill>
                  <a:srgbClr val="000000"/>
                </a:solidFill>
                <a:latin typeface="Arial" charset="0"/>
                <a:ea typeface="ＭＳ Ｐゴシック" charset="-128"/>
              </a:defRPr>
            </a:lvl9pPr>
          </a:lstStyle>
          <a:p>
            <a:pPr eaLnBrk="1" hangingPunct="1">
              <a:spcBef>
                <a:spcPct val="0"/>
              </a:spcBef>
              <a:buSzTx/>
              <a:buFontTx/>
              <a:buNone/>
            </a:pPr>
            <a:r>
              <a:rPr lang="en-US" altLang="ja-JP" sz="1600" baseline="30000">
                <a:solidFill>
                  <a:schemeClr val="tx1"/>
                </a:solidFill>
              </a:rPr>
              <a:t>59</a:t>
            </a:r>
            <a:r>
              <a:rPr lang="en-US" altLang="ja-JP" sz="1600">
                <a:solidFill>
                  <a:schemeClr val="tx1"/>
                </a:solidFill>
              </a:rPr>
              <a:t>Co(n,3n)</a:t>
            </a:r>
            <a:r>
              <a:rPr lang="en-US" altLang="ja-JP" sz="1600" baseline="30000">
                <a:solidFill>
                  <a:schemeClr val="tx1"/>
                </a:solidFill>
              </a:rPr>
              <a:t>57</a:t>
            </a:r>
            <a:r>
              <a:rPr lang="en-US" altLang="ja-JP" sz="1600">
                <a:solidFill>
                  <a:schemeClr val="tx1"/>
                </a:solidFill>
              </a:rPr>
              <a:t>Co</a:t>
            </a:r>
            <a:r>
              <a:rPr lang="ja-JP" altLang="en-US" sz="1600">
                <a:solidFill>
                  <a:schemeClr val="tx1"/>
                </a:solidFill>
              </a:rPr>
              <a:t> </a:t>
            </a:r>
            <a:r>
              <a:rPr lang="en-US" altLang="ja-JP" sz="1600">
                <a:solidFill>
                  <a:schemeClr val="tx1"/>
                </a:solidFill>
              </a:rPr>
              <a:t>reaction</a:t>
            </a:r>
            <a:endParaRPr lang="ja-JP" altLang="en-US" sz="1600">
              <a:solidFill>
                <a:schemeClr val="tx1"/>
              </a:solidFill>
            </a:endParaRPr>
          </a:p>
        </p:txBody>
      </p:sp>
      <p:sp>
        <p:nvSpPr>
          <p:cNvPr id="2" name="フッター プレースホルダー 1"/>
          <p:cNvSpPr>
            <a:spLocks noGrp="1"/>
          </p:cNvSpPr>
          <p:nvPr>
            <p:ph type="ftr" sz="quarter" idx="11"/>
          </p:nvPr>
        </p:nvSpPr>
        <p:spPr>
          <a:xfrm>
            <a:off x="1907704" y="6669360"/>
            <a:ext cx="2895600" cy="196131"/>
          </a:xfrm>
        </p:spPr>
        <p:txBody>
          <a:bodyPr/>
          <a:lstStyle/>
          <a:p>
            <a:r>
              <a:rPr kumimoji="1" lang="en-US" altLang="ja-JP" dirty="0" smtClean="0"/>
              <a:t>OECD/NEA WPEC 21-May-2015</a:t>
            </a:r>
            <a:endParaRPr kumimoji="1" lang="ja-JP" altLang="en-US" dirty="0"/>
          </a:p>
        </p:txBody>
      </p:sp>
      <p:sp>
        <p:nvSpPr>
          <p:cNvPr id="4" name="スライド番号プレースホルダー 3"/>
          <p:cNvSpPr>
            <a:spLocks noGrp="1"/>
          </p:cNvSpPr>
          <p:nvPr>
            <p:ph type="sldNum" sz="quarter" idx="12"/>
          </p:nvPr>
        </p:nvSpPr>
        <p:spPr/>
        <p:txBody>
          <a:bodyPr/>
          <a:lstStyle/>
          <a:p>
            <a:fld id="{4E79C504-9ED1-4FAF-B9CF-03884391F86F}" type="slidenum">
              <a:rPr kumimoji="1" lang="ja-JP" altLang="en-US" smtClean="0"/>
              <a:pPr/>
              <a:t>43</a:t>
            </a:fld>
            <a:endParaRPr kumimoji="1" lang="ja-JP" altLang="en-US"/>
          </a:p>
        </p:txBody>
      </p:sp>
    </p:spTree>
    <p:extLst>
      <p:ext uri="{BB962C8B-B14F-4D97-AF65-F5344CB8AC3E}">
        <p14:creationId xmlns:p14="http://schemas.microsoft.com/office/powerpoint/2010/main" val="3717951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755576" y="116632"/>
            <a:ext cx="7772400" cy="1470025"/>
          </a:xfrm>
        </p:spPr>
        <p:txBody>
          <a:bodyPr/>
          <a:lstStyle/>
          <a:p>
            <a:r>
              <a:rPr lang="en-US" altLang="ja-JP" b="1" dirty="0" smtClean="0">
                <a:solidFill>
                  <a:srgbClr val="FF0000"/>
                </a:solidFill>
              </a:rPr>
              <a:t>Activities at Konan University</a:t>
            </a:r>
            <a:endParaRPr kumimoji="1" lang="ja-JP" altLang="en-US" b="1" dirty="0">
              <a:solidFill>
                <a:srgbClr val="FF0000"/>
              </a:solidFill>
            </a:endParaRPr>
          </a:p>
        </p:txBody>
      </p:sp>
      <p:sp>
        <p:nvSpPr>
          <p:cNvPr id="3" name="サブタイトル 2"/>
          <p:cNvSpPr>
            <a:spLocks noGrp="1"/>
          </p:cNvSpPr>
          <p:nvPr>
            <p:ph type="subTitle" idx="1"/>
          </p:nvPr>
        </p:nvSpPr>
        <p:spPr>
          <a:xfrm>
            <a:off x="1619672" y="1196752"/>
            <a:ext cx="6400800" cy="864096"/>
          </a:xfrm>
        </p:spPr>
        <p:txBody>
          <a:bodyPr>
            <a:normAutofit/>
          </a:bodyPr>
          <a:lstStyle/>
          <a:p>
            <a:r>
              <a:rPr lang="en-US" altLang="ja-JP" sz="3600" b="1" dirty="0" smtClean="0">
                <a:solidFill>
                  <a:schemeClr val="tx1"/>
                </a:solidFill>
              </a:rPr>
              <a:t>Utsunomiya Group</a:t>
            </a:r>
            <a:endParaRPr kumimoji="1" lang="ja-JP" altLang="en-US" sz="3600" b="1" dirty="0">
              <a:solidFill>
                <a:schemeClr val="tx1"/>
              </a:solidFill>
            </a:endParaRPr>
          </a:p>
        </p:txBody>
      </p:sp>
      <p:sp>
        <p:nvSpPr>
          <p:cNvPr id="4" name="スライド番号プレースホルダ 3"/>
          <p:cNvSpPr>
            <a:spLocks noGrp="1"/>
          </p:cNvSpPr>
          <p:nvPr>
            <p:ph type="sldNum" sz="quarter" idx="12"/>
          </p:nvPr>
        </p:nvSpPr>
        <p:spPr/>
        <p:txBody>
          <a:bodyPr/>
          <a:lstStyle/>
          <a:p>
            <a:fld id="{4E79C504-9ED1-4FAF-B9CF-03884391F86F}" type="slidenum">
              <a:rPr kumimoji="1" lang="ja-JP" altLang="en-US" smtClean="0"/>
              <a:pPr/>
              <a:t>44</a:t>
            </a:fld>
            <a:endParaRPr kumimoji="1" lang="ja-JP" altLang="en-US"/>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7744" y="2132856"/>
            <a:ext cx="4473030" cy="4216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フッター プレースホルダー 5"/>
          <p:cNvSpPr>
            <a:spLocks noGrp="1"/>
          </p:cNvSpPr>
          <p:nvPr>
            <p:ph type="ftr" sz="quarter" idx="11"/>
          </p:nvPr>
        </p:nvSpPr>
        <p:spPr/>
        <p:txBody>
          <a:bodyPr/>
          <a:lstStyle/>
          <a:p>
            <a:r>
              <a:rPr kumimoji="1" lang="en-US" altLang="ja-JP" smtClean="0"/>
              <a:t>OECD/NEA WPEC 21-May-2015</a:t>
            </a:r>
            <a:endParaRPr kumimoji="1" lang="ja-JP" alt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E79C504-9ED1-4FAF-B9CF-03884391F86F}" type="slidenum">
              <a:rPr kumimoji="1" lang="ja-JP" altLang="en-US" smtClean="0"/>
              <a:pPr/>
              <a:t>45</a:t>
            </a:fld>
            <a:endParaRPr kumimoji="1" lang="ja-JP" alt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34" y="260648"/>
            <a:ext cx="9035270"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フッター プレースホルダー 1"/>
          <p:cNvSpPr>
            <a:spLocks noGrp="1"/>
          </p:cNvSpPr>
          <p:nvPr>
            <p:ph type="ftr" sz="quarter" idx="11"/>
          </p:nvPr>
        </p:nvSpPr>
        <p:spPr/>
        <p:txBody>
          <a:bodyPr/>
          <a:lstStyle/>
          <a:p>
            <a:r>
              <a:rPr kumimoji="1" lang="en-US" altLang="ja-JP" smtClean="0"/>
              <a:t>OECD/NEA WPEC 21-May-2015</a:t>
            </a:r>
            <a:endParaRPr kumimoji="1" lang="ja-JP" altLang="en-US"/>
          </a:p>
        </p:txBody>
      </p:sp>
    </p:spTree>
    <p:extLst>
      <p:ext uri="{BB962C8B-B14F-4D97-AF65-F5344CB8AC3E}">
        <p14:creationId xmlns:p14="http://schemas.microsoft.com/office/powerpoint/2010/main" val="24425526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E79C504-9ED1-4FAF-B9CF-03884391F86F}" type="slidenum">
              <a:rPr kumimoji="1" lang="ja-JP" altLang="en-US" smtClean="0"/>
              <a:pPr/>
              <a:t>46</a:t>
            </a:fld>
            <a:endParaRPr kumimoji="1" lang="ja-JP" alt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529" y="332656"/>
            <a:ext cx="8660525" cy="5976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フッター プレースホルダー 1"/>
          <p:cNvSpPr>
            <a:spLocks noGrp="1"/>
          </p:cNvSpPr>
          <p:nvPr>
            <p:ph type="ftr" sz="quarter" idx="11"/>
          </p:nvPr>
        </p:nvSpPr>
        <p:spPr/>
        <p:txBody>
          <a:bodyPr/>
          <a:lstStyle/>
          <a:p>
            <a:r>
              <a:rPr kumimoji="1" lang="en-US" altLang="ja-JP" smtClean="0"/>
              <a:t>OECD/NEA WPEC 21-May-2015</a:t>
            </a:r>
            <a:endParaRPr kumimoji="1" lang="ja-JP" altLang="en-US"/>
          </a:p>
        </p:txBody>
      </p:sp>
    </p:spTree>
    <p:extLst>
      <p:ext uri="{BB962C8B-B14F-4D97-AF65-F5344CB8AC3E}">
        <p14:creationId xmlns:p14="http://schemas.microsoft.com/office/powerpoint/2010/main" val="24425526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E79C504-9ED1-4FAF-B9CF-03884391F86F}" type="slidenum">
              <a:rPr kumimoji="1" lang="ja-JP" altLang="en-US" smtClean="0"/>
              <a:pPr/>
              <a:t>47</a:t>
            </a:fld>
            <a:endParaRPr kumimoji="1" lang="ja-JP" alt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1" y="548680"/>
            <a:ext cx="8822945"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フッター プレースホルダー 1"/>
          <p:cNvSpPr>
            <a:spLocks noGrp="1"/>
          </p:cNvSpPr>
          <p:nvPr>
            <p:ph type="ftr" sz="quarter" idx="11"/>
          </p:nvPr>
        </p:nvSpPr>
        <p:spPr/>
        <p:txBody>
          <a:bodyPr/>
          <a:lstStyle/>
          <a:p>
            <a:r>
              <a:rPr kumimoji="1" lang="en-US" altLang="ja-JP" smtClean="0"/>
              <a:t>OECD/NEA WPEC 21-May-2015</a:t>
            </a:r>
            <a:endParaRPr kumimoji="1" lang="ja-JP" altLang="en-US"/>
          </a:p>
        </p:txBody>
      </p:sp>
    </p:spTree>
    <p:extLst>
      <p:ext uri="{BB962C8B-B14F-4D97-AF65-F5344CB8AC3E}">
        <p14:creationId xmlns:p14="http://schemas.microsoft.com/office/powerpoint/2010/main" val="16998593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E79C504-9ED1-4FAF-B9CF-03884391F86F}" type="slidenum">
              <a:rPr kumimoji="1" lang="ja-JP" altLang="en-US" smtClean="0"/>
              <a:pPr/>
              <a:t>48</a:t>
            </a:fld>
            <a:endParaRPr kumimoji="1" lang="ja-JP" alt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93325"/>
            <a:ext cx="8784976" cy="6188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フッター プレースホルダー 1"/>
          <p:cNvSpPr>
            <a:spLocks noGrp="1"/>
          </p:cNvSpPr>
          <p:nvPr>
            <p:ph type="ftr" sz="quarter" idx="11"/>
          </p:nvPr>
        </p:nvSpPr>
        <p:spPr/>
        <p:txBody>
          <a:bodyPr/>
          <a:lstStyle/>
          <a:p>
            <a:r>
              <a:rPr kumimoji="1" lang="en-US" altLang="ja-JP" smtClean="0"/>
              <a:t>OECD/NEA WPEC 21-May-2015</a:t>
            </a:r>
            <a:endParaRPr kumimoji="1" lang="ja-JP" altLang="en-US"/>
          </a:p>
        </p:txBody>
      </p:sp>
    </p:spTree>
    <p:extLst>
      <p:ext uri="{BB962C8B-B14F-4D97-AF65-F5344CB8AC3E}">
        <p14:creationId xmlns:p14="http://schemas.microsoft.com/office/powerpoint/2010/main" val="16998593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E79C504-9ED1-4FAF-B9CF-03884391F86F}" type="slidenum">
              <a:rPr kumimoji="1" lang="ja-JP" altLang="en-US" smtClean="0"/>
              <a:pPr/>
              <a:t>49</a:t>
            </a:fld>
            <a:endParaRPr kumimoji="1" lang="ja-JP" alt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88640"/>
            <a:ext cx="8280920" cy="6275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フッター プレースホルダー 1"/>
          <p:cNvSpPr>
            <a:spLocks noGrp="1"/>
          </p:cNvSpPr>
          <p:nvPr>
            <p:ph type="ftr" sz="quarter" idx="11"/>
          </p:nvPr>
        </p:nvSpPr>
        <p:spPr/>
        <p:txBody>
          <a:bodyPr/>
          <a:lstStyle/>
          <a:p>
            <a:r>
              <a:rPr kumimoji="1" lang="en-US" altLang="ja-JP" smtClean="0"/>
              <a:t>OECD/NEA WPEC 21-May-2015</a:t>
            </a:r>
            <a:endParaRPr kumimoji="1" lang="ja-JP" altLang="en-US"/>
          </a:p>
        </p:txBody>
      </p:sp>
    </p:spTree>
    <p:extLst>
      <p:ext uri="{BB962C8B-B14F-4D97-AF65-F5344CB8AC3E}">
        <p14:creationId xmlns:p14="http://schemas.microsoft.com/office/powerpoint/2010/main" val="1699859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35038"/>
            <a:ext cx="7086600" cy="5541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9" name="Line 3"/>
          <p:cNvSpPr>
            <a:spLocks noChangeShapeType="1"/>
          </p:cNvSpPr>
          <p:nvPr/>
        </p:nvSpPr>
        <p:spPr bwMode="auto">
          <a:xfrm flipH="1">
            <a:off x="4495800" y="2514600"/>
            <a:ext cx="503238" cy="700088"/>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0" name="AutoShape 4"/>
          <p:cNvSpPr>
            <a:spLocks noChangeArrowheads="1"/>
          </p:cNvSpPr>
          <p:nvPr/>
        </p:nvSpPr>
        <p:spPr bwMode="auto">
          <a:xfrm rot="1488248">
            <a:off x="3549650" y="4800600"/>
            <a:ext cx="1784350" cy="312738"/>
          </a:xfrm>
          <a:prstGeom prst="roundRect">
            <a:avLst>
              <a:gd name="adj" fmla="val 16667"/>
            </a:avLst>
          </a:prstGeom>
          <a:solidFill>
            <a:schemeClr val="bg1"/>
          </a:solidFill>
          <a:ln w="19050">
            <a:solidFill>
              <a:srgbClr val="0000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1990" tIns="35996" rIns="71990" bIns="35996">
            <a:spAutoFit/>
          </a:bodyPr>
          <a:lstStyle/>
          <a:p>
            <a:pPr algn="ctr">
              <a:spcBef>
                <a:spcPct val="50000"/>
              </a:spcBef>
            </a:pPr>
            <a:r>
              <a:rPr lang="en-US" altLang="ja-JP" sz="1300" b="1"/>
              <a:t>Experimental hall</a:t>
            </a:r>
          </a:p>
        </p:txBody>
      </p:sp>
      <p:sp>
        <p:nvSpPr>
          <p:cNvPr id="4101" name="Line 5"/>
          <p:cNvSpPr>
            <a:spLocks noChangeShapeType="1"/>
          </p:cNvSpPr>
          <p:nvPr/>
        </p:nvSpPr>
        <p:spPr bwMode="auto">
          <a:xfrm rot="-860472" flipH="1" flipV="1">
            <a:off x="7908925" y="4648200"/>
            <a:ext cx="625475" cy="468313"/>
          </a:xfrm>
          <a:prstGeom prst="line">
            <a:avLst/>
          </a:prstGeom>
          <a:noFill/>
          <a:ln w="92075">
            <a:solidFill>
              <a:srgbClr val="FF0000"/>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02" name="Text Box 6"/>
          <p:cNvSpPr txBox="1">
            <a:spLocks noChangeArrowheads="1"/>
          </p:cNvSpPr>
          <p:nvPr/>
        </p:nvSpPr>
        <p:spPr bwMode="auto">
          <a:xfrm rot="-2568">
            <a:off x="7796213" y="4191000"/>
            <a:ext cx="1271587" cy="500063"/>
          </a:xfrm>
          <a:prstGeom prst="rect">
            <a:avLst/>
          </a:prstGeom>
          <a:noFill/>
          <a:ln>
            <a:noFill/>
          </a:ln>
          <a:effectLst/>
          <a:extLst>
            <a:ext uri="{909E8E84-426E-40DD-AFC4-6F175D3DCCD1}">
              <a14:hiddenFill xmlns:a14="http://schemas.microsoft.com/office/drawing/2010/main">
                <a:solidFill>
                  <a:srgbClr val="FFCCFF"/>
                </a:solidFill>
              </a14:hiddenFill>
            </a:ext>
            <a:ext uri="{91240B29-F687-4F45-9708-019B960494DF}">
              <a14:hiddenLine xmlns:a14="http://schemas.microsoft.com/office/drawing/2010/main" w="19050">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990" tIns="35996" rIns="71990" bIns="35996">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spcBef>
                <a:spcPct val="50000"/>
              </a:spcBef>
            </a:pPr>
            <a:r>
              <a:rPr lang="en-US" altLang="ja-JP" sz="1500" b="1"/>
              <a:t>3GeV, 1MW </a:t>
            </a:r>
            <a:r>
              <a:rPr lang="en-US" altLang="ja-JP" sz="1300" b="1"/>
              <a:t>proton beam</a:t>
            </a:r>
          </a:p>
        </p:txBody>
      </p:sp>
      <p:sp>
        <p:nvSpPr>
          <p:cNvPr id="4103" name="Line 7"/>
          <p:cNvSpPr>
            <a:spLocks noChangeShapeType="1"/>
          </p:cNvSpPr>
          <p:nvPr/>
        </p:nvSpPr>
        <p:spPr bwMode="auto">
          <a:xfrm flipH="1">
            <a:off x="7620000" y="3429000"/>
            <a:ext cx="419100" cy="1243013"/>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4" name="Line 8"/>
          <p:cNvSpPr>
            <a:spLocks noChangeShapeType="1"/>
          </p:cNvSpPr>
          <p:nvPr/>
        </p:nvSpPr>
        <p:spPr bwMode="auto">
          <a:xfrm>
            <a:off x="2473325" y="2209800"/>
            <a:ext cx="1489075" cy="938213"/>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5" name="Text Box 9"/>
          <p:cNvSpPr txBox="1">
            <a:spLocks noChangeArrowheads="1"/>
          </p:cNvSpPr>
          <p:nvPr/>
        </p:nvSpPr>
        <p:spPr bwMode="auto">
          <a:xfrm>
            <a:off x="6671468" y="1332707"/>
            <a:ext cx="2201863" cy="1338262"/>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84393" tIns="42197" rIns="84393" bIns="42197">
            <a:spAutoFit/>
          </a:bodyPr>
          <a:lstStyle>
            <a:lvl1pPr defTabSz="844550" eaLnBrk="0" hangingPunct="0">
              <a:defRPr kumimoji="1">
                <a:solidFill>
                  <a:schemeClr val="tx1"/>
                </a:solidFill>
                <a:latin typeface="Arial" pitchFamily="34" charset="0"/>
                <a:ea typeface="ＭＳ Ｐゴシック" pitchFamily="50" charset="-128"/>
              </a:defRPr>
            </a:lvl1pPr>
            <a:lvl2pPr marL="742950" indent="-285750" defTabSz="844550" eaLnBrk="0" hangingPunct="0">
              <a:defRPr kumimoji="1">
                <a:solidFill>
                  <a:schemeClr val="tx1"/>
                </a:solidFill>
                <a:latin typeface="Arial" pitchFamily="34" charset="0"/>
                <a:ea typeface="ＭＳ Ｐゴシック" pitchFamily="50" charset="-128"/>
              </a:defRPr>
            </a:lvl2pPr>
            <a:lvl3pPr marL="1143000" indent="-228600" defTabSz="844550" eaLnBrk="0" hangingPunct="0">
              <a:defRPr kumimoji="1">
                <a:solidFill>
                  <a:schemeClr val="tx1"/>
                </a:solidFill>
                <a:latin typeface="Arial" pitchFamily="34" charset="0"/>
                <a:ea typeface="ＭＳ Ｐゴシック" pitchFamily="50" charset="-128"/>
              </a:defRPr>
            </a:lvl3pPr>
            <a:lvl4pPr marL="1600200" indent="-228600" defTabSz="844550" eaLnBrk="0" hangingPunct="0">
              <a:defRPr kumimoji="1">
                <a:solidFill>
                  <a:schemeClr val="tx1"/>
                </a:solidFill>
                <a:latin typeface="Arial" pitchFamily="34" charset="0"/>
                <a:ea typeface="ＭＳ Ｐゴシック" pitchFamily="50" charset="-128"/>
              </a:defRPr>
            </a:lvl4pPr>
            <a:lvl5pPr marL="2057400" indent="-228600" defTabSz="844550" eaLnBrk="0" hangingPunct="0">
              <a:defRPr kumimoji="1">
                <a:solidFill>
                  <a:schemeClr val="tx1"/>
                </a:solidFill>
                <a:latin typeface="Arial" pitchFamily="34" charset="0"/>
                <a:ea typeface="ＭＳ Ｐゴシック" pitchFamily="50" charset="-128"/>
              </a:defRPr>
            </a:lvl5pPr>
            <a:lvl6pPr marL="2514600" indent="-228600" defTabSz="84455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84455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84455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84455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lnSpc>
                <a:spcPct val="70000"/>
              </a:lnSpc>
            </a:pPr>
            <a:r>
              <a:rPr lang="en-US" altLang="ja-JP" sz="1300" b="1" dirty="0">
                <a:ea typeface="ＭＳ ゴシック" pitchFamily="49" charset="-128"/>
              </a:rPr>
              <a:t>Building dimension :</a:t>
            </a:r>
            <a:br>
              <a:rPr lang="en-US" altLang="ja-JP" sz="1300" b="1" dirty="0">
                <a:ea typeface="ＭＳ ゴシック" pitchFamily="49" charset="-128"/>
              </a:rPr>
            </a:br>
            <a:endParaRPr lang="en-US" altLang="ja-JP" sz="1000" b="1" dirty="0">
              <a:ea typeface="ＭＳ ゴシック" pitchFamily="49" charset="-128"/>
            </a:endParaRPr>
          </a:p>
          <a:p>
            <a:pPr eaLnBrk="1" hangingPunct="1">
              <a:lnSpc>
                <a:spcPct val="70000"/>
              </a:lnSpc>
            </a:pPr>
            <a:r>
              <a:rPr lang="ja-JP" altLang="en-US" sz="1300" b="1" dirty="0">
                <a:ea typeface="ＭＳ ゴシック" pitchFamily="49" charset="-128"/>
              </a:rPr>
              <a:t>　</a:t>
            </a:r>
            <a:r>
              <a:rPr lang="en-US" altLang="ja-JP" sz="1300" b="1" dirty="0">
                <a:ea typeface="ＭＳ ゴシック" pitchFamily="49" charset="-128"/>
              </a:rPr>
              <a:t>Width  :   70m </a:t>
            </a:r>
            <a:br>
              <a:rPr lang="en-US" altLang="ja-JP" sz="1300" b="1" dirty="0">
                <a:ea typeface="ＭＳ ゴシック" pitchFamily="49" charset="-128"/>
              </a:rPr>
            </a:br>
            <a:endParaRPr lang="en-US" altLang="ja-JP" sz="1000" b="1" dirty="0">
              <a:ea typeface="ＭＳ ゴシック" pitchFamily="49" charset="-128"/>
            </a:endParaRPr>
          </a:p>
          <a:p>
            <a:pPr eaLnBrk="1" hangingPunct="1">
              <a:lnSpc>
                <a:spcPct val="70000"/>
              </a:lnSpc>
            </a:pPr>
            <a:r>
              <a:rPr lang="ja-JP" altLang="en-US" sz="1300" b="1" dirty="0">
                <a:ea typeface="ＭＳ ゴシック" pitchFamily="49" charset="-128"/>
              </a:rPr>
              <a:t>　</a:t>
            </a:r>
            <a:r>
              <a:rPr lang="en-US" altLang="ja-JP" sz="1300" b="1" dirty="0">
                <a:ea typeface="ＭＳ ゴシック" pitchFamily="49" charset="-128"/>
              </a:rPr>
              <a:t>Length : </a:t>
            </a:r>
            <a:r>
              <a:rPr lang="en-US" altLang="ja-JP" sz="1400" b="1" dirty="0">
                <a:ea typeface="ＭＳ ゴシック" pitchFamily="49" charset="-128"/>
              </a:rPr>
              <a:t>146m</a:t>
            </a:r>
          </a:p>
          <a:p>
            <a:pPr eaLnBrk="1" hangingPunct="1">
              <a:lnSpc>
                <a:spcPct val="70000"/>
              </a:lnSpc>
            </a:pPr>
            <a:r>
              <a:rPr lang="en-US" altLang="ja-JP" sz="1000" b="1" dirty="0">
                <a:ea typeface="ＭＳ ゴシック" pitchFamily="49" charset="-128"/>
              </a:rPr>
              <a:t>      </a:t>
            </a:r>
          </a:p>
          <a:p>
            <a:pPr eaLnBrk="1" hangingPunct="1">
              <a:lnSpc>
                <a:spcPct val="70000"/>
              </a:lnSpc>
            </a:pPr>
            <a:r>
              <a:rPr lang="ja-JP" altLang="en-US" sz="1300" b="1" dirty="0">
                <a:ea typeface="ＭＳ ゴシック" pitchFamily="49" charset="-128"/>
              </a:rPr>
              <a:t>　</a:t>
            </a:r>
            <a:r>
              <a:rPr lang="en-US" altLang="ja-JP" sz="1300" b="1" dirty="0">
                <a:ea typeface="ＭＳ ゴシック" pitchFamily="49" charset="-128"/>
              </a:rPr>
              <a:t>Height  :   30m</a:t>
            </a:r>
            <a:r>
              <a:rPr lang="en-US" altLang="ja-JP" sz="1400" b="1" dirty="0">
                <a:ea typeface="ＭＳ ゴシック" pitchFamily="49" charset="-128"/>
              </a:rPr>
              <a:t/>
            </a:r>
            <a:br>
              <a:rPr lang="en-US" altLang="ja-JP" sz="1400" b="1" dirty="0">
                <a:ea typeface="ＭＳ ゴシック" pitchFamily="49" charset="-128"/>
              </a:rPr>
            </a:br>
            <a:r>
              <a:rPr lang="ja-JP" altLang="en-US" sz="1000" b="1" dirty="0">
                <a:ea typeface="ＭＳ ゴシック" pitchFamily="49" charset="-128"/>
              </a:rPr>
              <a:t>　 </a:t>
            </a:r>
          </a:p>
          <a:p>
            <a:pPr eaLnBrk="1" hangingPunct="1">
              <a:lnSpc>
                <a:spcPct val="70000"/>
              </a:lnSpc>
            </a:pPr>
            <a:r>
              <a:rPr lang="ja-JP" altLang="en-US" sz="1300" b="1" dirty="0">
                <a:ea typeface="ＭＳ ゴシック" pitchFamily="49" charset="-128"/>
              </a:rPr>
              <a:t>　</a:t>
            </a:r>
            <a:r>
              <a:rPr lang="en-US" altLang="ja-JP" sz="1300" b="1" dirty="0">
                <a:ea typeface="ＭＳ ゴシック" pitchFamily="49" charset="-128"/>
              </a:rPr>
              <a:t>Exp. Hall Height : 22m </a:t>
            </a:r>
          </a:p>
          <a:p>
            <a:pPr eaLnBrk="1" hangingPunct="1">
              <a:lnSpc>
                <a:spcPct val="70000"/>
              </a:lnSpc>
            </a:pPr>
            <a:r>
              <a:rPr lang="en-US" altLang="ja-JP" sz="1000" b="1" dirty="0">
                <a:ea typeface="ＭＳ ゴシック" pitchFamily="49" charset="-128"/>
              </a:rPr>
              <a:t>     </a:t>
            </a:r>
          </a:p>
        </p:txBody>
      </p:sp>
      <p:sp>
        <p:nvSpPr>
          <p:cNvPr id="4106" name="AutoShape 10"/>
          <p:cNvSpPr>
            <a:spLocks noChangeArrowheads="1"/>
          </p:cNvSpPr>
          <p:nvPr/>
        </p:nvSpPr>
        <p:spPr bwMode="auto">
          <a:xfrm rot="1055868">
            <a:off x="7242175" y="3421063"/>
            <a:ext cx="1782763" cy="312737"/>
          </a:xfrm>
          <a:prstGeom prst="roundRect">
            <a:avLst>
              <a:gd name="adj" fmla="val 16667"/>
            </a:avLst>
          </a:prstGeom>
          <a:solidFill>
            <a:schemeClr val="bg1"/>
          </a:solidFill>
          <a:ln w="19050">
            <a:solidFill>
              <a:srgbClr val="0000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1990" tIns="35996" rIns="71990" bIns="35996">
            <a:spAutoFit/>
          </a:bodyPr>
          <a:lstStyle/>
          <a:p>
            <a:pPr algn="ctr">
              <a:spcBef>
                <a:spcPct val="50000"/>
              </a:spcBef>
            </a:pPr>
            <a:r>
              <a:rPr lang="en-US" altLang="ja-JP" sz="1300" b="1"/>
              <a:t>Proton beam line</a:t>
            </a:r>
          </a:p>
        </p:txBody>
      </p:sp>
      <p:sp>
        <p:nvSpPr>
          <p:cNvPr id="4107" name="AutoShape 11"/>
          <p:cNvSpPr>
            <a:spLocks noChangeArrowheads="1"/>
          </p:cNvSpPr>
          <p:nvPr/>
        </p:nvSpPr>
        <p:spPr bwMode="auto">
          <a:xfrm rot="1124177">
            <a:off x="4508500" y="2514600"/>
            <a:ext cx="2728913" cy="312738"/>
          </a:xfrm>
          <a:prstGeom prst="roundRect">
            <a:avLst>
              <a:gd name="adj" fmla="val 16667"/>
            </a:avLst>
          </a:prstGeom>
          <a:solidFill>
            <a:srgbClr val="FFFF99"/>
          </a:solidFill>
          <a:ln w="19050">
            <a:solidFill>
              <a:srgbClr val="0000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1990" tIns="35996" rIns="71990" bIns="35996">
            <a:spAutoFit/>
          </a:bodyPr>
          <a:lstStyle/>
          <a:p>
            <a:pPr algn="ctr">
              <a:spcBef>
                <a:spcPct val="50000"/>
              </a:spcBef>
            </a:pPr>
            <a:r>
              <a:rPr lang="en-US" altLang="ja-JP" sz="1300" b="1"/>
              <a:t>1MW Spallation Target Station</a:t>
            </a:r>
          </a:p>
        </p:txBody>
      </p:sp>
      <p:sp>
        <p:nvSpPr>
          <p:cNvPr id="4108" name="AutoShape 12"/>
          <p:cNvSpPr>
            <a:spLocks noChangeArrowheads="1"/>
          </p:cNvSpPr>
          <p:nvPr/>
        </p:nvSpPr>
        <p:spPr bwMode="auto">
          <a:xfrm>
            <a:off x="569913" y="2133600"/>
            <a:ext cx="2554287" cy="296863"/>
          </a:xfrm>
          <a:prstGeom prst="roundRect">
            <a:avLst>
              <a:gd name="adj" fmla="val 16667"/>
            </a:avLst>
          </a:prstGeom>
          <a:solidFill>
            <a:schemeClr val="bg1"/>
          </a:solidFill>
          <a:ln w="19050">
            <a:solidFill>
              <a:srgbClr val="0000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1990" tIns="35996" rIns="71990" bIns="35996">
            <a:spAutoFit/>
          </a:bodyPr>
          <a:lstStyle/>
          <a:p>
            <a:pPr algn="ctr">
              <a:spcBef>
                <a:spcPct val="50000"/>
              </a:spcBef>
            </a:pPr>
            <a:r>
              <a:rPr lang="en-US" altLang="ja-JP" sz="1200" b="1"/>
              <a:t>Target remote handling room</a:t>
            </a:r>
          </a:p>
        </p:txBody>
      </p:sp>
      <p:sp>
        <p:nvSpPr>
          <p:cNvPr id="4109" name="Line 13"/>
          <p:cNvSpPr>
            <a:spLocks noChangeShapeType="1"/>
          </p:cNvSpPr>
          <p:nvPr/>
        </p:nvSpPr>
        <p:spPr bwMode="auto">
          <a:xfrm>
            <a:off x="990600" y="2743200"/>
            <a:ext cx="1501775" cy="52070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10" name="AutoShape 14"/>
          <p:cNvSpPr>
            <a:spLocks noChangeArrowheads="1"/>
          </p:cNvSpPr>
          <p:nvPr/>
        </p:nvSpPr>
        <p:spPr bwMode="auto">
          <a:xfrm>
            <a:off x="0" y="2590800"/>
            <a:ext cx="1743075" cy="533400"/>
          </a:xfrm>
          <a:prstGeom prst="roundRect">
            <a:avLst>
              <a:gd name="adj" fmla="val 16667"/>
            </a:avLst>
          </a:prstGeom>
          <a:solidFill>
            <a:schemeClr val="bg1"/>
          </a:solidFill>
          <a:ln w="19050">
            <a:solidFill>
              <a:srgbClr val="0000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1990" tIns="35996" rIns="71990" bIns="35996">
            <a:spAutoFit/>
          </a:bodyPr>
          <a:lstStyle/>
          <a:p>
            <a:pPr algn="ctr">
              <a:spcBef>
                <a:spcPct val="50000"/>
              </a:spcBef>
            </a:pPr>
            <a:r>
              <a:rPr lang="en-US" altLang="ja-JP" sz="1300" b="1"/>
              <a:t>Cooling systems</a:t>
            </a:r>
            <a:br>
              <a:rPr lang="en-US" altLang="ja-JP" sz="1300" b="1"/>
            </a:br>
            <a:r>
              <a:rPr lang="en-US" altLang="ja-JP" sz="1300" b="1"/>
              <a:t>(Basement)</a:t>
            </a:r>
          </a:p>
        </p:txBody>
      </p:sp>
      <p:sp>
        <p:nvSpPr>
          <p:cNvPr id="4111" name="Line 15"/>
          <p:cNvSpPr>
            <a:spLocks noChangeShapeType="1"/>
          </p:cNvSpPr>
          <p:nvPr/>
        </p:nvSpPr>
        <p:spPr bwMode="auto">
          <a:xfrm flipV="1">
            <a:off x="1077913" y="3633788"/>
            <a:ext cx="2274887" cy="1928812"/>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12" name="Text Box 16"/>
          <p:cNvSpPr txBox="1">
            <a:spLocks noChangeArrowheads="1"/>
          </p:cNvSpPr>
          <p:nvPr/>
        </p:nvSpPr>
        <p:spPr bwMode="auto">
          <a:xfrm>
            <a:off x="461963" y="4941888"/>
            <a:ext cx="3348037" cy="69691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1300" b="1">
                <a:ea typeface="ＭＳ ゴシック" pitchFamily="49" charset="-128"/>
              </a:rPr>
              <a:t>23 neutron beam lines will be Installed in experimental halls under present design.</a:t>
            </a:r>
            <a:endParaRPr lang="en-US" altLang="ja-JP" sz="1300" b="1"/>
          </a:p>
        </p:txBody>
      </p:sp>
      <p:sp>
        <p:nvSpPr>
          <p:cNvPr id="4113" name="AutoShape 17"/>
          <p:cNvSpPr>
            <a:spLocks noChangeArrowheads="1"/>
          </p:cNvSpPr>
          <p:nvPr/>
        </p:nvSpPr>
        <p:spPr bwMode="auto">
          <a:xfrm rot="1366302">
            <a:off x="3733800" y="4038600"/>
            <a:ext cx="1987550" cy="498475"/>
          </a:xfrm>
          <a:prstGeom prst="roundRect">
            <a:avLst>
              <a:gd name="adj" fmla="val 16667"/>
            </a:avLst>
          </a:prstGeom>
          <a:solidFill>
            <a:srgbClr val="FFFF99"/>
          </a:solidFill>
          <a:ln w="19050">
            <a:solidFill>
              <a:srgbClr val="0000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1990" tIns="35996" rIns="71990" bIns="35996">
            <a:spAutoFit/>
          </a:bodyPr>
          <a:lstStyle/>
          <a:p>
            <a:pPr algn="ctr">
              <a:spcBef>
                <a:spcPct val="50000"/>
              </a:spcBef>
            </a:pPr>
            <a:r>
              <a:rPr lang="en-US" altLang="ja-JP" sz="1200" b="1"/>
              <a:t>Spallation Mercury target</a:t>
            </a:r>
          </a:p>
        </p:txBody>
      </p:sp>
      <p:sp>
        <p:nvSpPr>
          <p:cNvPr id="4114" name="Line 18"/>
          <p:cNvSpPr>
            <a:spLocks noChangeShapeType="1"/>
          </p:cNvSpPr>
          <p:nvPr/>
        </p:nvSpPr>
        <p:spPr bwMode="auto">
          <a:xfrm flipH="1" flipV="1">
            <a:off x="4495800" y="3505200"/>
            <a:ext cx="328613" cy="576263"/>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15" name="Rectangle 19"/>
          <p:cNvSpPr>
            <a:spLocks noChangeArrowheads="1"/>
          </p:cNvSpPr>
          <p:nvPr/>
        </p:nvSpPr>
        <p:spPr bwMode="auto">
          <a:xfrm>
            <a:off x="609600" y="152400"/>
            <a:ext cx="7772400" cy="533400"/>
          </a:xfrm>
          <a:prstGeom prst="rect">
            <a:avLst/>
          </a:prstGeom>
          <a:solidFill>
            <a:schemeClr val="bg1"/>
          </a:solidFill>
          <a:ln w="9525">
            <a:solidFill>
              <a:schemeClr val="tx1"/>
            </a:solidFill>
            <a:miter lim="800000"/>
            <a:headEnd/>
            <a:tailEnd/>
          </a:ln>
          <a:effectLst>
            <a:outerShdw dist="107763" dir="2700000" algn="ctr" rotWithShape="0">
              <a:schemeClr val="bg2"/>
            </a:outerShdw>
          </a:effectLst>
        </p:spPr>
        <p:txBody>
          <a:bodyPr wrap="none" anchor="ctr"/>
          <a:lstStyle/>
          <a:p>
            <a:pPr algn="ctr"/>
            <a:r>
              <a:rPr lang="en-US" altLang="ja-JP" sz="2000" b="1">
                <a:solidFill>
                  <a:srgbClr val="FF0000"/>
                </a:solidFill>
                <a:latin typeface="Helvetica"/>
                <a:ea typeface="ＭＳ ゴシック" pitchFamily="49" charset="-128"/>
              </a:rPr>
              <a:t>J-PARC M</a:t>
            </a:r>
            <a:r>
              <a:rPr lang="en-US" altLang="ja-JP" sz="2000" b="1">
                <a:solidFill>
                  <a:schemeClr val="tx2"/>
                </a:solidFill>
                <a:latin typeface="Helvetica"/>
                <a:ea typeface="ＭＳ ゴシック" pitchFamily="49" charset="-128"/>
              </a:rPr>
              <a:t>aterials and </a:t>
            </a:r>
            <a:r>
              <a:rPr lang="en-US" altLang="ja-JP" sz="2000" b="1">
                <a:solidFill>
                  <a:srgbClr val="FF0000"/>
                </a:solidFill>
                <a:latin typeface="Helvetica"/>
                <a:ea typeface="ＭＳ ゴシック" pitchFamily="49" charset="-128"/>
              </a:rPr>
              <a:t>L</a:t>
            </a:r>
            <a:r>
              <a:rPr lang="en-US" altLang="ja-JP" sz="2000" b="1">
                <a:solidFill>
                  <a:schemeClr val="tx2"/>
                </a:solidFill>
                <a:latin typeface="Helvetica"/>
                <a:ea typeface="ＭＳ ゴシック" pitchFamily="49" charset="-128"/>
              </a:rPr>
              <a:t>ife Science Experimental </a:t>
            </a:r>
            <a:r>
              <a:rPr lang="en-US" altLang="ja-JP" sz="2000" b="1">
                <a:solidFill>
                  <a:srgbClr val="FF0000"/>
                </a:solidFill>
                <a:latin typeface="Helvetica"/>
                <a:ea typeface="ＭＳ ゴシック" pitchFamily="49" charset="-128"/>
              </a:rPr>
              <a:t>F</a:t>
            </a:r>
            <a:r>
              <a:rPr lang="en-US" altLang="ja-JP" sz="2000" b="1">
                <a:solidFill>
                  <a:schemeClr val="tx2"/>
                </a:solidFill>
                <a:latin typeface="Helvetica"/>
                <a:ea typeface="ＭＳ ゴシック" pitchFamily="49" charset="-128"/>
              </a:rPr>
              <a:t>acility</a:t>
            </a:r>
            <a:endParaRPr lang="en-US" altLang="ja-JP" sz="2000" b="1" i="1">
              <a:solidFill>
                <a:srgbClr val="A50021"/>
              </a:solidFill>
              <a:latin typeface="Times New Roman" pitchFamily="18" charset="0"/>
            </a:endParaRPr>
          </a:p>
        </p:txBody>
      </p:sp>
      <p:sp>
        <p:nvSpPr>
          <p:cNvPr id="4116" name="Line 20"/>
          <p:cNvSpPr>
            <a:spLocks noChangeShapeType="1"/>
          </p:cNvSpPr>
          <p:nvPr/>
        </p:nvSpPr>
        <p:spPr bwMode="auto">
          <a:xfrm flipV="1">
            <a:off x="2268538" y="3860800"/>
            <a:ext cx="719137" cy="144463"/>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17" name="Text Box 21"/>
          <p:cNvSpPr txBox="1">
            <a:spLocks noChangeArrowheads="1"/>
          </p:cNvSpPr>
          <p:nvPr/>
        </p:nvSpPr>
        <p:spPr bwMode="auto">
          <a:xfrm>
            <a:off x="468313" y="3714750"/>
            <a:ext cx="1800225" cy="666750"/>
          </a:xfrm>
          <a:prstGeom prst="rect">
            <a:avLst/>
          </a:prstGeom>
          <a:solidFill>
            <a:schemeClr val="bg1"/>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b="1">
                <a:solidFill>
                  <a:srgbClr val="FF0000"/>
                </a:solidFill>
                <a:latin typeface="Times New Roman" pitchFamily="18" charset="0"/>
              </a:rPr>
              <a:t>BL04: Nuclear</a:t>
            </a:r>
          </a:p>
          <a:p>
            <a:pPr eaLnBrk="1" hangingPunct="1"/>
            <a:r>
              <a:rPr lang="en-US" altLang="ja-JP" b="1">
                <a:solidFill>
                  <a:srgbClr val="FF0000"/>
                </a:solidFill>
                <a:latin typeface="Times New Roman" pitchFamily="18" charset="0"/>
              </a:rPr>
              <a:t>Data Beam Line</a:t>
            </a:r>
          </a:p>
        </p:txBody>
      </p:sp>
      <p:sp>
        <p:nvSpPr>
          <p:cNvPr id="4118" name="Text Box 22"/>
          <p:cNvSpPr txBox="1">
            <a:spLocks noChangeArrowheads="1"/>
          </p:cNvSpPr>
          <p:nvPr/>
        </p:nvSpPr>
        <p:spPr bwMode="auto">
          <a:xfrm>
            <a:off x="7877802" y="5407819"/>
            <a:ext cx="1279525" cy="6492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1200" b="1" dirty="0"/>
              <a:t>J-PARC MLF,</a:t>
            </a:r>
          </a:p>
          <a:p>
            <a:pPr eaLnBrk="1" hangingPunct="1"/>
            <a:r>
              <a:rPr lang="en-US" altLang="ja-JP" sz="1200" b="1" dirty="0"/>
              <a:t>Taken from HP of  J-PARC</a:t>
            </a:r>
          </a:p>
        </p:txBody>
      </p:sp>
      <p:sp>
        <p:nvSpPr>
          <p:cNvPr id="23" name="テキスト ボックス 22"/>
          <p:cNvSpPr txBox="1"/>
          <p:nvPr/>
        </p:nvSpPr>
        <p:spPr>
          <a:xfrm>
            <a:off x="609600" y="692696"/>
            <a:ext cx="7772400" cy="523220"/>
          </a:xfrm>
          <a:prstGeom prst="rect">
            <a:avLst/>
          </a:prstGeom>
          <a:solidFill>
            <a:srgbClr val="FFFF00"/>
          </a:solidFill>
        </p:spPr>
        <p:txBody>
          <a:bodyPr wrap="square" rtlCol="0">
            <a:spAutoFit/>
          </a:bodyPr>
          <a:lstStyle/>
          <a:p>
            <a:pPr algn="ctr"/>
            <a:r>
              <a:rPr lang="en-US" altLang="ja-JP" sz="2800" b="1" dirty="0" smtClean="0">
                <a:solidFill>
                  <a:srgbClr val="FF0000"/>
                </a:solidFill>
              </a:rPr>
              <a:t>Since April 2015, 500-kW Power Operation!</a:t>
            </a:r>
            <a:endParaRPr kumimoji="1" lang="ja-JP" altLang="en-US" sz="2800" b="1" dirty="0">
              <a:solidFill>
                <a:srgbClr val="FF0000"/>
              </a:solidFill>
            </a:endParaRPr>
          </a:p>
        </p:txBody>
      </p:sp>
      <p:sp>
        <p:nvSpPr>
          <p:cNvPr id="2" name="フッター プレースホルダー 1"/>
          <p:cNvSpPr>
            <a:spLocks noGrp="1"/>
          </p:cNvSpPr>
          <p:nvPr>
            <p:ph type="ftr" sz="quarter" idx="11"/>
          </p:nvPr>
        </p:nvSpPr>
        <p:spPr>
          <a:xfrm>
            <a:off x="3124200" y="6689253"/>
            <a:ext cx="2895600" cy="124123"/>
          </a:xfrm>
        </p:spPr>
        <p:txBody>
          <a:bodyPr/>
          <a:lstStyle/>
          <a:p>
            <a:r>
              <a:rPr kumimoji="1" lang="en-US" altLang="ja-JP" dirty="0" smtClean="0"/>
              <a:t>OECD/NEA WPEC 21-May-2015</a:t>
            </a:r>
            <a:endParaRPr kumimoji="1" lang="ja-JP" altLang="en-US" dirty="0"/>
          </a:p>
        </p:txBody>
      </p:sp>
      <p:sp>
        <p:nvSpPr>
          <p:cNvPr id="3" name="スライド番号プレースホルダー 2"/>
          <p:cNvSpPr>
            <a:spLocks noGrp="1"/>
          </p:cNvSpPr>
          <p:nvPr>
            <p:ph type="sldNum" sz="quarter" idx="12"/>
          </p:nvPr>
        </p:nvSpPr>
        <p:spPr/>
        <p:txBody>
          <a:bodyPr/>
          <a:lstStyle/>
          <a:p>
            <a:fld id="{4E79C504-9ED1-4FAF-B9CF-03884391F86F}" type="slidenum">
              <a:rPr kumimoji="1" lang="ja-JP" altLang="en-US" smtClean="0"/>
              <a:pPr/>
              <a:t>5</a:t>
            </a:fld>
            <a:endParaRPr kumimoji="1" lang="ja-JP" altLang="en-US"/>
          </a:p>
        </p:txBody>
      </p:sp>
    </p:spTree>
    <p:extLst>
      <p:ext uri="{BB962C8B-B14F-4D97-AF65-F5344CB8AC3E}">
        <p14:creationId xmlns:p14="http://schemas.microsoft.com/office/powerpoint/2010/main" val="1855778320"/>
      </p:ext>
    </p:extLst>
  </p:cSld>
  <p:clrMapOvr>
    <a:masterClrMapping/>
  </p:clrMapOvr>
  <p:transition>
    <p:pull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E79C504-9ED1-4FAF-B9CF-03884391F86F}" type="slidenum">
              <a:rPr kumimoji="1" lang="ja-JP" altLang="en-US" smtClean="0"/>
              <a:pPr/>
              <a:t>50</a:t>
            </a:fld>
            <a:endParaRPr kumimoji="1" lang="ja-JP" alt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8889330" cy="5730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フッター プレースホルダー 1"/>
          <p:cNvSpPr>
            <a:spLocks noGrp="1"/>
          </p:cNvSpPr>
          <p:nvPr>
            <p:ph type="ftr" sz="quarter" idx="11"/>
          </p:nvPr>
        </p:nvSpPr>
        <p:spPr/>
        <p:txBody>
          <a:bodyPr/>
          <a:lstStyle/>
          <a:p>
            <a:r>
              <a:rPr kumimoji="1" lang="en-US" altLang="ja-JP" smtClean="0"/>
              <a:t>OECD/NEA WPEC 21-May-2015</a:t>
            </a:r>
            <a:endParaRPr kumimoji="1" lang="ja-JP" altLang="en-US"/>
          </a:p>
        </p:txBody>
      </p:sp>
    </p:spTree>
    <p:extLst>
      <p:ext uri="{BB962C8B-B14F-4D97-AF65-F5344CB8AC3E}">
        <p14:creationId xmlns:p14="http://schemas.microsoft.com/office/powerpoint/2010/main" val="16998593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E79C504-9ED1-4FAF-B9CF-03884391F86F}" type="slidenum">
              <a:rPr kumimoji="1" lang="ja-JP" altLang="en-US" smtClean="0"/>
              <a:pPr/>
              <a:t>51</a:t>
            </a:fld>
            <a:endParaRPr kumimoji="1" lang="ja-JP" alt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3" y="116632"/>
            <a:ext cx="9096368" cy="6225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フッター プレースホルダー 1"/>
          <p:cNvSpPr>
            <a:spLocks noGrp="1"/>
          </p:cNvSpPr>
          <p:nvPr>
            <p:ph type="ftr" sz="quarter" idx="11"/>
          </p:nvPr>
        </p:nvSpPr>
        <p:spPr/>
        <p:txBody>
          <a:bodyPr/>
          <a:lstStyle/>
          <a:p>
            <a:r>
              <a:rPr kumimoji="1" lang="en-US" altLang="ja-JP" smtClean="0"/>
              <a:t>OECD/NEA WPEC 21-May-2015</a:t>
            </a:r>
            <a:endParaRPr kumimoji="1" lang="ja-JP" altLang="en-US"/>
          </a:p>
        </p:txBody>
      </p:sp>
    </p:spTree>
    <p:extLst>
      <p:ext uri="{BB962C8B-B14F-4D97-AF65-F5344CB8AC3E}">
        <p14:creationId xmlns:p14="http://schemas.microsoft.com/office/powerpoint/2010/main" val="16998593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755576" y="1556792"/>
            <a:ext cx="7772400" cy="1296144"/>
          </a:xfrm>
        </p:spPr>
        <p:txBody>
          <a:bodyPr/>
          <a:lstStyle/>
          <a:p>
            <a:r>
              <a:rPr lang="en-US" altLang="ja-JP" b="1" dirty="0" smtClean="0">
                <a:solidFill>
                  <a:srgbClr val="FF0000"/>
                </a:solidFill>
              </a:rPr>
              <a:t>Activities at Kyushu University</a:t>
            </a:r>
            <a:endParaRPr kumimoji="1" lang="ja-JP" altLang="en-US" b="1" dirty="0">
              <a:solidFill>
                <a:srgbClr val="FF0000"/>
              </a:solidFill>
            </a:endParaRPr>
          </a:p>
        </p:txBody>
      </p:sp>
      <p:sp>
        <p:nvSpPr>
          <p:cNvPr id="3" name="サブタイトル 2"/>
          <p:cNvSpPr>
            <a:spLocks noGrp="1"/>
          </p:cNvSpPr>
          <p:nvPr>
            <p:ph type="subTitle" idx="1"/>
          </p:nvPr>
        </p:nvSpPr>
        <p:spPr>
          <a:xfrm>
            <a:off x="1371600" y="4005064"/>
            <a:ext cx="6400800" cy="936104"/>
          </a:xfrm>
        </p:spPr>
        <p:txBody>
          <a:bodyPr>
            <a:normAutofit/>
          </a:bodyPr>
          <a:lstStyle/>
          <a:p>
            <a:r>
              <a:rPr lang="en-US" altLang="ja-JP" sz="3600" b="1" dirty="0" smtClean="0">
                <a:solidFill>
                  <a:schemeClr val="tx1"/>
                </a:solidFill>
              </a:rPr>
              <a:t>Watanabe Group</a:t>
            </a:r>
            <a:endParaRPr kumimoji="1" lang="ja-JP" altLang="en-US" sz="3600" b="1" dirty="0">
              <a:solidFill>
                <a:schemeClr val="tx1"/>
              </a:solidFill>
            </a:endParaRPr>
          </a:p>
        </p:txBody>
      </p:sp>
      <p:sp>
        <p:nvSpPr>
          <p:cNvPr id="4" name="スライド番号プレースホルダ 3"/>
          <p:cNvSpPr>
            <a:spLocks noGrp="1"/>
          </p:cNvSpPr>
          <p:nvPr>
            <p:ph type="sldNum" sz="quarter" idx="12"/>
          </p:nvPr>
        </p:nvSpPr>
        <p:spPr/>
        <p:txBody>
          <a:bodyPr/>
          <a:lstStyle/>
          <a:p>
            <a:fld id="{4E79C504-9ED1-4FAF-B9CF-03884391F86F}" type="slidenum">
              <a:rPr kumimoji="1" lang="ja-JP" altLang="en-US" smtClean="0"/>
              <a:pPr/>
              <a:t>52</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OECD/NEA WPEC 21-May-2015</a:t>
            </a:r>
            <a:endParaRPr kumimoji="1" lang="ja-JP" alt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ctrTitle"/>
          </p:nvPr>
        </p:nvSpPr>
        <p:spPr>
          <a:xfrm>
            <a:off x="251520" y="620688"/>
            <a:ext cx="8712968" cy="2232248"/>
          </a:xfrm>
        </p:spPr>
        <p:txBody>
          <a:bodyPr/>
          <a:lstStyle/>
          <a:p>
            <a:pPr eaLnBrk="1" hangingPunct="1"/>
            <a:r>
              <a:rPr lang="en-US" altLang="ja-JP" sz="3200" dirty="0" smtClean="0"/>
              <a:t>Systematic Measurement of Double-Differential Neutron Yields From Thick Target Irradiated by </a:t>
            </a:r>
            <a:br>
              <a:rPr lang="en-US" altLang="ja-JP" sz="3200" dirty="0" smtClean="0"/>
            </a:br>
            <a:r>
              <a:rPr lang="en-US" altLang="ja-JP" sz="3200" dirty="0" smtClean="0"/>
              <a:t>Deuterons Below 10 </a:t>
            </a:r>
            <a:r>
              <a:rPr lang="en-US" altLang="ja-JP" sz="3200" dirty="0" err="1" smtClean="0"/>
              <a:t>MeV</a:t>
            </a:r>
            <a:endParaRPr lang="en-US" altLang="ja-JP" dirty="0" smtClean="0"/>
          </a:p>
        </p:txBody>
      </p:sp>
      <p:sp>
        <p:nvSpPr>
          <p:cNvPr id="1028" name="Rectangle 3"/>
          <p:cNvSpPr>
            <a:spLocks noGrp="1" noChangeArrowheads="1"/>
          </p:cNvSpPr>
          <p:nvPr>
            <p:ph type="subTitle" idx="1"/>
          </p:nvPr>
        </p:nvSpPr>
        <p:spPr>
          <a:xfrm>
            <a:off x="251520" y="4869160"/>
            <a:ext cx="8640762" cy="1368425"/>
          </a:xfrm>
        </p:spPr>
        <p:txBody>
          <a:bodyPr/>
          <a:lstStyle/>
          <a:p>
            <a:pPr eaLnBrk="1" hangingPunct="1"/>
            <a:r>
              <a:rPr lang="en-US" altLang="ja-JP" sz="2400" dirty="0" smtClean="0"/>
              <a:t>Energy Engineering Physics Laboratory</a:t>
            </a:r>
            <a:br>
              <a:rPr lang="en-US" altLang="ja-JP" sz="2400" dirty="0" smtClean="0"/>
            </a:br>
            <a:r>
              <a:rPr lang="en-US" altLang="ja-JP" sz="2400" dirty="0" smtClean="0"/>
              <a:t>Department of Advanced Energy Engineering Science</a:t>
            </a:r>
          </a:p>
          <a:p>
            <a:pPr eaLnBrk="1" hangingPunct="1"/>
            <a:r>
              <a:rPr lang="en-US" altLang="ja-JP" sz="2400" dirty="0" smtClean="0"/>
              <a:t>Kyushu University</a:t>
            </a:r>
          </a:p>
        </p:txBody>
      </p:sp>
      <p:sp>
        <p:nvSpPr>
          <p:cNvPr id="1029" name="Text Box 4"/>
          <p:cNvSpPr txBox="1">
            <a:spLocks noChangeArrowheads="1"/>
          </p:cNvSpPr>
          <p:nvPr/>
        </p:nvSpPr>
        <p:spPr bwMode="auto">
          <a:xfrm>
            <a:off x="193130" y="6165304"/>
            <a:ext cx="8856984" cy="369332"/>
          </a:xfrm>
          <a:prstGeom prst="rect">
            <a:avLst/>
          </a:prstGeom>
          <a:noFill/>
          <a:ln w="9525">
            <a:noFill/>
            <a:miter lim="800000"/>
            <a:headEnd/>
            <a:tailEnd/>
          </a:ln>
        </p:spPr>
        <p:txBody>
          <a:bodyPr wrap="square">
            <a:spAutoFit/>
          </a:bodyPr>
          <a:lstStyle/>
          <a:p>
            <a:pPr fontAlgn="base">
              <a:spcBef>
                <a:spcPct val="50000"/>
              </a:spcBef>
              <a:spcAft>
                <a:spcPct val="0"/>
              </a:spcAft>
            </a:pPr>
            <a:r>
              <a:rPr lang="en-US" altLang="ja-JP" i="1" dirty="0">
                <a:solidFill>
                  <a:srgbClr val="000000"/>
                </a:solidFill>
              </a:rPr>
              <a:t>In collaboration </a:t>
            </a:r>
            <a:r>
              <a:rPr lang="en-US" altLang="ja-JP" i="1" dirty="0" smtClean="0">
                <a:solidFill>
                  <a:srgbClr val="000000"/>
                </a:solidFill>
              </a:rPr>
              <a:t>with </a:t>
            </a:r>
            <a:r>
              <a:rPr lang="en-US" altLang="ja-JP" i="1" dirty="0" err="1" smtClean="0">
                <a:solidFill>
                  <a:srgbClr val="000000"/>
                </a:solidFill>
              </a:rPr>
              <a:t>Ishibashi</a:t>
            </a:r>
            <a:r>
              <a:rPr lang="en-US" altLang="ja-JP" i="1" dirty="0" smtClean="0">
                <a:solidFill>
                  <a:srgbClr val="000000"/>
                </a:solidFill>
              </a:rPr>
              <a:t> Group in the Faculty of Engineering, Kyushu University</a:t>
            </a:r>
            <a:endParaRPr lang="en-US" altLang="ja-JP" i="1" dirty="0">
              <a:solidFill>
                <a:srgbClr val="000000"/>
              </a:solidFill>
            </a:endParaRPr>
          </a:p>
        </p:txBody>
      </p:sp>
      <p:pic>
        <p:nvPicPr>
          <p:cNvPr id="5" name="Picture 5"/>
          <p:cNvPicPr>
            <a:picLocks noChangeAspect="1" noChangeArrowheads="1"/>
          </p:cNvPicPr>
          <p:nvPr/>
        </p:nvPicPr>
        <p:blipFill>
          <a:blip r:embed="rId3" cstate="print"/>
          <a:srcRect/>
          <a:stretch>
            <a:fillRect/>
          </a:stretch>
        </p:blipFill>
        <p:spPr bwMode="auto">
          <a:xfrm>
            <a:off x="3995936" y="3356992"/>
            <a:ext cx="1080120" cy="1510987"/>
          </a:xfrm>
          <a:prstGeom prst="rect">
            <a:avLst/>
          </a:prstGeom>
          <a:noFill/>
          <a:ln w="9525">
            <a:noFill/>
            <a:miter lim="800000"/>
            <a:headEnd/>
            <a:tailEnd/>
          </a:ln>
          <a:effectLst/>
        </p:spPr>
      </p:pic>
      <p:pic>
        <p:nvPicPr>
          <p:cNvPr id="6" name="Picture 75"/>
          <p:cNvPicPr>
            <a:picLocks noChangeAspect="1" noChangeArrowheads="1"/>
          </p:cNvPicPr>
          <p:nvPr/>
        </p:nvPicPr>
        <p:blipFill>
          <a:blip r:embed="rId4" cstate="print"/>
          <a:srcRect/>
          <a:stretch>
            <a:fillRect/>
          </a:stretch>
        </p:blipFill>
        <p:spPr bwMode="auto">
          <a:xfrm>
            <a:off x="6012160" y="2924944"/>
            <a:ext cx="2304257" cy="1728192"/>
          </a:xfrm>
          <a:prstGeom prst="rect">
            <a:avLst/>
          </a:prstGeom>
          <a:noFill/>
          <a:ln w="9525">
            <a:noFill/>
            <a:miter lim="800000"/>
            <a:headEnd/>
            <a:tailEnd/>
          </a:ln>
        </p:spPr>
      </p:pic>
      <p:sp>
        <p:nvSpPr>
          <p:cNvPr id="2" name="フッター プレースホルダー 1"/>
          <p:cNvSpPr>
            <a:spLocks noGrp="1"/>
          </p:cNvSpPr>
          <p:nvPr>
            <p:ph type="ftr" sz="quarter" idx="11"/>
          </p:nvPr>
        </p:nvSpPr>
        <p:spPr>
          <a:xfrm>
            <a:off x="3116560" y="6492875"/>
            <a:ext cx="2895600" cy="365125"/>
          </a:xfrm>
        </p:spPr>
        <p:txBody>
          <a:bodyPr/>
          <a:lstStyle/>
          <a:p>
            <a:r>
              <a:rPr kumimoji="1" lang="en-US" altLang="ja-JP" dirty="0" smtClean="0"/>
              <a:t>OECD/NEA WPEC 21-May-2015</a:t>
            </a:r>
            <a:endParaRPr kumimoji="1" lang="ja-JP" altLang="en-US" dirty="0"/>
          </a:p>
        </p:txBody>
      </p:sp>
      <p:sp>
        <p:nvSpPr>
          <p:cNvPr id="3" name="スライド番号プレースホルダー 2"/>
          <p:cNvSpPr>
            <a:spLocks noGrp="1"/>
          </p:cNvSpPr>
          <p:nvPr>
            <p:ph type="sldNum" sz="quarter" idx="12"/>
          </p:nvPr>
        </p:nvSpPr>
        <p:spPr/>
        <p:txBody>
          <a:bodyPr/>
          <a:lstStyle/>
          <a:p>
            <a:fld id="{4E79C504-9ED1-4FAF-B9CF-03884391F86F}" type="slidenum">
              <a:rPr kumimoji="1" lang="ja-JP" altLang="en-US" smtClean="0"/>
              <a:pPr/>
              <a:t>53</a:t>
            </a:fld>
            <a:endParaRPr kumimoji="1" lang="ja-JP" altLang="en-US"/>
          </a:p>
        </p:txBody>
      </p:sp>
    </p:spTree>
    <p:extLst>
      <p:ext uri="{BB962C8B-B14F-4D97-AF65-F5344CB8AC3E}">
        <p14:creationId xmlns:p14="http://schemas.microsoft.com/office/powerpoint/2010/main" val="15057657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idx="4294967295"/>
          </p:nvPr>
        </p:nvSpPr>
        <p:spPr>
          <a:xfrm>
            <a:off x="-180528" y="404664"/>
            <a:ext cx="7525270" cy="571500"/>
          </a:xfrm>
        </p:spPr>
        <p:txBody>
          <a:bodyPr>
            <a:normAutofit fontScale="90000"/>
          </a:bodyPr>
          <a:lstStyle/>
          <a:p>
            <a:pPr eaLnBrk="1" hangingPunct="1">
              <a:defRPr/>
            </a:pPr>
            <a:r>
              <a:rPr lang="en-US" altLang="en-US" sz="3200" dirty="0" smtClean="0">
                <a:effectLst>
                  <a:outerShdw blurRad="38100" dist="38100" dir="2700000" algn="tl">
                    <a:srgbClr val="C0C0C0"/>
                  </a:outerShdw>
                </a:effectLst>
              </a:rPr>
              <a:t>Experiment @KUTL</a:t>
            </a:r>
            <a:endParaRPr lang="en-US" altLang="ja-JP" sz="3200" dirty="0" smtClean="0">
              <a:effectLst>
                <a:outerShdw blurRad="38100" dist="38100" dir="2700000" algn="tl">
                  <a:srgbClr val="C0C0C0"/>
                </a:outerShdw>
              </a:effectLst>
            </a:endParaRPr>
          </a:p>
        </p:txBody>
      </p:sp>
      <p:sp>
        <p:nvSpPr>
          <p:cNvPr id="2053" name="Rectangle 4"/>
          <p:cNvSpPr>
            <a:spLocks noChangeArrowheads="1"/>
          </p:cNvSpPr>
          <p:nvPr/>
        </p:nvSpPr>
        <p:spPr bwMode="auto">
          <a:xfrm>
            <a:off x="179512" y="1196752"/>
            <a:ext cx="5112568" cy="5904656"/>
          </a:xfrm>
          <a:prstGeom prst="rect">
            <a:avLst/>
          </a:prstGeom>
          <a:noFill/>
          <a:ln w="9525">
            <a:noFill/>
            <a:round/>
            <a:headEnd/>
            <a:tailEnd/>
          </a:ln>
        </p:spPr>
        <p:txBody>
          <a:bodyPr lIns="0" tIns="0" rIns="0" bIns="0"/>
          <a:lstStyle/>
          <a:p>
            <a:pPr marL="342900" indent="-342900" fontAlgn="base">
              <a:spcBef>
                <a:spcPct val="20000"/>
              </a:spcBef>
              <a:spcAft>
                <a:spcPct val="0"/>
              </a:spcAft>
              <a:buFontTx/>
              <a:buChar char="•"/>
              <a:tabLst>
                <a:tab pos="687388" algn="l"/>
                <a:tab pos="1376363" algn="l"/>
                <a:tab pos="2063750" algn="l"/>
                <a:tab pos="2751138" algn="l"/>
                <a:tab pos="3440113" algn="l"/>
                <a:tab pos="4127500" algn="l"/>
                <a:tab pos="4813300" algn="l"/>
              </a:tabLst>
            </a:pPr>
            <a:r>
              <a:rPr lang="en-US" altLang="ja-JP" sz="2000" dirty="0" smtClean="0"/>
              <a:t>Thick target yield </a:t>
            </a:r>
            <a:r>
              <a:rPr lang="ja-JP" altLang="en-US" sz="2000" dirty="0" smtClean="0"/>
              <a:t>（</a:t>
            </a:r>
            <a:r>
              <a:rPr lang="en-US" altLang="ja-JP" sz="2000" dirty="0" smtClean="0"/>
              <a:t>TTY</a:t>
            </a:r>
            <a:r>
              <a:rPr lang="ja-JP" altLang="en-US" sz="2000" dirty="0" smtClean="0"/>
              <a:t>） </a:t>
            </a:r>
            <a:r>
              <a:rPr lang="en-US" altLang="ja-JP" sz="2000" dirty="0" smtClean="0"/>
              <a:t>data for R&amp;D of deuteron accelerator-based neutron sources</a:t>
            </a:r>
            <a:br>
              <a:rPr lang="en-US" altLang="ja-JP" sz="2000" dirty="0" smtClean="0"/>
            </a:br>
            <a:endParaRPr lang="en-GB" altLang="ja-JP" sz="2000" dirty="0" smtClean="0"/>
          </a:p>
          <a:p>
            <a:pPr marL="342900" indent="-342900" fontAlgn="base">
              <a:spcBef>
                <a:spcPct val="20000"/>
              </a:spcBef>
              <a:spcAft>
                <a:spcPct val="0"/>
              </a:spcAft>
              <a:buFontTx/>
              <a:buChar char="•"/>
              <a:tabLst>
                <a:tab pos="687388" algn="l"/>
                <a:tab pos="1376363" algn="l"/>
                <a:tab pos="2063750" algn="l"/>
                <a:tab pos="2751138" algn="l"/>
                <a:tab pos="3440113" algn="l"/>
                <a:tab pos="4127500" algn="l"/>
                <a:tab pos="4813300" algn="l"/>
              </a:tabLst>
            </a:pPr>
            <a:r>
              <a:rPr lang="en-GB" altLang="ja-JP" sz="2000" dirty="0" smtClean="0"/>
              <a:t>Kyushu University Tandem Laboratory (KUTL)</a:t>
            </a:r>
            <a:endParaRPr lang="en-GB" altLang="ja-JP" sz="2000" dirty="0"/>
          </a:p>
          <a:p>
            <a:pPr marL="742950" lvl="1" indent="-285750" fontAlgn="base">
              <a:spcBef>
                <a:spcPct val="20000"/>
              </a:spcBef>
              <a:spcAft>
                <a:spcPct val="0"/>
              </a:spcAft>
              <a:buFontTx/>
              <a:buChar char="–"/>
              <a:tabLst>
                <a:tab pos="687388" algn="l"/>
                <a:tab pos="1376363" algn="l"/>
                <a:tab pos="2063750" algn="l"/>
                <a:tab pos="2751138" algn="l"/>
                <a:tab pos="3440113" algn="l"/>
                <a:tab pos="4127500" algn="l"/>
                <a:tab pos="4813300" algn="l"/>
              </a:tabLst>
            </a:pPr>
            <a:r>
              <a:rPr lang="en-GB" altLang="ja-JP" sz="2000" dirty="0" smtClean="0"/>
              <a:t>Deuteron  energy :  </a:t>
            </a:r>
            <a:r>
              <a:rPr lang="en-GB" altLang="ja-JP" sz="2000" dirty="0" smtClean="0">
                <a:solidFill>
                  <a:srgbClr val="FF0000"/>
                </a:solidFill>
              </a:rPr>
              <a:t>9  MeV</a:t>
            </a:r>
            <a:endParaRPr lang="en-GB" altLang="ja-JP" sz="2000" dirty="0">
              <a:solidFill>
                <a:srgbClr val="FF0000"/>
              </a:solidFill>
            </a:endParaRPr>
          </a:p>
          <a:p>
            <a:pPr marL="342900" indent="-342900" fontAlgn="base">
              <a:spcBef>
                <a:spcPct val="20000"/>
              </a:spcBef>
              <a:spcAft>
                <a:spcPct val="0"/>
              </a:spcAft>
              <a:buFontTx/>
              <a:buChar char="•"/>
              <a:tabLst>
                <a:tab pos="687388" algn="l"/>
                <a:tab pos="1376363" algn="l"/>
                <a:tab pos="2063750" algn="l"/>
                <a:tab pos="2751138" algn="l"/>
                <a:tab pos="3440113" algn="l"/>
                <a:tab pos="4127500" algn="l"/>
                <a:tab pos="4813300" algn="l"/>
              </a:tabLst>
            </a:pPr>
            <a:r>
              <a:rPr lang="en-GB" altLang="ja-JP" sz="2000" dirty="0" smtClean="0"/>
              <a:t>Detector </a:t>
            </a:r>
            <a:r>
              <a:rPr lang="en-GB" altLang="ja-JP" sz="2000" dirty="0"/>
              <a:t>system</a:t>
            </a:r>
          </a:p>
          <a:p>
            <a:pPr marL="742950" lvl="1" indent="-285750" fontAlgn="base">
              <a:spcBef>
                <a:spcPct val="20000"/>
              </a:spcBef>
              <a:spcAft>
                <a:spcPct val="0"/>
              </a:spcAft>
              <a:buFontTx/>
              <a:buChar char="–"/>
              <a:tabLst>
                <a:tab pos="687388" algn="l"/>
                <a:tab pos="1376363" algn="l"/>
                <a:tab pos="2063750" algn="l"/>
                <a:tab pos="2751138" algn="l"/>
                <a:tab pos="3440113" algn="l"/>
                <a:tab pos="4127500" algn="l"/>
                <a:tab pos="4813300" algn="l"/>
              </a:tabLst>
            </a:pPr>
            <a:r>
              <a:rPr lang="en-GB" altLang="ja-JP" sz="2000" dirty="0" smtClean="0"/>
              <a:t>NE213 </a:t>
            </a:r>
            <a:r>
              <a:rPr lang="en-GB" altLang="ja-JP" sz="2000" dirty="0" err="1" smtClean="0"/>
              <a:t>scintillator</a:t>
            </a:r>
            <a:r>
              <a:rPr lang="en-GB" altLang="ja-JP" sz="2000" dirty="0" smtClean="0"/>
              <a:t> (</a:t>
            </a:r>
            <a:r>
              <a:rPr lang="en-US" altLang="ja-JP" sz="2000" dirty="0" smtClean="0"/>
              <a:t>50.4 mm thick and 50.4 mm in diameter</a:t>
            </a:r>
            <a:r>
              <a:rPr lang="en-GB" altLang="ja-JP" sz="2000" dirty="0" smtClean="0"/>
              <a:t>)</a:t>
            </a:r>
          </a:p>
          <a:p>
            <a:pPr marL="742950" lvl="1" indent="-285750" fontAlgn="base">
              <a:spcBef>
                <a:spcPct val="20000"/>
              </a:spcBef>
              <a:spcAft>
                <a:spcPct val="0"/>
              </a:spcAft>
              <a:buFontTx/>
              <a:buChar char="–"/>
              <a:tabLst>
                <a:tab pos="687388" algn="l"/>
                <a:tab pos="1376363" algn="l"/>
                <a:tab pos="2063750" algn="l"/>
                <a:tab pos="2751138" algn="l"/>
                <a:tab pos="3440113" algn="l"/>
                <a:tab pos="4127500" algn="l"/>
                <a:tab pos="4813300" algn="l"/>
              </a:tabLst>
            </a:pPr>
            <a:r>
              <a:rPr lang="en-GB" altLang="ja-JP" sz="2000" dirty="0" smtClean="0"/>
              <a:t>Unfolding method with FORIST code</a:t>
            </a:r>
            <a:endParaRPr lang="en-GB" altLang="ja-JP" sz="2000" dirty="0"/>
          </a:p>
          <a:p>
            <a:pPr marL="342900" indent="-342900" fontAlgn="base">
              <a:spcBef>
                <a:spcPct val="20000"/>
              </a:spcBef>
              <a:spcAft>
                <a:spcPct val="0"/>
              </a:spcAft>
              <a:buFontTx/>
              <a:buChar char="•"/>
              <a:tabLst>
                <a:tab pos="687388" algn="l"/>
                <a:tab pos="1376363" algn="l"/>
                <a:tab pos="2063750" algn="l"/>
                <a:tab pos="2751138" algn="l"/>
                <a:tab pos="3440113" algn="l"/>
                <a:tab pos="4127500" algn="l"/>
                <a:tab pos="4813300" algn="l"/>
              </a:tabLst>
            </a:pPr>
            <a:r>
              <a:rPr lang="en-GB" altLang="ja-JP" sz="2000" dirty="0"/>
              <a:t>Target</a:t>
            </a:r>
          </a:p>
          <a:p>
            <a:pPr marL="742950" lvl="1" indent="-285750" fontAlgn="base">
              <a:spcBef>
                <a:spcPct val="20000"/>
              </a:spcBef>
              <a:spcAft>
                <a:spcPct val="0"/>
              </a:spcAft>
              <a:buFontTx/>
              <a:buChar char="–"/>
              <a:tabLst>
                <a:tab pos="687388" algn="l"/>
                <a:tab pos="1376363" algn="l"/>
                <a:tab pos="2063750" algn="l"/>
                <a:tab pos="2751138" algn="l"/>
                <a:tab pos="3440113" algn="l"/>
                <a:tab pos="4127500" algn="l"/>
                <a:tab pos="4813300" algn="l"/>
              </a:tabLst>
            </a:pPr>
            <a:r>
              <a:rPr lang="en-GB" altLang="ja-JP" sz="2000" dirty="0" smtClean="0">
                <a:solidFill>
                  <a:srgbClr val="FF0000"/>
                </a:solidFill>
              </a:rPr>
              <a:t>Ta </a:t>
            </a:r>
            <a:r>
              <a:rPr lang="en-GB" altLang="ja-JP" sz="2000" dirty="0" smtClean="0"/>
              <a:t>with stopping length in FY2014</a:t>
            </a:r>
            <a:endParaRPr lang="en-GB" altLang="ja-JP" sz="2000" dirty="0"/>
          </a:p>
          <a:p>
            <a:pPr marL="342900" indent="-342900" fontAlgn="base">
              <a:spcBef>
                <a:spcPct val="20000"/>
              </a:spcBef>
              <a:spcAft>
                <a:spcPct val="0"/>
              </a:spcAft>
              <a:buFontTx/>
              <a:buChar char="•"/>
              <a:tabLst>
                <a:tab pos="687388" algn="l"/>
                <a:tab pos="1376363" algn="l"/>
                <a:tab pos="2063750" algn="l"/>
                <a:tab pos="2751138" algn="l"/>
                <a:tab pos="3440113" algn="l"/>
                <a:tab pos="4127500" algn="l"/>
                <a:tab pos="4813300" algn="l"/>
              </a:tabLst>
            </a:pPr>
            <a:r>
              <a:rPr lang="en-GB" altLang="ja-JP" sz="2000" dirty="0" smtClean="0"/>
              <a:t>Measurement Angles</a:t>
            </a:r>
            <a:endParaRPr lang="en-GB" altLang="ja-JP" sz="2000" dirty="0"/>
          </a:p>
          <a:p>
            <a:pPr marL="742950" lvl="1" indent="-285750" fontAlgn="base">
              <a:spcBef>
                <a:spcPct val="20000"/>
              </a:spcBef>
              <a:spcAft>
                <a:spcPct val="0"/>
              </a:spcAft>
              <a:buFontTx/>
              <a:buChar char="–"/>
              <a:tabLst>
                <a:tab pos="687388" algn="l"/>
                <a:tab pos="1376363" algn="l"/>
                <a:tab pos="2063750" algn="l"/>
                <a:tab pos="2751138" algn="l"/>
                <a:tab pos="3440113" algn="l"/>
                <a:tab pos="4127500" algn="l"/>
                <a:tab pos="4813300" algn="l"/>
              </a:tabLst>
            </a:pPr>
            <a:r>
              <a:rPr lang="en-GB" altLang="ja-JP" sz="2000" dirty="0" smtClean="0"/>
              <a:t>0, 15, 30, 45, 60, 75, 90, </a:t>
            </a:r>
            <a:br>
              <a:rPr lang="en-GB" altLang="ja-JP" sz="2000" dirty="0" smtClean="0"/>
            </a:br>
            <a:r>
              <a:rPr lang="en-GB" altLang="ja-JP" sz="2000" dirty="0" smtClean="0"/>
              <a:t>120, 140 degrees</a:t>
            </a:r>
            <a:r>
              <a:rPr lang="en-GB" altLang="ja-JP" sz="1600" dirty="0"/>
              <a:t>	</a:t>
            </a:r>
          </a:p>
        </p:txBody>
      </p:sp>
      <p:pic>
        <p:nvPicPr>
          <p:cNvPr id="10" name="Picture 75"/>
          <p:cNvPicPr>
            <a:picLocks noChangeAspect="1" noChangeArrowheads="1"/>
          </p:cNvPicPr>
          <p:nvPr/>
        </p:nvPicPr>
        <p:blipFill>
          <a:blip r:embed="rId3" cstate="print"/>
          <a:srcRect/>
          <a:stretch>
            <a:fillRect/>
          </a:stretch>
        </p:blipFill>
        <p:spPr bwMode="auto">
          <a:xfrm>
            <a:off x="7164288" y="188640"/>
            <a:ext cx="1440161" cy="1080120"/>
          </a:xfrm>
          <a:prstGeom prst="rect">
            <a:avLst/>
          </a:prstGeom>
          <a:noFill/>
          <a:ln w="9525">
            <a:noFill/>
            <a:miter lim="800000"/>
            <a:headEnd/>
            <a:tailEnd/>
          </a:ln>
        </p:spPr>
      </p:pic>
      <p:pic>
        <p:nvPicPr>
          <p:cNvPr id="11" name="Picture 2"/>
          <p:cNvPicPr>
            <a:picLocks noChangeAspect="1" noChangeArrowheads="1"/>
          </p:cNvPicPr>
          <p:nvPr/>
        </p:nvPicPr>
        <p:blipFill>
          <a:blip r:embed="rId4" cstate="print"/>
          <a:srcRect/>
          <a:stretch>
            <a:fillRect/>
          </a:stretch>
        </p:blipFill>
        <p:spPr bwMode="auto">
          <a:xfrm>
            <a:off x="5508104" y="1556792"/>
            <a:ext cx="3108108" cy="2448272"/>
          </a:xfrm>
          <a:prstGeom prst="rect">
            <a:avLst/>
          </a:prstGeom>
          <a:noFill/>
          <a:ln w="9525">
            <a:noFill/>
            <a:miter lim="800000"/>
            <a:headEnd/>
            <a:tailEnd/>
          </a:ln>
        </p:spPr>
      </p:pic>
      <p:pic>
        <p:nvPicPr>
          <p:cNvPr id="7" name="図 6"/>
          <p:cNvPicPr>
            <a:picLocks noChangeAspect="1"/>
          </p:cNvPicPr>
          <p:nvPr/>
        </p:nvPicPr>
        <p:blipFill>
          <a:blip r:embed="rId5"/>
          <a:stretch>
            <a:fillRect/>
          </a:stretch>
        </p:blipFill>
        <p:spPr>
          <a:xfrm>
            <a:off x="5179225" y="4365104"/>
            <a:ext cx="3765865" cy="2223836"/>
          </a:xfrm>
          <a:prstGeom prst="rect">
            <a:avLst/>
          </a:prstGeom>
        </p:spPr>
      </p:pic>
      <p:sp>
        <p:nvSpPr>
          <p:cNvPr id="3" name="フッター プレースホルダー 2"/>
          <p:cNvSpPr>
            <a:spLocks noGrp="1"/>
          </p:cNvSpPr>
          <p:nvPr>
            <p:ph type="ftr" sz="quarter" idx="11"/>
          </p:nvPr>
        </p:nvSpPr>
        <p:spPr/>
        <p:txBody>
          <a:bodyPr/>
          <a:lstStyle/>
          <a:p>
            <a:r>
              <a:rPr kumimoji="1" lang="en-US" altLang="ja-JP" smtClean="0"/>
              <a:t>OECD/NEA WPEC 21-May-2015</a:t>
            </a:r>
            <a:endParaRPr kumimoji="1" lang="ja-JP" altLang="en-US"/>
          </a:p>
        </p:txBody>
      </p:sp>
      <p:sp>
        <p:nvSpPr>
          <p:cNvPr id="4" name="スライド番号プレースホルダー 3"/>
          <p:cNvSpPr>
            <a:spLocks noGrp="1"/>
          </p:cNvSpPr>
          <p:nvPr>
            <p:ph type="sldNum" sz="quarter" idx="12"/>
          </p:nvPr>
        </p:nvSpPr>
        <p:spPr/>
        <p:txBody>
          <a:bodyPr/>
          <a:lstStyle/>
          <a:p>
            <a:fld id="{4E79C504-9ED1-4FAF-B9CF-03884391F86F}" type="slidenum">
              <a:rPr kumimoji="1" lang="ja-JP" altLang="en-US" smtClean="0"/>
              <a:pPr/>
              <a:t>54</a:t>
            </a:fld>
            <a:endParaRPr kumimoji="1" lang="ja-JP" altLang="en-US"/>
          </a:p>
        </p:txBody>
      </p:sp>
    </p:spTree>
    <p:extLst>
      <p:ext uri="{BB962C8B-B14F-4D97-AF65-F5344CB8AC3E}">
        <p14:creationId xmlns:p14="http://schemas.microsoft.com/office/powerpoint/2010/main" val="299095145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idx="4294967295"/>
          </p:nvPr>
        </p:nvSpPr>
        <p:spPr>
          <a:xfrm>
            <a:off x="488007" y="-27384"/>
            <a:ext cx="7972425" cy="642937"/>
          </a:xfrm>
        </p:spPr>
        <p:txBody>
          <a:bodyPr/>
          <a:lstStyle/>
          <a:p>
            <a:pPr eaLnBrk="1" hangingPunct="1">
              <a:defRPr/>
            </a:pPr>
            <a:r>
              <a:rPr lang="en-US" altLang="ja-JP" sz="3200" dirty="0" smtClean="0">
                <a:effectLst>
                  <a:outerShdw blurRad="38100" dist="38100" dir="2700000" algn="tl">
                    <a:srgbClr val="C0C0C0"/>
                  </a:outerShdw>
                </a:effectLst>
              </a:rPr>
              <a:t>Result</a:t>
            </a:r>
            <a:endParaRPr lang="en-US" altLang="ja-JP" sz="4000" dirty="0" smtClean="0">
              <a:effectLst>
                <a:outerShdw blurRad="38100" dist="38100" dir="2700000" algn="tl">
                  <a:srgbClr val="C0C0C0"/>
                </a:outerShdw>
              </a:effectLst>
            </a:endParaRPr>
          </a:p>
        </p:txBody>
      </p:sp>
      <p:sp>
        <p:nvSpPr>
          <p:cNvPr id="38915" name="Text Box 6"/>
          <p:cNvSpPr txBox="1">
            <a:spLocks noChangeArrowheads="1"/>
          </p:cNvSpPr>
          <p:nvPr/>
        </p:nvSpPr>
        <p:spPr bwMode="auto">
          <a:xfrm>
            <a:off x="467544" y="548680"/>
            <a:ext cx="8424936" cy="1061829"/>
          </a:xfrm>
          <a:prstGeom prst="rect">
            <a:avLst/>
          </a:prstGeom>
          <a:noFill/>
          <a:ln w="9525">
            <a:noFill/>
            <a:miter lim="800000"/>
            <a:headEnd/>
            <a:tailEnd/>
          </a:ln>
        </p:spPr>
        <p:txBody>
          <a:bodyPr wrap="square">
            <a:spAutoFit/>
          </a:bodyPr>
          <a:lstStyle/>
          <a:p>
            <a:pPr marL="179388" indent="-179388" fontAlgn="base">
              <a:spcBef>
                <a:spcPct val="50000"/>
              </a:spcBef>
              <a:spcAft>
                <a:spcPct val="0"/>
              </a:spcAft>
              <a:buFontTx/>
              <a:buChar char="•"/>
            </a:pPr>
            <a:r>
              <a:rPr lang="en-US" altLang="ja-JP" dirty="0" smtClean="0"/>
              <a:t>Experimental double-differential thick target neutron yields from </a:t>
            </a:r>
            <a:r>
              <a:rPr lang="en-US" altLang="ja-JP" dirty="0" smtClean="0">
                <a:solidFill>
                  <a:srgbClr val="FF0000"/>
                </a:solidFill>
              </a:rPr>
              <a:t>Ta at 9 MeV</a:t>
            </a:r>
          </a:p>
          <a:p>
            <a:pPr marL="179388" indent="-179388" fontAlgn="base">
              <a:spcBef>
                <a:spcPct val="50000"/>
              </a:spcBef>
              <a:spcAft>
                <a:spcPct val="0"/>
              </a:spcAft>
              <a:buFontTx/>
              <a:buChar char="•"/>
            </a:pPr>
            <a:r>
              <a:rPr lang="en-US" altLang="ja-JP" dirty="0" smtClean="0"/>
              <a:t>Comparison of the measurement with PHITS calculation to</a:t>
            </a:r>
            <a:r>
              <a:rPr lang="en-US" altLang="ja-JP" dirty="0"/>
              <a:t> </a:t>
            </a:r>
            <a:r>
              <a:rPr lang="en-US" altLang="ja-JP" dirty="0" smtClean="0"/>
              <a:t>validate the reaction models</a:t>
            </a:r>
          </a:p>
        </p:txBody>
      </p:sp>
      <p:sp>
        <p:nvSpPr>
          <p:cNvPr id="19" name="正方形/長方形 18"/>
          <p:cNvSpPr/>
          <p:nvPr/>
        </p:nvSpPr>
        <p:spPr>
          <a:xfrm>
            <a:off x="341784" y="5550331"/>
            <a:ext cx="8676456" cy="830997"/>
          </a:xfrm>
          <a:prstGeom prst="rect">
            <a:avLst/>
          </a:prstGeom>
        </p:spPr>
        <p:txBody>
          <a:bodyPr wrap="square">
            <a:spAutoFit/>
          </a:bodyPr>
          <a:lstStyle/>
          <a:p>
            <a:r>
              <a:rPr lang="en-US" altLang="ja-JP" sz="1600" dirty="0" smtClean="0"/>
              <a:t>The PHITS calculation using </a:t>
            </a:r>
            <a:r>
              <a:rPr lang="en-US" altLang="ja-JP" sz="1600" dirty="0"/>
              <a:t>the intra-nuclear cascade of Liège (INCL) model  </a:t>
            </a:r>
            <a:r>
              <a:rPr lang="en-US" altLang="ja-JP" sz="1600" dirty="0" smtClean="0"/>
              <a:t>underestimates the present experimental </a:t>
            </a:r>
            <a:r>
              <a:rPr lang="en-US" altLang="ja-JP" sz="1600" dirty="0"/>
              <a:t>data </a:t>
            </a:r>
            <a:r>
              <a:rPr lang="en-US" altLang="ja-JP" sz="1600" dirty="0" smtClean="0"/>
              <a:t>remarkably. Systematic analyses of our 9 MeV data for C to Ta with </a:t>
            </a:r>
            <a:r>
              <a:rPr lang="en-US" altLang="ja-JP" sz="1600" dirty="0"/>
              <a:t>PHITS </a:t>
            </a:r>
            <a:r>
              <a:rPr lang="en-US" altLang="ja-JP" sz="1600" dirty="0" smtClean="0"/>
              <a:t> and other model codes are now in progress. </a:t>
            </a:r>
            <a:endParaRPr lang="ja-JP" altLang="en-US" sz="1600" dirty="0"/>
          </a:p>
        </p:txBody>
      </p:sp>
      <p:sp>
        <p:nvSpPr>
          <p:cNvPr id="11" name="テキスト ボックス 10"/>
          <p:cNvSpPr txBox="1"/>
          <p:nvPr/>
        </p:nvSpPr>
        <p:spPr>
          <a:xfrm>
            <a:off x="3275856" y="6381328"/>
            <a:ext cx="5616624" cy="276999"/>
          </a:xfrm>
          <a:prstGeom prst="rect">
            <a:avLst/>
          </a:prstGeom>
          <a:noFill/>
        </p:spPr>
        <p:txBody>
          <a:bodyPr wrap="square" rtlCol="0">
            <a:spAutoFit/>
          </a:bodyPr>
          <a:lstStyle/>
          <a:p>
            <a:r>
              <a:rPr lang="en-US" altLang="ja-JP" sz="1200" dirty="0" smtClean="0">
                <a:solidFill>
                  <a:srgbClr val="0000FF"/>
                </a:solidFill>
              </a:rPr>
              <a:t>Presented at 2015 Spring meeting</a:t>
            </a:r>
            <a:r>
              <a:rPr kumimoji="1" lang="en-US" altLang="ja-JP" sz="1200" dirty="0" smtClean="0">
                <a:solidFill>
                  <a:srgbClr val="0000FF"/>
                </a:solidFill>
              </a:rPr>
              <a:t> of AESJ, </a:t>
            </a:r>
            <a:r>
              <a:rPr lang="en-US" altLang="ja-JP" sz="1200" dirty="0" smtClean="0">
                <a:solidFill>
                  <a:srgbClr val="0000FF"/>
                </a:solidFill>
              </a:rPr>
              <a:t>Ibaraki Univ., </a:t>
            </a:r>
            <a:r>
              <a:rPr kumimoji="1" lang="en-US" altLang="ja-JP" sz="1200" dirty="0" smtClean="0">
                <a:solidFill>
                  <a:srgbClr val="0000FF"/>
                </a:solidFill>
              </a:rPr>
              <a:t>Japan, </a:t>
            </a:r>
            <a:r>
              <a:rPr lang="en-US" altLang="ja-JP" sz="1200" dirty="0" smtClean="0">
                <a:solidFill>
                  <a:srgbClr val="0000FF"/>
                </a:solidFill>
              </a:rPr>
              <a:t>Mar. 6-8, </a:t>
            </a:r>
            <a:r>
              <a:rPr kumimoji="1" lang="en-US" altLang="ja-JP" sz="1200" dirty="0" smtClean="0">
                <a:solidFill>
                  <a:srgbClr val="0000FF"/>
                </a:solidFill>
              </a:rPr>
              <a:t> 2015.</a:t>
            </a:r>
            <a:endParaRPr kumimoji="1" lang="ja-JP" altLang="en-US" sz="1200" dirty="0">
              <a:solidFill>
                <a:srgbClr val="0000FF"/>
              </a:solidFill>
            </a:endParaRPr>
          </a:p>
        </p:txBody>
      </p:sp>
      <p:pic>
        <p:nvPicPr>
          <p:cNvPr id="8" name="図 7"/>
          <p:cNvPicPr>
            <a:picLocks noChangeAspect="1"/>
          </p:cNvPicPr>
          <p:nvPr/>
        </p:nvPicPr>
        <p:blipFill rotWithShape="1">
          <a:blip r:embed="rId3"/>
          <a:srcRect t="33916"/>
          <a:stretch/>
        </p:blipFill>
        <p:spPr>
          <a:xfrm>
            <a:off x="338607" y="1700808"/>
            <a:ext cx="4104457" cy="3837790"/>
          </a:xfrm>
          <a:prstGeom prst="rect">
            <a:avLst/>
          </a:prstGeom>
        </p:spPr>
      </p:pic>
      <p:pic>
        <p:nvPicPr>
          <p:cNvPr id="10" name="図 9"/>
          <p:cNvPicPr>
            <a:picLocks noChangeAspect="1"/>
          </p:cNvPicPr>
          <p:nvPr/>
        </p:nvPicPr>
        <p:blipFill rotWithShape="1">
          <a:blip r:embed="rId4"/>
          <a:srcRect t="29929"/>
          <a:stretch/>
        </p:blipFill>
        <p:spPr>
          <a:xfrm>
            <a:off x="4139952" y="1844823"/>
            <a:ext cx="4773826" cy="3528393"/>
          </a:xfrm>
          <a:prstGeom prst="rect">
            <a:avLst/>
          </a:prstGeom>
        </p:spPr>
      </p:pic>
      <p:sp>
        <p:nvSpPr>
          <p:cNvPr id="3" name="テキスト ボックス 2"/>
          <p:cNvSpPr txBox="1"/>
          <p:nvPr/>
        </p:nvSpPr>
        <p:spPr>
          <a:xfrm>
            <a:off x="2166657" y="2045365"/>
            <a:ext cx="1800200" cy="369332"/>
          </a:xfrm>
          <a:prstGeom prst="rect">
            <a:avLst/>
          </a:prstGeom>
          <a:noFill/>
        </p:spPr>
        <p:txBody>
          <a:bodyPr wrap="square" rtlCol="0">
            <a:spAutoFit/>
          </a:bodyPr>
          <a:lstStyle/>
          <a:p>
            <a:r>
              <a:rPr lang="en-US" altLang="ja-JP" dirty="0" smtClean="0"/>
              <a:t>d </a:t>
            </a:r>
            <a:r>
              <a:rPr kumimoji="1" lang="en-US" altLang="ja-JP" dirty="0" smtClean="0"/>
              <a:t>(9MeV) + Ta</a:t>
            </a:r>
            <a:endParaRPr kumimoji="1" lang="ja-JP" altLang="en-US" dirty="0"/>
          </a:p>
        </p:txBody>
      </p:sp>
      <p:sp>
        <p:nvSpPr>
          <p:cNvPr id="4" name="テキスト ボックス 3"/>
          <p:cNvSpPr txBox="1"/>
          <p:nvPr/>
        </p:nvSpPr>
        <p:spPr>
          <a:xfrm>
            <a:off x="6156176" y="4160726"/>
            <a:ext cx="1584176" cy="369332"/>
          </a:xfrm>
          <a:prstGeom prst="rect">
            <a:avLst/>
          </a:prstGeom>
          <a:noFill/>
        </p:spPr>
        <p:txBody>
          <a:bodyPr wrap="square" rtlCol="0">
            <a:spAutoFit/>
          </a:bodyPr>
          <a:lstStyle/>
          <a:p>
            <a:r>
              <a:rPr kumimoji="1" lang="en-US" altLang="ja-JP" dirty="0" smtClean="0">
                <a:solidFill>
                  <a:srgbClr val="0000FF"/>
                </a:solidFill>
              </a:rPr>
              <a:t>PHITS cal.</a:t>
            </a:r>
            <a:endParaRPr kumimoji="1" lang="ja-JP" altLang="en-US" dirty="0">
              <a:solidFill>
                <a:srgbClr val="0000FF"/>
              </a:solidFill>
            </a:endParaRPr>
          </a:p>
        </p:txBody>
      </p:sp>
      <p:sp>
        <p:nvSpPr>
          <p:cNvPr id="5" name="フッター プレースホルダー 4"/>
          <p:cNvSpPr>
            <a:spLocks noGrp="1"/>
          </p:cNvSpPr>
          <p:nvPr>
            <p:ph type="ftr" sz="quarter" idx="11"/>
          </p:nvPr>
        </p:nvSpPr>
        <p:spPr>
          <a:xfrm>
            <a:off x="3124200" y="6669360"/>
            <a:ext cx="2895600" cy="196131"/>
          </a:xfrm>
        </p:spPr>
        <p:txBody>
          <a:bodyPr/>
          <a:lstStyle/>
          <a:p>
            <a:r>
              <a:rPr kumimoji="1" lang="en-US" altLang="ja-JP" dirty="0" smtClean="0"/>
              <a:t>OECD/NEA WPEC 21-May-2015</a:t>
            </a:r>
            <a:endParaRPr kumimoji="1" lang="ja-JP" altLang="en-US" dirty="0"/>
          </a:p>
        </p:txBody>
      </p:sp>
      <p:sp>
        <p:nvSpPr>
          <p:cNvPr id="6" name="スライド番号プレースホルダー 5"/>
          <p:cNvSpPr>
            <a:spLocks noGrp="1"/>
          </p:cNvSpPr>
          <p:nvPr>
            <p:ph type="sldNum" sz="quarter" idx="12"/>
          </p:nvPr>
        </p:nvSpPr>
        <p:spPr>
          <a:xfrm>
            <a:off x="6948264" y="6475764"/>
            <a:ext cx="2133600" cy="365125"/>
          </a:xfrm>
        </p:spPr>
        <p:txBody>
          <a:bodyPr/>
          <a:lstStyle/>
          <a:p>
            <a:fld id="{4E79C504-9ED1-4FAF-B9CF-03884391F86F}" type="slidenum">
              <a:rPr kumimoji="1" lang="ja-JP" altLang="en-US" smtClean="0"/>
              <a:pPr/>
              <a:t>55</a:t>
            </a:fld>
            <a:endParaRPr kumimoji="1" lang="ja-JP" altLang="en-US" dirty="0"/>
          </a:p>
        </p:txBody>
      </p:sp>
    </p:spTree>
    <p:extLst>
      <p:ext uri="{BB962C8B-B14F-4D97-AF65-F5344CB8AC3E}">
        <p14:creationId xmlns:p14="http://schemas.microsoft.com/office/powerpoint/2010/main" val="285465418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124745"/>
            <a:ext cx="7772400" cy="2475706"/>
          </a:xfrm>
        </p:spPr>
        <p:txBody>
          <a:bodyPr>
            <a:normAutofit/>
          </a:bodyPr>
          <a:lstStyle/>
          <a:p>
            <a:r>
              <a:rPr lang="en-US" altLang="ja-JP" b="1" dirty="0" smtClean="0">
                <a:solidFill>
                  <a:srgbClr val="FF0000"/>
                </a:solidFill>
              </a:rPr>
              <a:t>Activities at Kyushu University </a:t>
            </a:r>
            <a:r>
              <a:rPr lang="en-US" altLang="ja-JP" dirty="0" smtClean="0">
                <a:solidFill>
                  <a:srgbClr val="FF0000"/>
                </a:solidFill>
              </a:rPr>
              <a:t/>
            </a:r>
            <a:br>
              <a:rPr lang="en-US" altLang="ja-JP" dirty="0" smtClean="0">
                <a:solidFill>
                  <a:srgbClr val="FF0000"/>
                </a:solidFill>
              </a:rPr>
            </a:br>
            <a:r>
              <a:rPr lang="ja-JP" altLang="en-US" dirty="0" smtClean="0">
                <a:solidFill>
                  <a:srgbClr val="FF0000"/>
                </a:solidFill>
              </a:rPr>
              <a:t>　</a:t>
            </a:r>
            <a:r>
              <a:rPr lang="en-US" altLang="ja-JP" sz="2800" dirty="0" smtClean="0"/>
              <a:t>Department of Applied Quantum Physics </a:t>
            </a:r>
            <a:br>
              <a:rPr lang="en-US" altLang="ja-JP" sz="2800" dirty="0" smtClean="0"/>
            </a:br>
            <a:r>
              <a:rPr lang="en-US" altLang="ja-JP" sz="2800" dirty="0" smtClean="0"/>
              <a:t>and Nuclear Engineering </a:t>
            </a:r>
            <a:endParaRPr kumimoji="1" lang="ja-JP" altLang="en-US" sz="2800" dirty="0">
              <a:solidFill>
                <a:srgbClr val="FF0000"/>
              </a:solidFill>
            </a:endParaRPr>
          </a:p>
        </p:txBody>
      </p:sp>
      <p:sp>
        <p:nvSpPr>
          <p:cNvPr id="3" name="サブタイトル 2"/>
          <p:cNvSpPr>
            <a:spLocks noGrp="1"/>
          </p:cNvSpPr>
          <p:nvPr>
            <p:ph type="subTitle" idx="1"/>
          </p:nvPr>
        </p:nvSpPr>
        <p:spPr>
          <a:xfrm>
            <a:off x="1371600" y="4293096"/>
            <a:ext cx="6400800" cy="792088"/>
          </a:xfrm>
        </p:spPr>
        <p:txBody>
          <a:bodyPr>
            <a:normAutofit/>
          </a:bodyPr>
          <a:lstStyle/>
          <a:p>
            <a:r>
              <a:rPr lang="en-US" altLang="ja-JP" sz="3600" b="1" dirty="0" err="1" smtClean="0">
                <a:solidFill>
                  <a:schemeClr val="tx1"/>
                </a:solidFill>
              </a:rPr>
              <a:t>Ishibashi</a:t>
            </a:r>
            <a:r>
              <a:rPr lang="en-US" altLang="ja-JP" sz="3600" b="1" dirty="0" smtClean="0">
                <a:solidFill>
                  <a:schemeClr val="tx1"/>
                </a:solidFill>
              </a:rPr>
              <a:t> and </a:t>
            </a:r>
            <a:r>
              <a:rPr lang="en-US" altLang="ja-JP" sz="3600" b="1" dirty="0" err="1" smtClean="0">
                <a:solidFill>
                  <a:schemeClr val="tx1"/>
                </a:solidFill>
              </a:rPr>
              <a:t>Shigyo</a:t>
            </a:r>
            <a:r>
              <a:rPr lang="en-US" altLang="ja-JP" sz="3600" b="1" dirty="0" smtClean="0">
                <a:solidFill>
                  <a:schemeClr val="tx1"/>
                </a:solidFill>
              </a:rPr>
              <a:t> Group </a:t>
            </a:r>
            <a:endParaRPr kumimoji="1" lang="ja-JP" altLang="en-US" sz="3600" b="1" dirty="0">
              <a:solidFill>
                <a:schemeClr val="tx1"/>
              </a:solidFill>
            </a:endParaRPr>
          </a:p>
        </p:txBody>
      </p:sp>
      <p:sp>
        <p:nvSpPr>
          <p:cNvPr id="4" name="スライド番号プレースホルダ 3"/>
          <p:cNvSpPr>
            <a:spLocks noGrp="1"/>
          </p:cNvSpPr>
          <p:nvPr>
            <p:ph type="sldNum" sz="quarter" idx="12"/>
          </p:nvPr>
        </p:nvSpPr>
        <p:spPr/>
        <p:txBody>
          <a:bodyPr/>
          <a:lstStyle/>
          <a:p>
            <a:fld id="{4E79C504-9ED1-4FAF-B9CF-03884391F86F}" type="slidenum">
              <a:rPr kumimoji="1" lang="ja-JP" altLang="en-US" smtClean="0"/>
              <a:pPr/>
              <a:t>56</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OECD/NEA WPEC 21-May-2015</a:t>
            </a:r>
            <a:endParaRPr kumimoji="1" lang="ja-JP" alt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a:spLocks noChangeArrowheads="1"/>
          </p:cNvSpPr>
          <p:nvPr/>
        </p:nvSpPr>
        <p:spPr bwMode="auto">
          <a:xfrm>
            <a:off x="701675" y="671513"/>
            <a:ext cx="78581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kumimoji="1">
                <a:solidFill>
                  <a:schemeClr val="tx1"/>
                </a:solidFill>
                <a:latin typeface="Arial" charset="0"/>
                <a:ea typeface="ＭＳ Ｐゴシック" charset="0"/>
                <a:cs typeface="ＭＳ Ｐゴシック" charset="0"/>
              </a:defRPr>
            </a:lvl1pPr>
            <a:lvl2pPr marL="742950" indent="-285750" defTabSz="457200" eaLnBrk="0" hangingPunct="0">
              <a:defRPr kumimoji="1">
                <a:solidFill>
                  <a:schemeClr val="tx1"/>
                </a:solidFill>
                <a:latin typeface="Arial" charset="0"/>
                <a:ea typeface="ＭＳ Ｐゴシック" charset="0"/>
              </a:defRPr>
            </a:lvl2pPr>
            <a:lvl3pPr marL="1143000" indent="-228600" defTabSz="457200" eaLnBrk="0" hangingPunct="0">
              <a:defRPr kumimoji="1">
                <a:solidFill>
                  <a:schemeClr val="tx1"/>
                </a:solidFill>
                <a:latin typeface="Arial" charset="0"/>
                <a:ea typeface="ＭＳ Ｐゴシック" charset="0"/>
              </a:defRPr>
            </a:lvl3pPr>
            <a:lvl4pPr marL="1600200" indent="-228600" defTabSz="457200" eaLnBrk="0" hangingPunct="0">
              <a:defRPr kumimoji="1">
                <a:solidFill>
                  <a:schemeClr val="tx1"/>
                </a:solidFill>
                <a:latin typeface="Arial" charset="0"/>
                <a:ea typeface="ＭＳ Ｐゴシック" charset="0"/>
              </a:defRPr>
            </a:lvl4pPr>
            <a:lvl5pPr marL="2057400" indent="-228600" defTabSz="4572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3600" dirty="0">
                <a:solidFill>
                  <a:srgbClr val="FF0000"/>
                </a:solidFill>
                <a:latin typeface="Calibri" charset="0"/>
                <a:cs typeface="Arial" charset="0"/>
              </a:rPr>
              <a:t>Neutron Production DDX from Heavy-Ion Interactions @ </a:t>
            </a:r>
            <a:r>
              <a:rPr lang="en-US" altLang="ja-JP" sz="3600" dirty="0" smtClean="0">
                <a:solidFill>
                  <a:srgbClr val="FF0000"/>
                </a:solidFill>
                <a:latin typeface="Calibri" charset="0"/>
                <a:cs typeface="Arial" charset="0"/>
              </a:rPr>
              <a:t>NIRS-HIMAC</a:t>
            </a:r>
            <a:endParaRPr lang="en-US" altLang="ja-JP" sz="3600" dirty="0">
              <a:solidFill>
                <a:srgbClr val="FF0000"/>
              </a:solidFill>
              <a:latin typeface="Calibri" charset="0"/>
              <a:cs typeface="Arial" charset="0"/>
            </a:endParaRPr>
          </a:p>
        </p:txBody>
      </p:sp>
      <p:sp>
        <p:nvSpPr>
          <p:cNvPr id="5" name="テキスト ボックス 6"/>
          <p:cNvSpPr txBox="1">
            <a:spLocks noChangeArrowheads="1"/>
          </p:cNvSpPr>
          <p:nvPr/>
        </p:nvSpPr>
        <p:spPr bwMode="auto">
          <a:xfrm>
            <a:off x="895350" y="2311400"/>
            <a:ext cx="799713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9388" indent="-179388" defTabSz="457200" eaLnBrk="0" hangingPunct="0">
              <a:defRPr kumimoji="1">
                <a:solidFill>
                  <a:schemeClr val="tx1"/>
                </a:solidFill>
                <a:latin typeface="Arial" charset="0"/>
                <a:ea typeface="ＭＳ Ｐゴシック" charset="0"/>
                <a:cs typeface="ＭＳ Ｐゴシック" charset="0"/>
              </a:defRPr>
            </a:lvl1pPr>
            <a:lvl2pPr marL="742950" indent="-285750" defTabSz="457200" eaLnBrk="0" hangingPunct="0">
              <a:defRPr kumimoji="1">
                <a:solidFill>
                  <a:schemeClr val="tx1"/>
                </a:solidFill>
                <a:latin typeface="Arial" charset="0"/>
                <a:ea typeface="ＭＳ Ｐゴシック" charset="0"/>
              </a:defRPr>
            </a:lvl2pPr>
            <a:lvl3pPr marL="1143000" indent="-228600" defTabSz="457200" eaLnBrk="0" hangingPunct="0">
              <a:defRPr kumimoji="1">
                <a:solidFill>
                  <a:schemeClr val="tx1"/>
                </a:solidFill>
                <a:latin typeface="Arial" charset="0"/>
                <a:ea typeface="ＭＳ Ｐゴシック" charset="0"/>
              </a:defRPr>
            </a:lvl3pPr>
            <a:lvl4pPr marL="1600200" indent="-228600" defTabSz="457200" eaLnBrk="0" hangingPunct="0">
              <a:defRPr kumimoji="1">
                <a:solidFill>
                  <a:schemeClr val="tx1"/>
                </a:solidFill>
                <a:latin typeface="Arial" charset="0"/>
                <a:ea typeface="ＭＳ Ｐゴシック" charset="0"/>
              </a:defRPr>
            </a:lvl4pPr>
            <a:lvl5pPr marL="2057400" indent="-228600" defTabSz="4572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marL="0" indent="0" eaLnBrk="1" hangingPunct="1"/>
            <a:r>
              <a:rPr lang="en-US" altLang="ja-JP" sz="2000" dirty="0" smtClean="0">
                <a:latin typeface="Calibri" charset="0"/>
              </a:rPr>
              <a:t>Team:</a:t>
            </a:r>
          </a:p>
          <a:p>
            <a:pPr marL="0" indent="0" eaLnBrk="1" hangingPunct="1"/>
            <a:r>
              <a:rPr lang="en-US" altLang="ja-JP" sz="2000" dirty="0" smtClean="0">
                <a:latin typeface="Calibri" charset="0"/>
              </a:rPr>
              <a:t>	Department of Applied Quantum Physics and Nuclear Engineering, </a:t>
            </a:r>
          </a:p>
          <a:p>
            <a:pPr marL="0" indent="0" eaLnBrk="1" hangingPunct="1"/>
            <a:r>
              <a:rPr lang="en-US" altLang="ja-JP" sz="2000" dirty="0">
                <a:latin typeface="Calibri" charset="0"/>
              </a:rPr>
              <a:t>	</a:t>
            </a:r>
            <a:r>
              <a:rPr lang="en-US" altLang="ja-JP" sz="2000" dirty="0" smtClean="0">
                <a:latin typeface="Calibri" charset="0"/>
              </a:rPr>
              <a:t>	Kyushu University</a:t>
            </a:r>
          </a:p>
          <a:p>
            <a:pPr marL="0" indent="0" eaLnBrk="1" hangingPunct="1"/>
            <a:r>
              <a:rPr lang="en-US" altLang="ja-JP" sz="2000" dirty="0" smtClean="0">
                <a:latin typeface="Calibri" charset="0"/>
              </a:rPr>
              <a:t>	Japan Atomic Energy Agency</a:t>
            </a:r>
          </a:p>
          <a:p>
            <a:pPr marL="0" indent="0" eaLnBrk="1" hangingPunct="1"/>
            <a:r>
              <a:rPr lang="en-US" altLang="ja-JP" sz="2000" dirty="0" smtClean="0">
                <a:latin typeface="Calibri" charset="0"/>
              </a:rPr>
              <a:t>	Hiroshima University</a:t>
            </a:r>
          </a:p>
          <a:p>
            <a:pPr marL="0" indent="0" eaLnBrk="1" hangingPunct="1"/>
            <a:r>
              <a:rPr lang="en-US" altLang="ja-JP" sz="2000" dirty="0" smtClean="0">
                <a:latin typeface="Calibri" charset="0"/>
              </a:rPr>
              <a:t>	High Energy Accelerator Research Organization</a:t>
            </a:r>
          </a:p>
          <a:p>
            <a:pPr marL="0" indent="0" eaLnBrk="1" hangingPunct="1"/>
            <a:r>
              <a:rPr lang="en-US" altLang="ja-JP" sz="2000" dirty="0" smtClean="0">
                <a:latin typeface="Calibri" charset="0"/>
              </a:rPr>
              <a:t>	Shimizu Corporation</a:t>
            </a:r>
          </a:p>
          <a:p>
            <a:pPr marL="0" indent="0" eaLnBrk="1" hangingPunct="1"/>
            <a:r>
              <a:rPr lang="en-US" altLang="ja-JP" sz="2000" dirty="0" smtClean="0">
                <a:latin typeface="Calibri" charset="0"/>
              </a:rPr>
              <a:t>	National Institute of Radiological Sciences</a:t>
            </a:r>
          </a:p>
          <a:p>
            <a:pPr marL="0" indent="0" eaLnBrk="1" hangingPunct="1"/>
            <a:r>
              <a:rPr lang="en-US" altLang="ja-JP" sz="2000" dirty="0" smtClean="0">
                <a:latin typeface="Calibri" charset="0"/>
              </a:rPr>
              <a:t>	Korea Atomic Energy Research Institute</a:t>
            </a:r>
          </a:p>
        </p:txBody>
      </p:sp>
      <p:sp>
        <p:nvSpPr>
          <p:cNvPr id="6" name="テキスト ボックス 5"/>
          <p:cNvSpPr txBox="1"/>
          <p:nvPr/>
        </p:nvSpPr>
        <p:spPr>
          <a:xfrm>
            <a:off x="895350" y="5384800"/>
            <a:ext cx="4095993" cy="646331"/>
          </a:xfrm>
          <a:prstGeom prst="rect">
            <a:avLst/>
          </a:prstGeom>
          <a:noFill/>
        </p:spPr>
        <p:txBody>
          <a:bodyPr wrap="none" rtlCol="0">
            <a:spAutoFit/>
          </a:bodyPr>
          <a:lstStyle/>
          <a:p>
            <a:r>
              <a:rPr kumimoji="1" lang="en-US" altLang="ja-JP" dirty="0" smtClean="0"/>
              <a:t>Contact: </a:t>
            </a:r>
          </a:p>
          <a:p>
            <a:r>
              <a:rPr lang="en-US" altLang="ja-JP" dirty="0"/>
              <a:t>	</a:t>
            </a:r>
            <a:r>
              <a:rPr kumimoji="1" lang="en-US" altLang="ja-JP" dirty="0" smtClean="0"/>
              <a:t>Nobuhiro SHIGYO, Kyushu University</a:t>
            </a:r>
          </a:p>
        </p:txBody>
      </p:sp>
      <p:sp>
        <p:nvSpPr>
          <p:cNvPr id="2" name="フッター プレースホルダー 1"/>
          <p:cNvSpPr>
            <a:spLocks noGrp="1"/>
          </p:cNvSpPr>
          <p:nvPr>
            <p:ph type="ftr" sz="quarter" idx="11"/>
          </p:nvPr>
        </p:nvSpPr>
        <p:spPr/>
        <p:txBody>
          <a:bodyPr/>
          <a:lstStyle/>
          <a:p>
            <a:r>
              <a:rPr kumimoji="1" lang="en-US" altLang="ja-JP" smtClean="0"/>
              <a:t>OECD/NEA WPEC 21-May-2015</a:t>
            </a:r>
            <a:endParaRPr kumimoji="1" lang="ja-JP" altLang="en-US"/>
          </a:p>
        </p:txBody>
      </p:sp>
      <p:sp>
        <p:nvSpPr>
          <p:cNvPr id="3" name="スライド番号プレースホルダー 2"/>
          <p:cNvSpPr>
            <a:spLocks noGrp="1"/>
          </p:cNvSpPr>
          <p:nvPr>
            <p:ph type="sldNum" sz="quarter" idx="12"/>
          </p:nvPr>
        </p:nvSpPr>
        <p:spPr/>
        <p:txBody>
          <a:bodyPr/>
          <a:lstStyle/>
          <a:p>
            <a:fld id="{4E79C504-9ED1-4FAF-B9CF-03884391F86F}" type="slidenum">
              <a:rPr kumimoji="1" lang="ja-JP" altLang="en-US" smtClean="0"/>
              <a:pPr/>
              <a:t>57</a:t>
            </a:fld>
            <a:endParaRPr kumimoji="1" lang="ja-JP" altLang="en-US"/>
          </a:p>
        </p:txBody>
      </p:sp>
    </p:spTree>
    <p:extLst>
      <p:ext uri="{BB962C8B-B14F-4D97-AF65-F5344CB8AC3E}">
        <p14:creationId xmlns:p14="http://schemas.microsoft.com/office/powerpoint/2010/main" val="1586547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直線コネクタ 25"/>
          <p:cNvCxnSpPr/>
          <p:nvPr/>
        </p:nvCxnSpPr>
        <p:spPr>
          <a:xfrm>
            <a:off x="141288" y="857250"/>
            <a:ext cx="88947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図 2" descr="setu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2856" y="689983"/>
            <a:ext cx="4948014" cy="2142490"/>
          </a:xfrm>
          <a:prstGeom prst="rect">
            <a:avLst/>
          </a:prstGeom>
        </p:spPr>
      </p:pic>
      <p:sp>
        <p:nvSpPr>
          <p:cNvPr id="25" name="テキスト ボックス 3"/>
          <p:cNvSpPr txBox="1">
            <a:spLocks noChangeArrowheads="1"/>
          </p:cNvSpPr>
          <p:nvPr/>
        </p:nvSpPr>
        <p:spPr bwMode="auto">
          <a:xfrm>
            <a:off x="155575" y="163513"/>
            <a:ext cx="8988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kumimoji="1">
                <a:solidFill>
                  <a:schemeClr val="tx1"/>
                </a:solidFill>
                <a:latin typeface="Arial" charset="0"/>
                <a:ea typeface="ＭＳ Ｐゴシック" charset="0"/>
                <a:cs typeface="ＭＳ Ｐゴシック" charset="0"/>
              </a:defRPr>
            </a:lvl1pPr>
            <a:lvl2pPr marL="742950" indent="-285750" defTabSz="457200" eaLnBrk="0" hangingPunct="0">
              <a:defRPr kumimoji="1">
                <a:solidFill>
                  <a:schemeClr val="tx1"/>
                </a:solidFill>
                <a:latin typeface="Arial" charset="0"/>
                <a:ea typeface="ＭＳ Ｐゴシック" charset="0"/>
              </a:defRPr>
            </a:lvl2pPr>
            <a:lvl3pPr marL="1143000" indent="-228600" defTabSz="457200" eaLnBrk="0" hangingPunct="0">
              <a:defRPr kumimoji="1">
                <a:solidFill>
                  <a:schemeClr val="tx1"/>
                </a:solidFill>
                <a:latin typeface="Arial" charset="0"/>
                <a:ea typeface="ＭＳ Ｐゴシック" charset="0"/>
              </a:defRPr>
            </a:lvl3pPr>
            <a:lvl4pPr marL="1600200" indent="-228600" defTabSz="457200" eaLnBrk="0" hangingPunct="0">
              <a:defRPr kumimoji="1">
                <a:solidFill>
                  <a:schemeClr val="tx1"/>
                </a:solidFill>
                <a:latin typeface="Arial" charset="0"/>
                <a:ea typeface="ＭＳ Ｐゴシック" charset="0"/>
              </a:defRPr>
            </a:lvl4pPr>
            <a:lvl5pPr marL="2057400" indent="-228600" defTabSz="4572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2400" dirty="0">
                <a:latin typeface="Calibri" charset="0"/>
                <a:cs typeface="Arial" charset="0"/>
              </a:rPr>
              <a:t>Neutron Production DDX from Heavy-Ion Interactions @ </a:t>
            </a:r>
            <a:r>
              <a:rPr lang="en-US" altLang="ja-JP" sz="2400" dirty="0" smtClean="0">
                <a:latin typeface="Calibri" charset="0"/>
                <a:cs typeface="Arial" charset="0"/>
              </a:rPr>
              <a:t>NIRS-HIMAC</a:t>
            </a:r>
            <a:endParaRPr lang="en-US" altLang="ja-JP" sz="2400" dirty="0">
              <a:latin typeface="Calibri" charset="0"/>
              <a:cs typeface="Arial" charset="0"/>
            </a:endParaRPr>
          </a:p>
        </p:txBody>
      </p:sp>
      <p:sp>
        <p:nvSpPr>
          <p:cNvPr id="27" name="テキスト ボックス 6"/>
          <p:cNvSpPr txBox="1">
            <a:spLocks noChangeArrowheads="1"/>
          </p:cNvSpPr>
          <p:nvPr/>
        </p:nvSpPr>
        <p:spPr bwMode="auto">
          <a:xfrm>
            <a:off x="152400" y="971550"/>
            <a:ext cx="4535488"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9388" indent="-179388" defTabSz="457200" eaLnBrk="0" hangingPunct="0">
              <a:defRPr kumimoji="1">
                <a:solidFill>
                  <a:schemeClr val="tx1"/>
                </a:solidFill>
                <a:latin typeface="Arial" charset="0"/>
                <a:ea typeface="ＭＳ Ｐゴシック" charset="0"/>
                <a:cs typeface="ＭＳ Ｐゴシック" charset="0"/>
              </a:defRPr>
            </a:lvl1pPr>
            <a:lvl2pPr marL="742950" indent="-285750" defTabSz="457200" eaLnBrk="0" hangingPunct="0">
              <a:defRPr kumimoji="1">
                <a:solidFill>
                  <a:schemeClr val="tx1"/>
                </a:solidFill>
                <a:latin typeface="Arial" charset="0"/>
                <a:ea typeface="ＭＳ Ｐゴシック" charset="0"/>
              </a:defRPr>
            </a:lvl2pPr>
            <a:lvl3pPr marL="1143000" indent="-228600" defTabSz="457200" eaLnBrk="0" hangingPunct="0">
              <a:defRPr kumimoji="1">
                <a:solidFill>
                  <a:schemeClr val="tx1"/>
                </a:solidFill>
                <a:latin typeface="Arial" charset="0"/>
                <a:ea typeface="ＭＳ Ｐゴシック" charset="0"/>
              </a:defRPr>
            </a:lvl3pPr>
            <a:lvl4pPr marL="1600200" indent="-228600" defTabSz="457200" eaLnBrk="0" hangingPunct="0">
              <a:defRPr kumimoji="1">
                <a:solidFill>
                  <a:schemeClr val="tx1"/>
                </a:solidFill>
                <a:latin typeface="Arial" charset="0"/>
                <a:ea typeface="ＭＳ Ｐゴシック" charset="0"/>
              </a:defRPr>
            </a:lvl4pPr>
            <a:lvl5pPr marL="2057400" indent="-228600" defTabSz="4572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buFont typeface="Wingdings" charset="0"/>
              <a:buChar char="n"/>
            </a:pPr>
            <a:r>
              <a:rPr lang="en-US" altLang="ja-JP" sz="2000" dirty="0">
                <a:latin typeface="Calibri" charset="0"/>
              </a:rPr>
              <a:t>Kyushu </a:t>
            </a:r>
            <a:r>
              <a:rPr lang="en-US" altLang="ja-JP" sz="2000" dirty="0" smtClean="0">
                <a:latin typeface="Calibri" charset="0"/>
              </a:rPr>
              <a:t>U., </a:t>
            </a:r>
            <a:r>
              <a:rPr lang="en-US" altLang="ja-JP" sz="2000" dirty="0">
                <a:latin typeface="Calibri" charset="0"/>
              </a:rPr>
              <a:t>JAEA, </a:t>
            </a:r>
            <a:r>
              <a:rPr lang="en-US" altLang="ja-JP" sz="2000" dirty="0" smtClean="0">
                <a:latin typeface="Calibri" charset="0"/>
              </a:rPr>
              <a:t>Hiroshima U.,</a:t>
            </a:r>
          </a:p>
          <a:p>
            <a:pPr marL="0" indent="0" eaLnBrk="1" hangingPunct="1"/>
            <a:r>
              <a:rPr lang="en-US" altLang="ja-JP" sz="2000" dirty="0">
                <a:latin typeface="Calibri" charset="0"/>
              </a:rPr>
              <a:t> </a:t>
            </a:r>
            <a:r>
              <a:rPr lang="en-US" altLang="ja-JP" sz="2000" dirty="0" smtClean="0">
                <a:latin typeface="Calibri" charset="0"/>
              </a:rPr>
              <a:t>  KEK</a:t>
            </a:r>
            <a:r>
              <a:rPr lang="en-US" altLang="ja-JP" sz="2000" dirty="0">
                <a:latin typeface="Calibri" charset="0"/>
              </a:rPr>
              <a:t>, </a:t>
            </a:r>
            <a:r>
              <a:rPr lang="en-US" altLang="ja-JP" sz="2000" dirty="0" smtClean="0">
                <a:latin typeface="Calibri" charset="0"/>
              </a:rPr>
              <a:t>NIRS, KAERI</a:t>
            </a:r>
          </a:p>
          <a:p>
            <a:pPr marL="0" indent="0" eaLnBrk="1" hangingPunct="1"/>
            <a:endParaRPr lang="en-US" altLang="ja-JP" sz="2000" dirty="0">
              <a:latin typeface="Calibri" charset="0"/>
            </a:endParaRPr>
          </a:p>
          <a:p>
            <a:pPr eaLnBrk="1" hangingPunct="1">
              <a:buFont typeface="Wingdings" charset="0"/>
              <a:buChar char="n"/>
            </a:pPr>
            <a:r>
              <a:rPr lang="en-US" altLang="ja-JP" sz="2000" dirty="0">
                <a:latin typeface="Calibri" charset="0"/>
              </a:rPr>
              <a:t>Systematic cross-section data for</a:t>
            </a:r>
          </a:p>
          <a:p>
            <a:pPr eaLnBrk="1" hangingPunct="1">
              <a:buFont typeface="Wingdings" charset="0"/>
              <a:buNone/>
            </a:pPr>
            <a:r>
              <a:rPr lang="en-US" altLang="ja-JP" sz="2000" dirty="0">
                <a:latin typeface="Calibri" charset="0"/>
              </a:rPr>
              <a:t>   elements constituting a human </a:t>
            </a:r>
          </a:p>
          <a:p>
            <a:pPr eaLnBrk="1" hangingPunct="1">
              <a:buFont typeface="Wingdings" charset="0"/>
              <a:buNone/>
            </a:pPr>
            <a:r>
              <a:rPr lang="en-US" altLang="ja-JP" sz="2000" dirty="0">
                <a:latin typeface="Calibri" charset="0"/>
              </a:rPr>
              <a:t>   body’s tissue bombarded with </a:t>
            </a:r>
          </a:p>
          <a:p>
            <a:pPr eaLnBrk="1" hangingPunct="1">
              <a:buFont typeface="Wingdings" charset="0"/>
              <a:buNone/>
            </a:pPr>
            <a:r>
              <a:rPr lang="en-US" altLang="ja-JP" sz="2000" dirty="0">
                <a:latin typeface="Calibri" charset="0"/>
              </a:rPr>
              <a:t>   heavy-ion beams</a:t>
            </a:r>
          </a:p>
          <a:p>
            <a:pPr eaLnBrk="1" hangingPunct="1">
              <a:buFont typeface="Wingdings" charset="0"/>
              <a:buChar char="n"/>
            </a:pPr>
            <a:endParaRPr lang="en-US" altLang="ja-JP" sz="2000" dirty="0">
              <a:latin typeface="Calibri" charset="0"/>
            </a:endParaRPr>
          </a:p>
          <a:p>
            <a:pPr eaLnBrk="1" hangingPunct="1">
              <a:buFont typeface="Wingdings" charset="0"/>
              <a:buChar char="n"/>
            </a:pPr>
            <a:r>
              <a:rPr lang="en-US" altLang="ja-JP" sz="2000" dirty="0">
                <a:latin typeface="Calibri" charset="0"/>
              </a:rPr>
              <a:t>HIMAC PH2 beam line</a:t>
            </a:r>
          </a:p>
          <a:p>
            <a:pPr eaLnBrk="1" hangingPunct="1">
              <a:buFont typeface="Wingdings" charset="0"/>
              <a:buChar char="n"/>
            </a:pPr>
            <a:r>
              <a:rPr lang="en-US" altLang="ja-JP" sz="2000" dirty="0">
                <a:latin typeface="Calibri" charset="0"/>
              </a:rPr>
              <a:t>Beam: </a:t>
            </a:r>
            <a:r>
              <a:rPr lang="en-US" altLang="ja-JP" sz="2000" dirty="0" smtClean="0">
                <a:latin typeface="Calibri" charset="0"/>
              </a:rPr>
              <a:t>430 MeV</a:t>
            </a:r>
            <a:r>
              <a:rPr lang="en-US" altLang="ja-JP" sz="2000" dirty="0">
                <a:latin typeface="Calibri" charset="0"/>
              </a:rPr>
              <a:t>/u C</a:t>
            </a:r>
            <a:r>
              <a:rPr lang="en-US" altLang="ja-JP" sz="2000" dirty="0" smtClean="0">
                <a:latin typeface="Calibri" charset="0"/>
              </a:rPr>
              <a:t>, 630 MeV/u </a:t>
            </a:r>
            <a:r>
              <a:rPr lang="en-US" altLang="ja-JP" sz="2000" dirty="0" err="1" smtClean="0">
                <a:latin typeface="Calibri" charset="0"/>
              </a:rPr>
              <a:t>Ar</a:t>
            </a:r>
            <a:endParaRPr lang="en-US" altLang="ja-JP" sz="2000" dirty="0">
              <a:latin typeface="Calibri" charset="0"/>
            </a:endParaRPr>
          </a:p>
          <a:p>
            <a:pPr eaLnBrk="1" hangingPunct="1">
              <a:buFont typeface="Wingdings" charset="0"/>
              <a:buChar char="n"/>
            </a:pPr>
            <a:r>
              <a:rPr lang="en-US" altLang="ja-JP" sz="2000" dirty="0">
                <a:latin typeface="Calibri" charset="0"/>
              </a:rPr>
              <a:t>Target: </a:t>
            </a:r>
            <a:r>
              <a:rPr lang="en-US" altLang="ja-JP" sz="2000" dirty="0" smtClean="0">
                <a:latin typeface="Calibri" charset="0"/>
              </a:rPr>
              <a:t>C</a:t>
            </a:r>
            <a:endParaRPr lang="en-US" altLang="ja-JP" sz="2000" dirty="0">
              <a:latin typeface="Calibri" charset="0"/>
            </a:endParaRPr>
          </a:p>
          <a:p>
            <a:pPr eaLnBrk="1" hangingPunct="1">
              <a:buFont typeface="Wingdings" charset="0"/>
              <a:buChar char="n"/>
            </a:pPr>
            <a:r>
              <a:rPr lang="en-US" altLang="ja-JP" sz="2000" dirty="0">
                <a:latin typeface="Calibri" charset="0"/>
              </a:rPr>
              <a:t>Detection: </a:t>
            </a:r>
            <a:r>
              <a:rPr lang="en-US" altLang="ja-JP" sz="2000" dirty="0" smtClean="0">
                <a:latin typeface="Calibri" charset="0"/>
              </a:rPr>
              <a:t>NE213 (2 sizes) </a:t>
            </a:r>
            <a:r>
              <a:rPr lang="en-US" altLang="ja-JP" sz="2000" dirty="0">
                <a:latin typeface="Calibri" charset="0"/>
              </a:rPr>
              <a:t>+ </a:t>
            </a:r>
            <a:r>
              <a:rPr lang="en-US" altLang="ja-JP" sz="2000" dirty="0" smtClean="0">
                <a:latin typeface="Calibri" charset="0"/>
              </a:rPr>
              <a:t>TOF</a:t>
            </a:r>
          </a:p>
          <a:p>
            <a:pPr eaLnBrk="1" hangingPunct="1">
              <a:buFont typeface="Wingdings" charset="0"/>
              <a:buChar char="n"/>
            </a:pPr>
            <a:r>
              <a:rPr lang="en-US" altLang="ja-JP" sz="2000" dirty="0" smtClean="0">
                <a:latin typeface="Calibri" charset="0"/>
              </a:rPr>
              <a:t>Direction: 0˚, 15˚, 30˚, 45˚, 60˚, 75˚, 90˚</a:t>
            </a:r>
            <a:endParaRPr lang="en-US" altLang="ja-JP" sz="2000" dirty="0">
              <a:latin typeface="Calibri" charset="0"/>
            </a:endParaRPr>
          </a:p>
          <a:p>
            <a:pPr eaLnBrk="1" hangingPunct="1">
              <a:buFont typeface="Wingdings" charset="0"/>
              <a:buChar char="n"/>
            </a:pPr>
            <a:endParaRPr lang="en-US" altLang="ja-JP" sz="2000" dirty="0">
              <a:latin typeface="Calibri" charset="0"/>
            </a:endParaRPr>
          </a:p>
          <a:p>
            <a:pPr eaLnBrk="1" hangingPunct="1">
              <a:buFont typeface="Wingdings" charset="0"/>
              <a:buChar char="n"/>
            </a:pPr>
            <a:r>
              <a:rPr lang="en-US" altLang="ja-JP" sz="2000" dirty="0" smtClean="0">
                <a:latin typeface="Calibri" charset="0"/>
              </a:rPr>
              <a:t>Data obtained down to 1 MeV of E</a:t>
            </a:r>
            <a:r>
              <a:rPr lang="en-US" altLang="ja-JP" sz="2000" baseline="-25000" dirty="0" smtClean="0">
                <a:latin typeface="Calibri" charset="0"/>
              </a:rPr>
              <a:t>n</a:t>
            </a:r>
            <a:endParaRPr lang="en-US" altLang="ja-JP" sz="2000" dirty="0">
              <a:latin typeface="Calibri" charset="0"/>
            </a:endParaRPr>
          </a:p>
          <a:p>
            <a:pPr eaLnBrk="1" hangingPunct="1">
              <a:buFont typeface="Wingdings" charset="0"/>
              <a:buChar char="n"/>
            </a:pPr>
            <a:r>
              <a:rPr lang="en-US" altLang="ja-JP" sz="2000" dirty="0" smtClean="0">
                <a:latin typeface="Calibri" charset="0"/>
              </a:rPr>
              <a:t>PHITS reproduces experimental data especially above tens MeV region</a:t>
            </a:r>
            <a:endParaRPr lang="ja-JP" altLang="en-US" sz="2000" dirty="0">
              <a:latin typeface="Calibri" charset="0"/>
            </a:endParaRPr>
          </a:p>
          <a:p>
            <a:pPr algn="just" eaLnBrk="1" hangingPunct="1">
              <a:buFont typeface="Wingdings" charset="0"/>
              <a:buChar char="n"/>
            </a:pPr>
            <a:endParaRPr lang="ja-JP" altLang="en-US" sz="2000" dirty="0">
              <a:latin typeface="Calibri" charset="0"/>
            </a:endParaRPr>
          </a:p>
        </p:txBody>
      </p:sp>
      <p:sp>
        <p:nvSpPr>
          <p:cNvPr id="28" name="テキスト ボックス 7"/>
          <p:cNvSpPr txBox="1">
            <a:spLocks noChangeArrowheads="1"/>
          </p:cNvSpPr>
          <p:nvPr/>
        </p:nvSpPr>
        <p:spPr bwMode="auto">
          <a:xfrm>
            <a:off x="5235575" y="2781300"/>
            <a:ext cx="294212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kumimoji="1">
                <a:solidFill>
                  <a:schemeClr val="tx1"/>
                </a:solidFill>
                <a:latin typeface="Arial" charset="0"/>
                <a:ea typeface="ＭＳ Ｐゴシック" charset="0"/>
                <a:cs typeface="ＭＳ Ｐゴシック" charset="0"/>
              </a:defRPr>
            </a:lvl1pPr>
            <a:lvl2pPr marL="742950" indent="-285750" defTabSz="457200" eaLnBrk="0" hangingPunct="0">
              <a:defRPr kumimoji="1">
                <a:solidFill>
                  <a:schemeClr val="tx1"/>
                </a:solidFill>
                <a:latin typeface="Arial" charset="0"/>
                <a:ea typeface="ＭＳ Ｐゴシック" charset="0"/>
              </a:defRPr>
            </a:lvl2pPr>
            <a:lvl3pPr marL="1143000" indent="-228600" defTabSz="457200" eaLnBrk="0" hangingPunct="0">
              <a:defRPr kumimoji="1">
                <a:solidFill>
                  <a:schemeClr val="tx1"/>
                </a:solidFill>
                <a:latin typeface="Arial" charset="0"/>
                <a:ea typeface="ＭＳ Ｐゴシック" charset="0"/>
              </a:defRPr>
            </a:lvl3pPr>
            <a:lvl4pPr marL="1600200" indent="-228600" defTabSz="457200" eaLnBrk="0" hangingPunct="0">
              <a:defRPr kumimoji="1">
                <a:solidFill>
                  <a:schemeClr val="tx1"/>
                </a:solidFill>
                <a:latin typeface="Arial" charset="0"/>
                <a:ea typeface="ＭＳ Ｐゴシック" charset="0"/>
              </a:defRPr>
            </a:lvl4pPr>
            <a:lvl5pPr marL="2057400" indent="-228600" defTabSz="4572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algn="r" eaLnBrk="1" hangingPunct="1"/>
            <a:r>
              <a:rPr lang="en-US" altLang="ja-JP" sz="1400" dirty="0">
                <a:solidFill>
                  <a:schemeClr val="tx1">
                    <a:lumMod val="95000"/>
                    <a:lumOff val="5000"/>
                  </a:schemeClr>
                </a:solidFill>
                <a:latin typeface="+mn-lt"/>
                <a:cs typeface="Times New Roman" charset="0"/>
              </a:rPr>
              <a:t>Experimental setup at HIMAC</a:t>
            </a:r>
            <a:endParaRPr lang="ja-JP" altLang="en-US" sz="1400" dirty="0">
              <a:solidFill>
                <a:schemeClr val="tx1">
                  <a:lumMod val="95000"/>
                  <a:lumOff val="5000"/>
                </a:schemeClr>
              </a:solidFill>
              <a:latin typeface="+mn-lt"/>
              <a:cs typeface="Times New Roman" charset="0"/>
            </a:endParaRPr>
          </a:p>
        </p:txBody>
      </p:sp>
      <p:sp>
        <p:nvSpPr>
          <p:cNvPr id="32" name="テキスト ボックス 13"/>
          <p:cNvSpPr txBox="1">
            <a:spLocks noChangeArrowheads="1"/>
          </p:cNvSpPr>
          <p:nvPr/>
        </p:nvSpPr>
        <p:spPr bwMode="auto">
          <a:xfrm>
            <a:off x="8401050" y="1579563"/>
            <a:ext cx="639763" cy="276999"/>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lvl1pPr defTabSz="457200" eaLnBrk="0" hangingPunct="0">
              <a:defRPr kumimoji="1">
                <a:solidFill>
                  <a:schemeClr val="tx1"/>
                </a:solidFill>
                <a:latin typeface="Arial" charset="0"/>
                <a:ea typeface="ＭＳ Ｐゴシック" charset="0"/>
                <a:cs typeface="ＭＳ Ｐゴシック" charset="0"/>
              </a:defRPr>
            </a:lvl1pPr>
            <a:lvl2pPr marL="742950" indent="-285750" defTabSz="457200" eaLnBrk="0" hangingPunct="0">
              <a:defRPr kumimoji="1">
                <a:solidFill>
                  <a:schemeClr val="tx1"/>
                </a:solidFill>
                <a:latin typeface="Arial" charset="0"/>
                <a:ea typeface="ＭＳ Ｐゴシック" charset="0"/>
              </a:defRPr>
            </a:lvl2pPr>
            <a:lvl3pPr marL="1143000" indent="-228600" defTabSz="457200" eaLnBrk="0" hangingPunct="0">
              <a:defRPr kumimoji="1">
                <a:solidFill>
                  <a:schemeClr val="tx1"/>
                </a:solidFill>
                <a:latin typeface="Arial" charset="0"/>
                <a:ea typeface="ＭＳ Ｐゴシック" charset="0"/>
              </a:defRPr>
            </a:lvl3pPr>
            <a:lvl4pPr marL="1600200" indent="-228600" defTabSz="457200" eaLnBrk="0" hangingPunct="0">
              <a:defRPr kumimoji="1">
                <a:solidFill>
                  <a:schemeClr val="tx1"/>
                </a:solidFill>
                <a:latin typeface="Arial" charset="0"/>
                <a:ea typeface="ＭＳ Ｐゴシック" charset="0"/>
              </a:defRPr>
            </a:lvl4pPr>
            <a:lvl5pPr marL="2057400" indent="-228600" defTabSz="4572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1200">
                <a:solidFill>
                  <a:srgbClr val="000000"/>
                </a:solidFill>
                <a:latin typeface="+mn-lt"/>
                <a:cs typeface="Times New Roman" charset="0"/>
              </a:rPr>
              <a:t>Target</a:t>
            </a:r>
            <a:endParaRPr lang="ja-JP" altLang="en-US" sz="1200">
              <a:solidFill>
                <a:srgbClr val="000000"/>
              </a:solidFill>
              <a:latin typeface="+mn-lt"/>
              <a:cs typeface="Times New Roman" charset="0"/>
            </a:endParaRPr>
          </a:p>
        </p:txBody>
      </p:sp>
      <p:sp>
        <p:nvSpPr>
          <p:cNvPr id="33" name="テキスト ボックス 16"/>
          <p:cNvSpPr txBox="1">
            <a:spLocks noChangeArrowheads="1"/>
          </p:cNvSpPr>
          <p:nvPr/>
        </p:nvSpPr>
        <p:spPr bwMode="auto">
          <a:xfrm>
            <a:off x="6375400" y="2009775"/>
            <a:ext cx="1227369" cy="276999"/>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spAutoFit/>
          </a:bodyPr>
          <a:lstStyle>
            <a:lvl1pPr defTabSz="457200" eaLnBrk="0" hangingPunct="0">
              <a:defRPr kumimoji="1">
                <a:solidFill>
                  <a:schemeClr val="tx1"/>
                </a:solidFill>
                <a:latin typeface="Arial" charset="0"/>
                <a:ea typeface="ＭＳ Ｐゴシック" charset="0"/>
                <a:cs typeface="ＭＳ Ｐゴシック" charset="0"/>
              </a:defRPr>
            </a:lvl1pPr>
            <a:lvl2pPr marL="742950" indent="-285750" defTabSz="457200" eaLnBrk="0" hangingPunct="0">
              <a:defRPr kumimoji="1">
                <a:solidFill>
                  <a:schemeClr val="tx1"/>
                </a:solidFill>
                <a:latin typeface="Arial" charset="0"/>
                <a:ea typeface="ＭＳ Ｐゴシック" charset="0"/>
              </a:defRPr>
            </a:lvl2pPr>
            <a:lvl3pPr marL="1143000" indent="-228600" defTabSz="457200" eaLnBrk="0" hangingPunct="0">
              <a:defRPr kumimoji="1">
                <a:solidFill>
                  <a:schemeClr val="tx1"/>
                </a:solidFill>
                <a:latin typeface="Arial" charset="0"/>
                <a:ea typeface="ＭＳ Ｐゴシック" charset="0"/>
              </a:defRPr>
            </a:lvl3pPr>
            <a:lvl4pPr marL="1600200" indent="-228600" defTabSz="457200" eaLnBrk="0" hangingPunct="0">
              <a:defRPr kumimoji="1">
                <a:solidFill>
                  <a:schemeClr val="tx1"/>
                </a:solidFill>
                <a:latin typeface="Arial" charset="0"/>
                <a:ea typeface="ＭＳ Ｐゴシック" charset="0"/>
              </a:defRPr>
            </a:lvl4pPr>
            <a:lvl5pPr marL="2057400" indent="-228600" defTabSz="4572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1200" dirty="0">
                <a:solidFill>
                  <a:srgbClr val="000000"/>
                </a:solidFill>
                <a:latin typeface="+mn-lt"/>
                <a:cs typeface="Times New Roman" charset="0"/>
              </a:rPr>
              <a:t>NE213 </a:t>
            </a:r>
            <a:r>
              <a:rPr lang="en-US" altLang="ja-JP" sz="1200" dirty="0" smtClean="0">
                <a:solidFill>
                  <a:srgbClr val="000000"/>
                </a:solidFill>
                <a:latin typeface="+mn-lt"/>
                <a:cs typeface="Times New Roman" charset="0"/>
              </a:rPr>
              <a:t>detectors</a:t>
            </a:r>
            <a:endParaRPr lang="ja-JP" altLang="en-US" sz="1200" dirty="0">
              <a:solidFill>
                <a:srgbClr val="000000"/>
              </a:solidFill>
              <a:latin typeface="+mn-lt"/>
              <a:cs typeface="Times New Roman" charset="0"/>
            </a:endParaRPr>
          </a:p>
        </p:txBody>
      </p:sp>
      <p:sp>
        <p:nvSpPr>
          <p:cNvPr id="34" name="テキスト ボックス 19"/>
          <p:cNvSpPr txBox="1">
            <a:spLocks noChangeArrowheads="1"/>
          </p:cNvSpPr>
          <p:nvPr/>
        </p:nvSpPr>
        <p:spPr bwMode="auto">
          <a:xfrm>
            <a:off x="5235575" y="1590676"/>
            <a:ext cx="564277" cy="276999"/>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spAutoFit/>
          </a:bodyPr>
          <a:lstStyle>
            <a:lvl1pPr defTabSz="457200" eaLnBrk="0" hangingPunct="0">
              <a:defRPr kumimoji="1">
                <a:solidFill>
                  <a:schemeClr val="tx1"/>
                </a:solidFill>
                <a:latin typeface="Arial" charset="0"/>
                <a:ea typeface="ＭＳ Ｐゴシック" charset="0"/>
                <a:cs typeface="ＭＳ Ｐゴシック" charset="0"/>
              </a:defRPr>
            </a:lvl1pPr>
            <a:lvl2pPr marL="742950" indent="-285750" defTabSz="457200" eaLnBrk="0" hangingPunct="0">
              <a:defRPr kumimoji="1">
                <a:solidFill>
                  <a:schemeClr val="tx1"/>
                </a:solidFill>
                <a:latin typeface="Arial" charset="0"/>
                <a:ea typeface="ＭＳ Ｐゴシック" charset="0"/>
              </a:defRPr>
            </a:lvl2pPr>
            <a:lvl3pPr marL="1143000" indent="-228600" defTabSz="457200" eaLnBrk="0" hangingPunct="0">
              <a:defRPr kumimoji="1">
                <a:solidFill>
                  <a:schemeClr val="tx1"/>
                </a:solidFill>
                <a:latin typeface="Arial" charset="0"/>
                <a:ea typeface="ＭＳ Ｐゴシック" charset="0"/>
              </a:defRPr>
            </a:lvl3pPr>
            <a:lvl4pPr marL="1600200" indent="-228600" defTabSz="457200" eaLnBrk="0" hangingPunct="0">
              <a:defRPr kumimoji="1">
                <a:solidFill>
                  <a:schemeClr val="tx1"/>
                </a:solidFill>
                <a:latin typeface="Arial" charset="0"/>
                <a:ea typeface="ＭＳ Ｐゴシック" charset="0"/>
              </a:defRPr>
            </a:lvl4pPr>
            <a:lvl5pPr marL="2057400" indent="-228600" defTabSz="4572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1200" dirty="0">
                <a:solidFill>
                  <a:srgbClr val="000000"/>
                </a:solidFill>
                <a:latin typeface="+mn-lt"/>
                <a:cs typeface="Times New Roman" charset="0"/>
              </a:rPr>
              <a:t>Shield</a:t>
            </a:r>
            <a:endParaRPr lang="ja-JP" altLang="en-US" sz="1200" dirty="0">
              <a:solidFill>
                <a:srgbClr val="000000"/>
              </a:solidFill>
              <a:latin typeface="+mn-lt"/>
              <a:cs typeface="Times New Roman" charset="0"/>
            </a:endParaRPr>
          </a:p>
        </p:txBody>
      </p:sp>
      <p:sp>
        <p:nvSpPr>
          <p:cNvPr id="35" name="テキスト ボックス 21"/>
          <p:cNvSpPr txBox="1">
            <a:spLocks noChangeArrowheads="1"/>
          </p:cNvSpPr>
          <p:nvPr/>
        </p:nvSpPr>
        <p:spPr bwMode="auto">
          <a:xfrm>
            <a:off x="4192588" y="2044700"/>
            <a:ext cx="941859" cy="276999"/>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spAutoFit/>
          </a:bodyPr>
          <a:lstStyle>
            <a:lvl1pPr defTabSz="457200" eaLnBrk="0" hangingPunct="0">
              <a:defRPr kumimoji="1">
                <a:solidFill>
                  <a:schemeClr val="tx1"/>
                </a:solidFill>
                <a:latin typeface="Arial" charset="0"/>
                <a:ea typeface="ＭＳ Ｐゴシック" charset="0"/>
                <a:cs typeface="ＭＳ Ｐゴシック" charset="0"/>
              </a:defRPr>
            </a:lvl1pPr>
            <a:lvl2pPr marL="742950" indent="-285750" defTabSz="457200" eaLnBrk="0" hangingPunct="0">
              <a:defRPr kumimoji="1">
                <a:solidFill>
                  <a:schemeClr val="tx1"/>
                </a:solidFill>
                <a:latin typeface="Arial" charset="0"/>
                <a:ea typeface="ＭＳ Ｐゴシック" charset="0"/>
              </a:defRPr>
            </a:lvl2pPr>
            <a:lvl3pPr marL="1143000" indent="-228600" defTabSz="457200" eaLnBrk="0" hangingPunct="0">
              <a:defRPr kumimoji="1">
                <a:solidFill>
                  <a:schemeClr val="tx1"/>
                </a:solidFill>
                <a:latin typeface="Arial" charset="0"/>
                <a:ea typeface="ＭＳ Ｐゴシック" charset="0"/>
              </a:defRPr>
            </a:lvl3pPr>
            <a:lvl4pPr marL="1600200" indent="-228600" defTabSz="457200" eaLnBrk="0" hangingPunct="0">
              <a:defRPr kumimoji="1">
                <a:solidFill>
                  <a:schemeClr val="tx1"/>
                </a:solidFill>
                <a:latin typeface="Arial" charset="0"/>
                <a:ea typeface="ＭＳ Ｐゴシック" charset="0"/>
              </a:defRPr>
            </a:lvl4pPr>
            <a:lvl5pPr marL="2057400" indent="-228600" defTabSz="4572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1200" dirty="0">
                <a:solidFill>
                  <a:srgbClr val="000000"/>
                </a:solidFill>
                <a:latin typeface="+mn-lt"/>
                <a:cs typeface="Times New Roman" charset="0"/>
              </a:rPr>
              <a:t>Beam dump</a:t>
            </a:r>
            <a:endParaRPr lang="ja-JP" altLang="en-US" sz="1200" dirty="0">
              <a:solidFill>
                <a:srgbClr val="000000"/>
              </a:solidFill>
              <a:latin typeface="+mn-lt"/>
              <a:cs typeface="Times New Roman" charset="0"/>
            </a:endParaRPr>
          </a:p>
        </p:txBody>
      </p:sp>
      <p:cxnSp>
        <p:nvCxnSpPr>
          <p:cNvPr id="36" name="直線矢印コネクタ 35"/>
          <p:cNvCxnSpPr/>
          <p:nvPr/>
        </p:nvCxnSpPr>
        <p:spPr bwMode="auto">
          <a:xfrm rot="5400000" flipH="1" flipV="1">
            <a:off x="3899694" y="1624807"/>
            <a:ext cx="796925" cy="1587"/>
          </a:xfrm>
          <a:prstGeom prst="straightConnector1">
            <a:avLst/>
          </a:prstGeom>
          <a:ln w="19050">
            <a:solidFill>
              <a:srgbClr val="6600FF"/>
            </a:solidFill>
            <a:tailEnd type="oval"/>
          </a:ln>
        </p:spPr>
        <p:style>
          <a:lnRef idx="1">
            <a:schemeClr val="accent1"/>
          </a:lnRef>
          <a:fillRef idx="0">
            <a:schemeClr val="accent1"/>
          </a:fillRef>
          <a:effectRef idx="0">
            <a:schemeClr val="accent1"/>
          </a:effectRef>
          <a:fontRef idx="minor">
            <a:schemeClr val="tx1"/>
          </a:fontRef>
        </p:style>
      </p:cxnSp>
      <p:cxnSp>
        <p:nvCxnSpPr>
          <p:cNvPr id="37" name="直線矢印コネクタ 36"/>
          <p:cNvCxnSpPr>
            <a:stCxn id="33" idx="0"/>
          </p:cNvCxnSpPr>
          <p:nvPr/>
        </p:nvCxnSpPr>
        <p:spPr bwMode="auto">
          <a:xfrm flipV="1">
            <a:off x="6989085" y="1333501"/>
            <a:ext cx="370568" cy="676274"/>
          </a:xfrm>
          <a:prstGeom prst="straightConnector1">
            <a:avLst/>
          </a:prstGeom>
          <a:ln w="19050">
            <a:solidFill>
              <a:srgbClr val="6600FF"/>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38" name="直線矢印コネクタ 37"/>
          <p:cNvCxnSpPr/>
          <p:nvPr/>
        </p:nvCxnSpPr>
        <p:spPr bwMode="auto">
          <a:xfrm rot="5400000" flipH="1" flipV="1">
            <a:off x="8625681" y="1410494"/>
            <a:ext cx="320675" cy="1588"/>
          </a:xfrm>
          <a:prstGeom prst="straightConnector1">
            <a:avLst/>
          </a:prstGeom>
          <a:ln w="19050">
            <a:solidFill>
              <a:srgbClr val="6600FF"/>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p:nvPr/>
        </p:nvCxnSpPr>
        <p:spPr bwMode="auto">
          <a:xfrm rot="10800000">
            <a:off x="8794750" y="1228725"/>
            <a:ext cx="463550" cy="1588"/>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p:nvPr/>
        </p:nvCxnSpPr>
        <p:spPr bwMode="auto">
          <a:xfrm flipH="1">
            <a:off x="8177698" y="1228725"/>
            <a:ext cx="539265" cy="361951"/>
          </a:xfrm>
          <a:prstGeom prst="straightConnector1">
            <a:avLst/>
          </a:prstGeom>
          <a:ln w="2540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p:nvPr/>
        </p:nvCxnSpPr>
        <p:spPr bwMode="auto">
          <a:xfrm flipH="1">
            <a:off x="7759700" y="1228726"/>
            <a:ext cx="947738" cy="206374"/>
          </a:xfrm>
          <a:prstGeom prst="straightConnector1">
            <a:avLst/>
          </a:prstGeom>
          <a:ln w="2540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p:nvPr/>
        </p:nvCxnSpPr>
        <p:spPr bwMode="auto">
          <a:xfrm flipH="1">
            <a:off x="7447665" y="1217613"/>
            <a:ext cx="1248660" cy="115887"/>
          </a:xfrm>
          <a:prstGeom prst="straightConnector1">
            <a:avLst/>
          </a:prstGeom>
          <a:ln w="25400">
            <a:solidFill>
              <a:srgbClr val="FF00FF"/>
            </a:solidFill>
            <a:tailEnd type="arrow"/>
          </a:ln>
        </p:spPr>
        <p:style>
          <a:lnRef idx="1">
            <a:schemeClr val="accent1"/>
          </a:lnRef>
          <a:fillRef idx="0">
            <a:schemeClr val="accent1"/>
          </a:fillRef>
          <a:effectRef idx="0">
            <a:schemeClr val="accent1"/>
          </a:effectRef>
          <a:fontRef idx="minor">
            <a:schemeClr val="tx1"/>
          </a:fontRef>
        </p:style>
      </p:cxnSp>
      <p:sp>
        <p:nvSpPr>
          <p:cNvPr id="45" name="テキスト ボックス 43"/>
          <p:cNvSpPr txBox="1">
            <a:spLocks noChangeArrowheads="1"/>
          </p:cNvSpPr>
          <p:nvPr/>
        </p:nvSpPr>
        <p:spPr bwMode="auto">
          <a:xfrm>
            <a:off x="6007692" y="6550025"/>
            <a:ext cx="19191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kumimoji="1">
                <a:solidFill>
                  <a:schemeClr val="tx1"/>
                </a:solidFill>
                <a:latin typeface="Arial" charset="0"/>
                <a:ea typeface="ＭＳ Ｐゴシック" charset="0"/>
                <a:cs typeface="ＭＳ Ｐゴシック" charset="0"/>
              </a:defRPr>
            </a:lvl1pPr>
            <a:lvl2pPr marL="742950" indent="-285750" defTabSz="457200" eaLnBrk="0" hangingPunct="0">
              <a:defRPr kumimoji="1">
                <a:solidFill>
                  <a:schemeClr val="tx1"/>
                </a:solidFill>
                <a:latin typeface="Arial" charset="0"/>
                <a:ea typeface="ＭＳ Ｐゴシック" charset="0"/>
              </a:defRPr>
            </a:lvl2pPr>
            <a:lvl3pPr marL="1143000" indent="-228600" defTabSz="457200" eaLnBrk="0" hangingPunct="0">
              <a:defRPr kumimoji="1">
                <a:solidFill>
                  <a:schemeClr val="tx1"/>
                </a:solidFill>
                <a:latin typeface="Arial" charset="0"/>
                <a:ea typeface="ＭＳ Ｐゴシック" charset="0"/>
              </a:defRPr>
            </a:lvl3pPr>
            <a:lvl4pPr marL="1600200" indent="-228600" defTabSz="457200" eaLnBrk="0" hangingPunct="0">
              <a:defRPr kumimoji="1">
                <a:solidFill>
                  <a:schemeClr val="tx1"/>
                </a:solidFill>
                <a:latin typeface="Arial" charset="0"/>
                <a:ea typeface="ＭＳ Ｐゴシック" charset="0"/>
              </a:defRPr>
            </a:lvl4pPr>
            <a:lvl5pPr marL="2057400" indent="-228600" defTabSz="4572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1400" dirty="0" smtClean="0">
                <a:latin typeface="Calibri" charset="0"/>
              </a:rPr>
              <a:t>430MeV</a:t>
            </a:r>
            <a:r>
              <a:rPr lang="en-US" altLang="ja-JP" sz="1400" dirty="0">
                <a:latin typeface="Calibri" charset="0"/>
              </a:rPr>
              <a:t>/u </a:t>
            </a:r>
            <a:r>
              <a:rPr lang="en-US" altLang="ja-JP" sz="1400" dirty="0" smtClean="0">
                <a:latin typeface="Calibri" charset="0"/>
              </a:rPr>
              <a:t>C(</a:t>
            </a:r>
            <a:r>
              <a:rPr lang="en-US" altLang="ja-JP" sz="1400" dirty="0">
                <a:latin typeface="Calibri" charset="0"/>
              </a:rPr>
              <a:t>C</a:t>
            </a:r>
            <a:r>
              <a:rPr lang="en-US" altLang="ja-JP" sz="1400" dirty="0" smtClean="0">
                <a:latin typeface="Calibri" charset="0"/>
              </a:rPr>
              <a:t>, </a:t>
            </a:r>
            <a:r>
              <a:rPr lang="en-US" altLang="ja-JP" sz="1400" dirty="0" err="1">
                <a:latin typeface="Calibri" charset="0"/>
              </a:rPr>
              <a:t>xn</a:t>
            </a:r>
            <a:r>
              <a:rPr lang="en-US" altLang="ja-JP" sz="1400" dirty="0">
                <a:latin typeface="Calibri" charset="0"/>
              </a:rPr>
              <a:t>) DDX</a:t>
            </a:r>
            <a:endParaRPr lang="ja-JP" altLang="en-US" sz="1400" dirty="0">
              <a:latin typeface="Calibri" charset="0"/>
            </a:endParaRPr>
          </a:p>
        </p:txBody>
      </p:sp>
      <p:pic>
        <p:nvPicPr>
          <p:cNvPr id="51" name="図 50" descr="Macintosh HD:Users:shigyo:Desktop:12C_carbon_DDX copy.png"/>
          <p:cNvPicPr/>
          <p:nvPr/>
        </p:nvPicPr>
        <p:blipFill rotWithShape="1">
          <a:blip r:embed="rId4" cstate="print">
            <a:extLst>
              <a:ext uri="{28A0092B-C50C-407E-A947-70E740481C1C}">
                <a14:useLocalDpi xmlns:a14="http://schemas.microsoft.com/office/drawing/2010/main" val="0"/>
              </a:ext>
            </a:extLst>
          </a:blip>
          <a:srcRect t="5864" r="6212" b="-841"/>
          <a:stretch/>
        </p:blipFill>
        <p:spPr bwMode="auto">
          <a:xfrm>
            <a:off x="4935854" y="3086100"/>
            <a:ext cx="3744595" cy="3517761"/>
          </a:xfrm>
          <a:prstGeom prst="rect">
            <a:avLst/>
          </a:prstGeom>
          <a:noFill/>
          <a:ln>
            <a:noFill/>
          </a:ln>
          <a:extLst>
            <a:ext uri="{53640926-AAD7-44D8-BBD7-CCE9431645EC}">
              <a14:shadowObscured xmlns:a14="http://schemas.microsoft.com/office/drawing/2010/main"/>
            </a:ext>
          </a:extLst>
        </p:spPr>
      </p:pic>
      <p:sp>
        <p:nvSpPr>
          <p:cNvPr id="2" name="テキスト ボックス 1"/>
          <p:cNvSpPr txBox="1"/>
          <p:nvPr/>
        </p:nvSpPr>
        <p:spPr>
          <a:xfrm rot="18900000">
            <a:off x="6157542" y="4433376"/>
            <a:ext cx="1358490" cy="369332"/>
          </a:xfrm>
          <a:prstGeom prst="rect">
            <a:avLst/>
          </a:prstGeom>
          <a:noFill/>
        </p:spPr>
        <p:txBody>
          <a:bodyPr wrap="none" rtlCol="0">
            <a:spAutoFit/>
          </a:bodyPr>
          <a:lstStyle/>
          <a:p>
            <a:pPr algn="r"/>
            <a:r>
              <a:rPr kumimoji="1" lang="en-US" altLang="ja-JP"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Preliminary</a:t>
            </a:r>
            <a:endParaRPr kumimoji="1" lang="ja-JP" altLang="en-US"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cxnSp>
        <p:nvCxnSpPr>
          <p:cNvPr id="52" name="直線矢印コネクタ 51"/>
          <p:cNvCxnSpPr>
            <a:stCxn id="33" idx="0"/>
          </p:cNvCxnSpPr>
          <p:nvPr/>
        </p:nvCxnSpPr>
        <p:spPr bwMode="auto">
          <a:xfrm flipV="1">
            <a:off x="6989085" y="1485901"/>
            <a:ext cx="688065" cy="523874"/>
          </a:xfrm>
          <a:prstGeom prst="straightConnector1">
            <a:avLst/>
          </a:prstGeom>
          <a:ln w="19050">
            <a:solidFill>
              <a:srgbClr val="6600FF"/>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a:stCxn id="33" idx="0"/>
          </p:cNvCxnSpPr>
          <p:nvPr/>
        </p:nvCxnSpPr>
        <p:spPr bwMode="auto">
          <a:xfrm flipV="1">
            <a:off x="6989085" y="1689101"/>
            <a:ext cx="937710" cy="320674"/>
          </a:xfrm>
          <a:prstGeom prst="straightConnector1">
            <a:avLst/>
          </a:prstGeom>
          <a:ln w="19050">
            <a:solidFill>
              <a:srgbClr val="6600FF"/>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4" name="フッター プレースホルダー 3"/>
          <p:cNvSpPr>
            <a:spLocks noGrp="1"/>
          </p:cNvSpPr>
          <p:nvPr>
            <p:ph type="ftr" sz="quarter" idx="11"/>
          </p:nvPr>
        </p:nvSpPr>
        <p:spPr/>
        <p:txBody>
          <a:bodyPr/>
          <a:lstStyle/>
          <a:p>
            <a:r>
              <a:rPr kumimoji="1" lang="en-US" altLang="ja-JP" smtClean="0"/>
              <a:t>OECD/NEA WPEC 21-May-2015</a:t>
            </a:r>
            <a:endParaRPr kumimoji="1" lang="ja-JP" altLang="en-US"/>
          </a:p>
        </p:txBody>
      </p:sp>
      <p:sp>
        <p:nvSpPr>
          <p:cNvPr id="5" name="スライド番号プレースホルダー 4"/>
          <p:cNvSpPr>
            <a:spLocks noGrp="1"/>
          </p:cNvSpPr>
          <p:nvPr>
            <p:ph type="sldNum" sz="quarter" idx="12"/>
          </p:nvPr>
        </p:nvSpPr>
        <p:spPr/>
        <p:txBody>
          <a:bodyPr/>
          <a:lstStyle/>
          <a:p>
            <a:fld id="{4E79C504-9ED1-4FAF-B9CF-03884391F86F}" type="slidenum">
              <a:rPr kumimoji="1" lang="ja-JP" altLang="en-US" smtClean="0"/>
              <a:pPr/>
              <a:t>58</a:t>
            </a:fld>
            <a:endParaRPr kumimoji="1" lang="ja-JP" altLang="en-US"/>
          </a:p>
        </p:txBody>
      </p:sp>
    </p:spTree>
    <p:extLst>
      <p:ext uri="{BB962C8B-B14F-4D97-AF65-F5344CB8AC3E}">
        <p14:creationId xmlns:p14="http://schemas.microsoft.com/office/powerpoint/2010/main" val="3486961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18256"/>
            <a:ext cx="9144000" cy="710952"/>
          </a:xfrm>
        </p:spPr>
        <p:txBody>
          <a:bodyPr>
            <a:normAutofit/>
          </a:bodyPr>
          <a:lstStyle/>
          <a:p>
            <a:r>
              <a:rPr kumimoji="1" lang="en-US" altLang="ja-JP" sz="3600" dirty="0" smtClean="0"/>
              <a:t>Measurement of neutron </a:t>
            </a:r>
            <a:r>
              <a:rPr lang="en-US" altLang="ja-JP" sz="3600" dirty="0" smtClean="0"/>
              <a:t>t</a:t>
            </a:r>
            <a:r>
              <a:rPr kumimoji="1" lang="en-US" altLang="ja-JP" sz="3600" dirty="0" smtClean="0"/>
              <a:t>otal </a:t>
            </a:r>
            <a:r>
              <a:rPr lang="en-US" altLang="ja-JP" sz="3600" dirty="0"/>
              <a:t>c</a:t>
            </a:r>
            <a:r>
              <a:rPr kumimoji="1" lang="en-US" altLang="ja-JP" sz="3600" dirty="0" smtClean="0"/>
              <a:t>ross sections</a:t>
            </a:r>
            <a:endParaRPr kumimoji="1" lang="ja-JP" altLang="en-US" sz="3600" dirty="0"/>
          </a:p>
        </p:txBody>
      </p:sp>
      <p:grpSp>
        <p:nvGrpSpPr>
          <p:cNvPr id="8" name="グループ化 7"/>
          <p:cNvGrpSpPr/>
          <p:nvPr/>
        </p:nvGrpSpPr>
        <p:grpSpPr>
          <a:xfrm>
            <a:off x="1005176" y="4557163"/>
            <a:ext cx="3198080" cy="2359803"/>
            <a:chOff x="251520" y="2099265"/>
            <a:chExt cx="3744416" cy="2808137"/>
          </a:xfrm>
        </p:grpSpPr>
        <p:pic>
          <p:nvPicPr>
            <p:cNvPr id="1028" name="Picture 4" descr="J:\fig\Li-glass_setup.jpg"/>
            <p:cNvPicPr>
              <a:picLocks noChangeAspect="1" noChangeArrowheads="1"/>
            </p:cNvPicPr>
            <p:nvPr/>
          </p:nvPicPr>
          <p:blipFill rotWithShape="1">
            <a:blip r:embed="rId3">
              <a:extLst>
                <a:ext uri="{28A0092B-C50C-407E-A947-70E740481C1C}">
                  <a14:useLocalDpi xmlns:a14="http://schemas.microsoft.com/office/drawing/2010/main" val="0"/>
                </a:ext>
              </a:extLst>
            </a:blip>
            <a:srcRect b="14993"/>
            <a:stretch/>
          </p:blipFill>
          <p:spPr bwMode="auto">
            <a:xfrm>
              <a:off x="251520" y="2142567"/>
              <a:ext cx="3744416" cy="2418427"/>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904661" y="4467901"/>
              <a:ext cx="2342682" cy="439501"/>
            </a:xfrm>
            <a:prstGeom prst="rect">
              <a:avLst/>
            </a:prstGeom>
            <a:noFill/>
          </p:spPr>
          <p:txBody>
            <a:bodyPr wrap="none" rtlCol="0">
              <a:spAutoFit/>
            </a:bodyPr>
            <a:lstStyle/>
            <a:p>
              <a:r>
                <a:rPr kumimoji="1" lang="en-US" altLang="ja-JP" dirty="0" smtClean="0"/>
                <a:t>experimental setup</a:t>
              </a:r>
              <a:endParaRPr kumimoji="1" lang="ja-JP" altLang="en-US" dirty="0"/>
            </a:p>
          </p:txBody>
        </p:sp>
        <p:sp>
          <p:nvSpPr>
            <p:cNvPr id="9" name="テキスト ボックス 8"/>
            <p:cNvSpPr txBox="1"/>
            <p:nvPr/>
          </p:nvSpPr>
          <p:spPr>
            <a:xfrm>
              <a:off x="456727" y="2099265"/>
              <a:ext cx="2618579" cy="769126"/>
            </a:xfrm>
            <a:prstGeom prst="rect">
              <a:avLst/>
            </a:prstGeom>
            <a:noFill/>
          </p:spPr>
          <p:txBody>
            <a:bodyPr wrap="none" rtlCol="0">
              <a:spAutoFit/>
            </a:bodyPr>
            <a:lstStyle/>
            <a:p>
              <a:r>
                <a:rPr kumimoji="1" lang="en-US" altLang="ja-JP" b="1" dirty="0" smtClean="0">
                  <a:solidFill>
                    <a:srgbClr val="3333CC"/>
                  </a:solidFill>
                </a:rPr>
                <a:t>GS20 Li-glass</a:t>
              </a:r>
            </a:p>
            <a:p>
              <a:r>
                <a:rPr lang="en-US" altLang="ja-JP" b="1" dirty="0" smtClean="0">
                  <a:solidFill>
                    <a:srgbClr val="3333CC"/>
                  </a:solidFill>
                </a:rPr>
                <a:t>(10cmx10cmx1cm)</a:t>
              </a:r>
              <a:endParaRPr kumimoji="1" lang="ja-JP" altLang="en-US" b="1" dirty="0">
                <a:solidFill>
                  <a:srgbClr val="3333CC"/>
                </a:solidFill>
              </a:endParaRPr>
            </a:p>
          </p:txBody>
        </p:sp>
        <p:cxnSp>
          <p:nvCxnSpPr>
            <p:cNvPr id="7" name="直線矢印コネクタ 6"/>
            <p:cNvCxnSpPr/>
            <p:nvPr/>
          </p:nvCxnSpPr>
          <p:spPr>
            <a:xfrm>
              <a:off x="1246637" y="2745596"/>
              <a:ext cx="0" cy="323364"/>
            </a:xfrm>
            <a:prstGeom prst="straightConnector1">
              <a:avLst/>
            </a:prstGeom>
            <a:ln w="19050">
              <a:tailEnd type="arrow"/>
            </a:ln>
          </p:spPr>
          <p:style>
            <a:lnRef idx="2">
              <a:schemeClr val="dk1"/>
            </a:lnRef>
            <a:fillRef idx="0">
              <a:schemeClr val="dk1"/>
            </a:fillRef>
            <a:effectRef idx="1">
              <a:schemeClr val="dk1"/>
            </a:effectRef>
            <a:fontRef idx="minor">
              <a:schemeClr val="tx1"/>
            </a:fontRef>
          </p:style>
        </p:cxnSp>
      </p:grpSp>
      <p:sp>
        <p:nvSpPr>
          <p:cNvPr id="10" name="テキスト ボックス 9"/>
          <p:cNvSpPr txBox="1"/>
          <p:nvPr/>
        </p:nvSpPr>
        <p:spPr>
          <a:xfrm>
            <a:off x="1043609" y="620688"/>
            <a:ext cx="6912768" cy="923330"/>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ja-JP" dirty="0" smtClean="0"/>
              <a:t>To determine the absolute value of the capture cross sections of MAs accurately,  total cross section experimental setup combining capture measurement is under development. </a:t>
            </a:r>
            <a:endParaRPr kumimoji="1" lang="ja-JP" altLang="en-US" dirty="0"/>
          </a:p>
        </p:txBody>
      </p:sp>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991" y="1618844"/>
            <a:ext cx="7780486" cy="1738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テキスト ボックス 12"/>
          <p:cNvSpPr txBox="1"/>
          <p:nvPr/>
        </p:nvSpPr>
        <p:spPr>
          <a:xfrm>
            <a:off x="7343404" y="1910023"/>
            <a:ext cx="1693092" cy="307777"/>
          </a:xfrm>
          <a:prstGeom prst="rect">
            <a:avLst/>
          </a:prstGeom>
          <a:noFill/>
        </p:spPr>
        <p:txBody>
          <a:bodyPr wrap="none" rtlCol="0">
            <a:spAutoFit/>
          </a:bodyPr>
          <a:lstStyle/>
          <a:p>
            <a:r>
              <a:rPr kumimoji="1" lang="en-US" altLang="ja-JP" sz="1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Li-glass detector</a:t>
            </a:r>
            <a:endParaRPr kumimoji="1" lang="ja-JP" altLang="en-US" sz="1400" b="1" dirty="0">
              <a:solidFill>
                <a:srgbClr val="FF0000"/>
              </a:solidFill>
              <a:latin typeface="Tahoma" panose="020B0604030504040204" pitchFamily="34" charset="0"/>
              <a:cs typeface="Tahoma" panose="020B0604030504040204" pitchFamily="34" charset="0"/>
            </a:endParaRPr>
          </a:p>
        </p:txBody>
      </p:sp>
      <p:sp>
        <p:nvSpPr>
          <p:cNvPr id="14" name="円/楕円 13"/>
          <p:cNvSpPr/>
          <p:nvPr/>
        </p:nvSpPr>
        <p:spPr>
          <a:xfrm>
            <a:off x="6588000" y="2459159"/>
            <a:ext cx="211046" cy="21104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cxnSp>
        <p:nvCxnSpPr>
          <p:cNvPr id="16" name="直線コネクタ 15"/>
          <p:cNvCxnSpPr>
            <a:endCxn id="14" idx="7"/>
          </p:cNvCxnSpPr>
          <p:nvPr/>
        </p:nvCxnSpPr>
        <p:spPr>
          <a:xfrm flipH="1">
            <a:off x="6768139" y="2126047"/>
            <a:ext cx="612173" cy="364019"/>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20" name="テキスト ボックス 19"/>
          <p:cNvSpPr txBox="1"/>
          <p:nvPr/>
        </p:nvSpPr>
        <p:spPr>
          <a:xfrm>
            <a:off x="35496" y="3331901"/>
            <a:ext cx="5184575" cy="120032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50" indent="-285750">
              <a:buFont typeface="Wingdings" panose="05000000000000000000" pitchFamily="2" charset="2"/>
              <a:buChar char="Ø"/>
            </a:pPr>
            <a:r>
              <a:rPr lang="en-US" altLang="ja-JP" dirty="0" smtClean="0"/>
              <a:t>Measurements of neutron total cross sections of </a:t>
            </a:r>
            <a:r>
              <a:rPr lang="en-US" altLang="ja-JP" baseline="30000" dirty="0" err="1" smtClean="0"/>
              <a:t>nat</a:t>
            </a:r>
            <a:r>
              <a:rPr lang="en-US" altLang="ja-JP" dirty="0" err="1" smtClean="0"/>
              <a:t>Au</a:t>
            </a:r>
            <a:r>
              <a:rPr lang="en-US" altLang="ja-JP" dirty="0" smtClean="0"/>
              <a:t> and </a:t>
            </a:r>
            <a:r>
              <a:rPr lang="en-US" altLang="ja-JP" baseline="30000" dirty="0" err="1" smtClean="0"/>
              <a:t>nat</a:t>
            </a:r>
            <a:r>
              <a:rPr lang="en-US" altLang="ja-JP" dirty="0" err="1" smtClean="0"/>
              <a:t>Ta</a:t>
            </a:r>
            <a:r>
              <a:rPr lang="en-US" altLang="ja-JP" dirty="0" smtClean="0"/>
              <a:t> have been performed to verify the reliability of the experimental system.</a:t>
            </a:r>
          </a:p>
          <a:p>
            <a:pPr marL="285750" indent="-285750">
              <a:buFont typeface="Wingdings" panose="05000000000000000000" pitchFamily="2" charset="2"/>
              <a:buChar char="Ø"/>
            </a:pPr>
            <a:r>
              <a:rPr kumimoji="1" lang="en-US" altLang="ja-JP" dirty="0" smtClean="0"/>
              <a:t>Data analysis is in progress.</a:t>
            </a:r>
            <a:endParaRPr kumimoji="1" lang="ja-JP" altLang="en-US" dirty="0"/>
          </a:p>
        </p:txBody>
      </p:sp>
      <p:sp>
        <p:nvSpPr>
          <p:cNvPr id="26" name="円/楕円 25"/>
          <p:cNvSpPr/>
          <p:nvPr/>
        </p:nvSpPr>
        <p:spPr>
          <a:xfrm>
            <a:off x="5652120" y="2456419"/>
            <a:ext cx="211046" cy="211046"/>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p:nvSpPr>
          <p:cNvPr id="27" name="テキスト ボックス 26"/>
          <p:cNvSpPr txBox="1"/>
          <p:nvPr/>
        </p:nvSpPr>
        <p:spPr>
          <a:xfrm>
            <a:off x="5176735" y="2006730"/>
            <a:ext cx="851515" cy="307777"/>
          </a:xfrm>
          <a:prstGeom prst="rect">
            <a:avLst/>
          </a:prstGeom>
          <a:noFill/>
        </p:spPr>
        <p:txBody>
          <a:bodyPr wrap="none" rtlCol="0">
            <a:spAutoFit/>
          </a:bodyPr>
          <a:lstStyle/>
          <a:p>
            <a:r>
              <a:rPr kumimoji="1" lang="en-US" altLang="ja-JP" sz="14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Sample</a:t>
            </a:r>
            <a:endParaRPr kumimoji="1" lang="ja-JP" altLang="en-US" sz="1400" b="1" dirty="0">
              <a:solidFill>
                <a:srgbClr val="0070C0"/>
              </a:solidFill>
              <a:latin typeface="Tahoma" panose="020B0604030504040204" pitchFamily="34" charset="0"/>
              <a:cs typeface="Tahoma" panose="020B0604030504040204" pitchFamily="34" charset="0"/>
            </a:endParaRPr>
          </a:p>
        </p:txBody>
      </p:sp>
      <p:cxnSp>
        <p:nvCxnSpPr>
          <p:cNvPr id="28" name="直線コネクタ 27"/>
          <p:cNvCxnSpPr/>
          <p:nvPr/>
        </p:nvCxnSpPr>
        <p:spPr>
          <a:xfrm>
            <a:off x="5592283" y="2243551"/>
            <a:ext cx="119671" cy="216000"/>
          </a:xfrm>
          <a:prstGeom prst="line">
            <a:avLst/>
          </a:prstGeom>
          <a:ln>
            <a:solidFill>
              <a:srgbClr val="0070C0"/>
            </a:solidFill>
          </a:ln>
        </p:spPr>
        <p:style>
          <a:lnRef idx="2">
            <a:schemeClr val="accent2"/>
          </a:lnRef>
          <a:fillRef idx="0">
            <a:schemeClr val="accent2"/>
          </a:fillRef>
          <a:effectRef idx="1">
            <a:schemeClr val="accent2"/>
          </a:effectRef>
          <a:fontRef idx="minor">
            <a:schemeClr val="tx1"/>
          </a:fontRef>
        </p:style>
      </p:cxnSp>
      <p:sp>
        <p:nvSpPr>
          <p:cNvPr id="30" name="テキスト ボックス 29"/>
          <p:cNvSpPr txBox="1"/>
          <p:nvPr/>
        </p:nvSpPr>
        <p:spPr>
          <a:xfrm>
            <a:off x="4860033" y="6378967"/>
            <a:ext cx="4135514" cy="369332"/>
          </a:xfrm>
          <a:prstGeom prst="rect">
            <a:avLst/>
          </a:prstGeom>
          <a:noFill/>
        </p:spPr>
        <p:txBody>
          <a:bodyPr wrap="square" rtlCol="0">
            <a:spAutoFit/>
          </a:bodyPr>
          <a:lstStyle/>
          <a:p>
            <a:r>
              <a:rPr kumimoji="1" lang="en-US" altLang="ja-JP" dirty="0" smtClean="0"/>
              <a:t>TOF spectra for Blank (+Filter)  and Au</a:t>
            </a:r>
            <a:endParaRPr kumimoji="1" lang="ja-JP" altLang="en-US" dirty="0"/>
          </a:p>
        </p:txBody>
      </p:sp>
      <p:pic>
        <p:nvPicPr>
          <p:cNvPr id="1027" name="Picture 3" descr="C:\Users\BASS\Desktop\Graph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59941" y="3250958"/>
            <a:ext cx="3828568" cy="3173874"/>
          </a:xfrm>
          <a:prstGeom prst="rect">
            <a:avLst/>
          </a:prstGeom>
          <a:noFill/>
          <a:extLst>
            <a:ext uri="{909E8E84-426E-40DD-AFC4-6F175D3DCCD1}">
              <a14:hiddenFill xmlns:a14="http://schemas.microsoft.com/office/drawing/2010/main">
                <a:solidFill>
                  <a:srgbClr val="FFFFFF"/>
                </a:solidFill>
              </a14:hiddenFill>
            </a:ext>
          </a:extLst>
        </p:spPr>
      </p:pic>
      <p:sp>
        <p:nvSpPr>
          <p:cNvPr id="2" name="フッター プレースホルダー 1"/>
          <p:cNvSpPr>
            <a:spLocks noGrp="1"/>
          </p:cNvSpPr>
          <p:nvPr>
            <p:ph type="ftr" sz="quarter" idx="11"/>
          </p:nvPr>
        </p:nvSpPr>
        <p:spPr>
          <a:xfrm>
            <a:off x="3260576" y="6669360"/>
            <a:ext cx="2895600" cy="157842"/>
          </a:xfrm>
        </p:spPr>
        <p:txBody>
          <a:bodyPr/>
          <a:lstStyle/>
          <a:p>
            <a:r>
              <a:rPr kumimoji="1" lang="en-US" altLang="ja-JP" dirty="0" smtClean="0"/>
              <a:t>OECD/NEA WPEC 21-May-2015</a:t>
            </a:r>
            <a:endParaRPr kumimoji="1" lang="ja-JP" altLang="en-US" dirty="0"/>
          </a:p>
        </p:txBody>
      </p:sp>
      <p:sp>
        <p:nvSpPr>
          <p:cNvPr id="3" name="スライド番号プレースホルダー 2"/>
          <p:cNvSpPr>
            <a:spLocks noGrp="1"/>
          </p:cNvSpPr>
          <p:nvPr>
            <p:ph type="sldNum" sz="quarter" idx="12"/>
          </p:nvPr>
        </p:nvSpPr>
        <p:spPr/>
        <p:txBody>
          <a:bodyPr/>
          <a:lstStyle/>
          <a:p>
            <a:fld id="{4E79C504-9ED1-4FAF-B9CF-03884391F86F}" type="slidenum">
              <a:rPr kumimoji="1" lang="ja-JP" altLang="en-US" smtClean="0"/>
              <a:pPr/>
              <a:t>6</a:t>
            </a:fld>
            <a:endParaRPr kumimoji="1" lang="ja-JP" altLang="en-US"/>
          </a:p>
        </p:txBody>
      </p:sp>
    </p:spTree>
    <p:extLst>
      <p:ext uri="{BB962C8B-B14F-4D97-AF65-F5344CB8AC3E}">
        <p14:creationId xmlns:p14="http://schemas.microsoft.com/office/powerpoint/2010/main" val="957873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b="1" dirty="0"/>
              <a:t>Measurements </a:t>
            </a:r>
            <a:br>
              <a:rPr lang="en-US" altLang="ja-JP" b="1" dirty="0"/>
            </a:br>
            <a:r>
              <a:rPr lang="en-US" altLang="ja-JP" b="1" dirty="0"/>
              <a:t>using </a:t>
            </a:r>
            <a:r>
              <a:rPr lang="en-US" altLang="ja-JP" b="1" dirty="0" smtClean="0">
                <a:solidFill>
                  <a:srgbClr val="006600"/>
                </a:solidFill>
              </a:rPr>
              <a:t>Ge</a:t>
            </a:r>
            <a:r>
              <a:rPr lang="ja-JP" altLang="en-US" b="1" dirty="0" smtClean="0"/>
              <a:t> </a:t>
            </a:r>
            <a:r>
              <a:rPr lang="en-US" altLang="ja-JP" b="1" dirty="0" smtClean="0">
                <a:solidFill>
                  <a:srgbClr val="006600"/>
                </a:solidFill>
              </a:rPr>
              <a:t>Spectrometer</a:t>
            </a:r>
            <a:endParaRPr kumimoji="1" lang="ja-JP" altLang="en-US" dirty="0"/>
          </a:p>
        </p:txBody>
      </p:sp>
      <p:sp>
        <p:nvSpPr>
          <p:cNvPr id="4" name="Rectangle 99"/>
          <p:cNvSpPr>
            <a:spLocks noChangeArrowheads="1"/>
          </p:cNvSpPr>
          <p:nvPr/>
        </p:nvSpPr>
        <p:spPr bwMode="auto">
          <a:xfrm>
            <a:off x="3393781" y="1639828"/>
            <a:ext cx="5685524" cy="4093428"/>
          </a:xfrm>
          <a:prstGeom prst="rect">
            <a:avLst/>
          </a:prstGeom>
          <a:noFill/>
          <a:ln>
            <a:gradFill>
              <a:gsLst>
                <a:gs pos="0">
                  <a:schemeClr val="accent3">
                    <a:lumMod val="50000"/>
                  </a:schemeClr>
                </a:gs>
                <a:gs pos="39999">
                  <a:schemeClr val="accent3">
                    <a:lumMod val="75000"/>
                  </a:schemeClr>
                </a:gs>
                <a:gs pos="70000">
                  <a:schemeClr val="accent3">
                    <a:lumMod val="60000"/>
                    <a:lumOff val="40000"/>
                  </a:schemeClr>
                </a:gs>
                <a:gs pos="100000">
                  <a:schemeClr val="accent3">
                    <a:lumMod val="40000"/>
                    <a:lumOff val="60000"/>
                  </a:schemeClr>
                </a:gs>
              </a:gsLst>
              <a:lin ang="5400000" scaled="0"/>
            </a:gradFill>
            <a:headEnd/>
            <a:tailEnd/>
          </a:ln>
        </p:spPr>
        <p:style>
          <a:lnRef idx="2">
            <a:schemeClr val="accent2"/>
          </a:lnRef>
          <a:fillRef idx="1">
            <a:schemeClr val="lt1"/>
          </a:fillRef>
          <a:effectRef idx="0">
            <a:schemeClr val="accent2"/>
          </a:effectRef>
          <a:fontRef idx="minor">
            <a:schemeClr val="dk1"/>
          </a:fontRef>
        </p:style>
        <p:txBody>
          <a:bodyPr wrap="square">
            <a:spAutoFit/>
          </a:bodyPr>
          <a:lstStyle/>
          <a:p>
            <a:pPr marL="361950" indent="-180975"/>
            <a:r>
              <a:rPr lang="en-US" altLang="ja-JP" sz="2400" dirty="0" smtClean="0">
                <a:latin typeface="Arial Unicode MS" pitchFamily="50" charset="-128"/>
                <a:ea typeface="Arial Unicode MS" pitchFamily="50" charset="-128"/>
                <a:cs typeface="Arial Unicode MS" pitchFamily="50" charset="-128"/>
              </a:rPr>
              <a:t>Our spectrometer has </a:t>
            </a:r>
          </a:p>
          <a:p>
            <a:pPr marL="361950" indent="-180975">
              <a:buFont typeface="Arial" pitchFamily="34" charset="0"/>
              <a:buChar char="•"/>
            </a:pPr>
            <a:r>
              <a:rPr lang="en-US" altLang="ja-JP" sz="2400" dirty="0" smtClean="0">
                <a:latin typeface="Arial Unicode MS" pitchFamily="50" charset="-128"/>
                <a:ea typeface="Arial Unicode MS" pitchFamily="50" charset="-128"/>
                <a:cs typeface="Arial Unicode MS" pitchFamily="50" charset="-128"/>
              </a:rPr>
              <a:t>2 cluster-Ge detectors</a:t>
            </a:r>
            <a:br>
              <a:rPr lang="en-US" altLang="ja-JP" sz="2400" dirty="0" smtClean="0">
                <a:latin typeface="Arial Unicode MS" pitchFamily="50" charset="-128"/>
                <a:ea typeface="Arial Unicode MS" pitchFamily="50" charset="-128"/>
                <a:cs typeface="Arial Unicode MS" pitchFamily="50" charset="-128"/>
              </a:rPr>
            </a:br>
            <a:r>
              <a:rPr lang="en-US" altLang="ja-JP" sz="2000" dirty="0" smtClean="0">
                <a:latin typeface="Arial Unicode MS" pitchFamily="50" charset="-128"/>
                <a:ea typeface="Arial Unicode MS" pitchFamily="50" charset="-128"/>
                <a:cs typeface="Arial Unicode MS" pitchFamily="50" charset="-128"/>
              </a:rPr>
              <a:t>(7 Ge crystals are installed in the detector)  </a:t>
            </a:r>
          </a:p>
          <a:p>
            <a:pPr marL="361950" indent="-180975">
              <a:buFont typeface="Arial" pitchFamily="34" charset="0"/>
              <a:buChar char="•"/>
            </a:pPr>
            <a:r>
              <a:rPr lang="en-US" altLang="ja-JP" sz="2400" dirty="0" smtClean="0">
                <a:latin typeface="Arial Unicode MS" pitchFamily="50" charset="-128"/>
                <a:ea typeface="Arial Unicode MS" pitchFamily="50" charset="-128"/>
                <a:cs typeface="Arial Unicode MS" pitchFamily="50" charset="-128"/>
              </a:rPr>
              <a:t>8 coaxial-Ge detectors</a:t>
            </a:r>
          </a:p>
          <a:p>
            <a:pPr marL="361950" indent="-180975">
              <a:buFont typeface="Arial" pitchFamily="34" charset="0"/>
              <a:buChar char="•"/>
            </a:pPr>
            <a:r>
              <a:rPr lang="en-US" altLang="ja-JP" sz="2400" dirty="0" smtClean="0">
                <a:latin typeface="Arial Unicode MS" pitchFamily="50" charset="-128"/>
                <a:ea typeface="Arial Unicode MS" pitchFamily="50" charset="-128"/>
                <a:cs typeface="Arial Unicode MS" pitchFamily="50" charset="-128"/>
              </a:rPr>
              <a:t>Compton suppressing BGO detectors</a:t>
            </a:r>
          </a:p>
          <a:p>
            <a:pPr marL="361950" indent="-180975"/>
            <a:r>
              <a:rPr lang="en-US" altLang="ja-JP" sz="2400" dirty="0" smtClean="0">
                <a:latin typeface="Arial Unicode MS" pitchFamily="50" charset="-128"/>
                <a:ea typeface="Arial Unicode MS" pitchFamily="50" charset="-128"/>
                <a:cs typeface="Arial Unicode MS" pitchFamily="50" charset="-128"/>
              </a:rPr>
              <a:t>          </a:t>
            </a:r>
            <a:r>
              <a:rPr lang="ja-JP" altLang="en-US" sz="2400" dirty="0" smtClean="0">
                <a:latin typeface="Arial Unicode MS" pitchFamily="50" charset="-128"/>
                <a:ea typeface="Arial Unicode MS" pitchFamily="50" charset="-128"/>
                <a:cs typeface="Arial Unicode MS" pitchFamily="50" charset="-128"/>
              </a:rPr>
              <a:t>⇒</a:t>
            </a:r>
            <a:r>
              <a:rPr lang="en-US" altLang="ja-JP" sz="2400" dirty="0" smtClean="0">
                <a:latin typeface="Arial Unicode MS" pitchFamily="50" charset="-128"/>
                <a:ea typeface="Arial Unicode MS" pitchFamily="50" charset="-128"/>
                <a:cs typeface="Arial Unicode MS" pitchFamily="50" charset="-128"/>
              </a:rPr>
              <a:t>22 Ge Crystals.</a:t>
            </a:r>
          </a:p>
          <a:p>
            <a:pPr marL="361950" indent="-180975"/>
            <a:r>
              <a:rPr lang="en-US" altLang="ja-JP" sz="2400" dirty="0" smtClean="0">
                <a:latin typeface="Arial Unicode MS" pitchFamily="50" charset="-128"/>
                <a:ea typeface="Arial Unicode MS" pitchFamily="50" charset="-128"/>
                <a:cs typeface="Arial Unicode MS" pitchFamily="50" charset="-128"/>
              </a:rPr>
              <a:t>Energy resolution for 1.33MeV γ-rays:</a:t>
            </a:r>
            <a:r>
              <a:rPr lang="ja-JP" altLang="en-US" sz="2400" dirty="0" smtClean="0">
                <a:latin typeface="Arial Unicode MS" pitchFamily="50" charset="-128"/>
                <a:ea typeface="Arial Unicode MS" pitchFamily="50" charset="-128"/>
                <a:cs typeface="Arial Unicode MS" pitchFamily="50" charset="-128"/>
              </a:rPr>
              <a:t> </a:t>
            </a:r>
            <a:r>
              <a:rPr lang="en-US" altLang="ja-JP" sz="2400" dirty="0" smtClean="0">
                <a:latin typeface="Arial Unicode MS" pitchFamily="50" charset="-128"/>
                <a:ea typeface="Arial Unicode MS" pitchFamily="50" charset="-128"/>
                <a:cs typeface="Arial Unicode MS" pitchFamily="50" charset="-128"/>
              </a:rPr>
              <a:t>  </a:t>
            </a:r>
          </a:p>
          <a:p>
            <a:pPr marL="361950" indent="-180975"/>
            <a:r>
              <a:rPr lang="en-US" altLang="ja-JP" sz="2400" dirty="0" smtClean="0">
                <a:latin typeface="Arial Unicode MS" pitchFamily="50" charset="-128"/>
                <a:ea typeface="Arial Unicode MS" pitchFamily="50" charset="-128"/>
                <a:cs typeface="Arial Unicode MS" pitchFamily="50" charset="-128"/>
              </a:rPr>
              <a:t>     5.8keV </a:t>
            </a:r>
            <a:r>
              <a:rPr lang="en-US" altLang="ja-JP" sz="1600" dirty="0" smtClean="0">
                <a:latin typeface="Arial Unicode MS" pitchFamily="50" charset="-128"/>
                <a:ea typeface="Arial Unicode MS" pitchFamily="50" charset="-128"/>
                <a:cs typeface="Arial Unicode MS" pitchFamily="50" charset="-128"/>
              </a:rPr>
              <a:t>(for 200kevents/s), </a:t>
            </a:r>
          </a:p>
          <a:p>
            <a:pPr marL="361950" indent="-180975"/>
            <a:r>
              <a:rPr lang="en-US" altLang="ja-JP" sz="1600" dirty="0">
                <a:latin typeface="Arial Unicode MS" pitchFamily="50" charset="-128"/>
                <a:ea typeface="Arial Unicode MS" pitchFamily="50" charset="-128"/>
                <a:cs typeface="Arial Unicode MS" pitchFamily="50" charset="-128"/>
              </a:rPr>
              <a:t> </a:t>
            </a:r>
            <a:r>
              <a:rPr lang="en-US" altLang="ja-JP" sz="1600" dirty="0" smtClean="0">
                <a:latin typeface="Arial Unicode MS" pitchFamily="50" charset="-128"/>
                <a:ea typeface="Arial Unicode MS" pitchFamily="50" charset="-128"/>
                <a:cs typeface="Arial Unicode MS" pitchFamily="50" charset="-128"/>
              </a:rPr>
              <a:t>       </a:t>
            </a:r>
            <a:r>
              <a:rPr lang="en-US" altLang="ja-JP" sz="2400" dirty="0" smtClean="0">
                <a:latin typeface="Arial Unicode MS" pitchFamily="50" charset="-128"/>
                <a:ea typeface="Arial Unicode MS" pitchFamily="50" charset="-128"/>
                <a:cs typeface="Arial Unicode MS" pitchFamily="50" charset="-128"/>
              </a:rPr>
              <a:t>2.4keV </a:t>
            </a:r>
            <a:r>
              <a:rPr lang="en-US" altLang="ja-JP" sz="1600" dirty="0" smtClean="0">
                <a:latin typeface="Arial Unicode MS" pitchFamily="50" charset="-128"/>
                <a:ea typeface="Arial Unicode MS" pitchFamily="50" charset="-128"/>
                <a:cs typeface="Arial Unicode MS" pitchFamily="50" charset="-128"/>
              </a:rPr>
              <a:t>(for 20kevents/s) </a:t>
            </a:r>
            <a:r>
              <a:rPr lang="en-US" altLang="ja-JP" sz="2000" dirty="0" smtClean="0">
                <a:latin typeface="Arial Unicode MS" pitchFamily="50" charset="-128"/>
                <a:ea typeface="Arial Unicode MS" pitchFamily="50" charset="-128"/>
                <a:cs typeface="Arial Unicode MS" pitchFamily="50" charset="-128"/>
              </a:rPr>
              <a:t>[1]</a:t>
            </a:r>
          </a:p>
          <a:p>
            <a:pPr marL="361950" indent="-180975"/>
            <a:r>
              <a:rPr lang="en-US" altLang="ja-JP" sz="2400" dirty="0" smtClean="0">
                <a:latin typeface="Arial Unicode MS" pitchFamily="50" charset="-128"/>
                <a:ea typeface="Arial Unicode MS" pitchFamily="50" charset="-128"/>
                <a:cs typeface="Arial Unicode MS" pitchFamily="50" charset="-128"/>
              </a:rPr>
              <a:t>Peak efficiency for 1.33MeV γ-rays:</a:t>
            </a:r>
            <a:r>
              <a:rPr lang="ja-JP" altLang="en-US" sz="2400" dirty="0" smtClean="0">
                <a:latin typeface="Arial Unicode MS" pitchFamily="50" charset="-128"/>
                <a:ea typeface="Arial Unicode MS" pitchFamily="50" charset="-128"/>
                <a:cs typeface="Arial Unicode MS" pitchFamily="50" charset="-128"/>
              </a:rPr>
              <a:t> </a:t>
            </a:r>
            <a:endParaRPr lang="en-US" altLang="ja-JP" sz="2400" dirty="0" smtClean="0">
              <a:latin typeface="Arial Unicode MS" pitchFamily="50" charset="-128"/>
              <a:ea typeface="Arial Unicode MS" pitchFamily="50" charset="-128"/>
              <a:cs typeface="Arial Unicode MS" pitchFamily="50" charset="-128"/>
            </a:endParaRPr>
          </a:p>
          <a:p>
            <a:pPr marL="361950" indent="-180975"/>
            <a:r>
              <a:rPr lang="en-US" altLang="ja-JP" sz="2400" dirty="0" smtClean="0">
                <a:latin typeface="Arial Unicode MS" pitchFamily="50" charset="-128"/>
                <a:ea typeface="Arial Unicode MS" pitchFamily="50" charset="-128"/>
                <a:cs typeface="Arial Unicode MS" pitchFamily="50" charset="-128"/>
              </a:rPr>
              <a:t>				</a:t>
            </a:r>
            <a:r>
              <a:rPr lang="fr-FR" altLang="ja-JP" sz="2400" dirty="0" smtClean="0">
                <a:solidFill>
                  <a:schemeClr val="tx1"/>
                </a:solidFill>
              </a:rPr>
              <a:t> 3.64 ± 0.11 %</a:t>
            </a:r>
            <a:r>
              <a:rPr lang="ja-JP" altLang="en-US" sz="2400" dirty="0" smtClean="0">
                <a:latin typeface="Arial Unicode MS" pitchFamily="50" charset="-128"/>
                <a:ea typeface="Arial Unicode MS" pitchFamily="50" charset="-128"/>
                <a:cs typeface="Arial Unicode MS" pitchFamily="50" charset="-128"/>
              </a:rPr>
              <a:t> </a:t>
            </a:r>
            <a:endParaRPr lang="en-US" altLang="ja-JP" sz="2400" dirty="0" smtClean="0">
              <a:latin typeface="Arial Unicode MS" pitchFamily="50" charset="-128"/>
              <a:ea typeface="Arial Unicode MS" pitchFamily="50" charset="-128"/>
              <a:cs typeface="Arial Unicode MS" pitchFamily="50" charset="-128"/>
            </a:endParaRPr>
          </a:p>
        </p:txBody>
      </p:sp>
      <p:sp>
        <p:nvSpPr>
          <p:cNvPr id="5" name="テキスト ボックス 4"/>
          <p:cNvSpPr txBox="1"/>
          <p:nvPr/>
        </p:nvSpPr>
        <p:spPr>
          <a:xfrm>
            <a:off x="1728112" y="5991680"/>
            <a:ext cx="7243609" cy="369332"/>
          </a:xfrm>
          <a:prstGeom prst="rect">
            <a:avLst/>
          </a:prstGeom>
          <a:noFill/>
        </p:spPr>
        <p:txBody>
          <a:bodyPr wrap="square" rtlCol="0">
            <a:spAutoFit/>
          </a:bodyPr>
          <a:lstStyle/>
          <a:p>
            <a:pPr lvl="0"/>
            <a:r>
              <a:rPr kumimoji="1" lang="en-US" altLang="ja-JP" dirty="0" smtClean="0">
                <a:solidFill>
                  <a:schemeClr val="bg1">
                    <a:lumMod val="50000"/>
                  </a:schemeClr>
                </a:solidFill>
              </a:rPr>
              <a:t>[1]</a:t>
            </a:r>
            <a:r>
              <a:rPr kumimoji="1" lang="ja-JP" altLang="en-US" dirty="0" smtClean="0">
                <a:solidFill>
                  <a:schemeClr val="bg1">
                    <a:lumMod val="50000"/>
                  </a:schemeClr>
                </a:solidFill>
              </a:rPr>
              <a:t>　</a:t>
            </a:r>
            <a:r>
              <a:rPr lang="en-GB" altLang="ja-JP" dirty="0" smtClean="0">
                <a:solidFill>
                  <a:schemeClr val="bg1">
                    <a:lumMod val="50000"/>
                  </a:schemeClr>
                </a:solidFill>
              </a:rPr>
              <a:t> T. Kin et. al., </a:t>
            </a:r>
            <a:r>
              <a:rPr lang="en-GB" altLang="ja-JP" i="1" dirty="0" smtClean="0">
                <a:solidFill>
                  <a:schemeClr val="bg1">
                    <a:lumMod val="50000"/>
                  </a:schemeClr>
                </a:solidFill>
              </a:rPr>
              <a:t>the 2009 NSS-MIC Conf. Rec.</a:t>
            </a:r>
            <a:r>
              <a:rPr lang="en-GB" altLang="ja-JP" dirty="0" smtClean="0">
                <a:solidFill>
                  <a:schemeClr val="bg1">
                    <a:lumMod val="50000"/>
                  </a:schemeClr>
                </a:solidFill>
              </a:rPr>
              <a:t> ,   N24-2, (2009).</a:t>
            </a:r>
            <a:endParaRPr lang="ja-JP" altLang="ja-JP" dirty="0">
              <a:solidFill>
                <a:schemeClr val="bg1">
                  <a:lumMod val="50000"/>
                </a:schemeClr>
              </a:solidFil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49" y="1877877"/>
            <a:ext cx="3490427" cy="3673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30827"/>
            <a:ext cx="3307056" cy="4392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フッター プレースホルダー 2"/>
          <p:cNvSpPr>
            <a:spLocks noGrp="1"/>
          </p:cNvSpPr>
          <p:nvPr>
            <p:ph type="ftr" sz="quarter" idx="11"/>
          </p:nvPr>
        </p:nvSpPr>
        <p:spPr>
          <a:xfrm>
            <a:off x="3124200" y="6617245"/>
            <a:ext cx="2895600" cy="196131"/>
          </a:xfrm>
        </p:spPr>
        <p:txBody>
          <a:bodyPr/>
          <a:lstStyle/>
          <a:p>
            <a:r>
              <a:rPr kumimoji="1" lang="en-US" altLang="ja-JP" dirty="0" smtClean="0"/>
              <a:t>OECD/NEA WPEC 21-May-2015</a:t>
            </a:r>
            <a:endParaRPr kumimoji="1" lang="ja-JP" altLang="en-US" dirty="0"/>
          </a:p>
        </p:txBody>
      </p:sp>
      <p:sp>
        <p:nvSpPr>
          <p:cNvPr id="7" name="スライド番号プレースホルダー 6"/>
          <p:cNvSpPr>
            <a:spLocks noGrp="1"/>
          </p:cNvSpPr>
          <p:nvPr>
            <p:ph type="sldNum" sz="quarter" idx="12"/>
          </p:nvPr>
        </p:nvSpPr>
        <p:spPr/>
        <p:txBody>
          <a:bodyPr/>
          <a:lstStyle/>
          <a:p>
            <a:fld id="{4E79C504-9ED1-4FAF-B9CF-03884391F86F}" type="slidenum">
              <a:rPr kumimoji="1" lang="ja-JP" altLang="en-US" smtClean="0"/>
              <a:pPr/>
              <a:t>7</a:t>
            </a:fld>
            <a:endParaRPr kumimoji="1" lang="ja-JP" altLang="en-US"/>
          </a:p>
        </p:txBody>
      </p:sp>
    </p:spTree>
    <p:extLst>
      <p:ext uri="{BB962C8B-B14F-4D97-AF65-F5344CB8AC3E}">
        <p14:creationId xmlns:p14="http://schemas.microsoft.com/office/powerpoint/2010/main" val="342663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0939"/>
            <a:ext cx="9144000" cy="720080"/>
          </a:xfrm>
        </p:spPr>
        <p:txBody>
          <a:bodyPr>
            <a:normAutofit fontScale="90000"/>
          </a:bodyPr>
          <a:lstStyle/>
          <a:p>
            <a:r>
              <a:rPr lang="en-US" altLang="ja-JP" sz="3600" b="1" baseline="30000" dirty="0" smtClean="0">
                <a:solidFill>
                  <a:srgbClr val="FF0000"/>
                </a:solidFill>
              </a:rPr>
              <a:t>120</a:t>
            </a:r>
            <a:r>
              <a:rPr lang="en-US" altLang="ja-JP" sz="3600" b="1" dirty="0" smtClean="0">
                <a:solidFill>
                  <a:srgbClr val="FF0000"/>
                </a:solidFill>
              </a:rPr>
              <a:t>Sn(n, </a:t>
            </a:r>
            <a:r>
              <a:rPr lang="en-US" altLang="ja-JP" sz="3600" b="1" dirty="0" smtClean="0">
                <a:solidFill>
                  <a:srgbClr val="FF0000"/>
                </a:solidFill>
                <a:latin typeface="Symbol" panose="05050102010706020507" pitchFamily="18" charset="2"/>
              </a:rPr>
              <a:t>g</a:t>
            </a:r>
            <a:r>
              <a:rPr lang="en-US" altLang="ja-JP" sz="3600" b="1" dirty="0" smtClean="0">
                <a:solidFill>
                  <a:srgbClr val="FF0000"/>
                </a:solidFill>
              </a:rPr>
              <a:t>) cross section and resonance identification</a:t>
            </a:r>
            <a:endParaRPr lang="en-US" altLang="ja-JP" sz="3600" b="1" dirty="0">
              <a:solidFill>
                <a:srgbClr val="FF0000"/>
              </a:solidFill>
            </a:endParaRPr>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1909908"/>
            <a:ext cx="5112568" cy="3342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直線矢印コネクタ 10"/>
          <p:cNvCxnSpPr/>
          <p:nvPr/>
        </p:nvCxnSpPr>
        <p:spPr>
          <a:xfrm flipH="1" flipV="1">
            <a:off x="4303220" y="2435823"/>
            <a:ext cx="844844" cy="737687"/>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pic>
        <p:nvPicPr>
          <p:cNvPr id="1034"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430" y="824161"/>
            <a:ext cx="4200538" cy="2748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テキスト ボックス 35"/>
          <p:cNvSpPr txBox="1"/>
          <p:nvPr/>
        </p:nvSpPr>
        <p:spPr>
          <a:xfrm>
            <a:off x="4225634" y="1063189"/>
            <a:ext cx="4666845" cy="707886"/>
          </a:xfrm>
          <a:prstGeom prst="rect">
            <a:avLst/>
          </a:prstGeom>
          <a:noFill/>
        </p:spPr>
        <p:txBody>
          <a:bodyPr wrap="square" rtlCol="0">
            <a:spAutoFit/>
          </a:bodyPr>
          <a:lstStyle/>
          <a:p>
            <a:r>
              <a:rPr lang="en-US" altLang="ja-JP" sz="2000" dirty="0">
                <a:solidFill>
                  <a:srgbClr val="FF0000"/>
                </a:solidFill>
              </a:rPr>
              <a:t>-&gt; </a:t>
            </a:r>
            <a:r>
              <a:rPr lang="en-US" altLang="ja-JP" sz="2000" dirty="0" smtClean="0">
                <a:solidFill>
                  <a:srgbClr val="FF0000"/>
                </a:solidFill>
              </a:rPr>
              <a:t>The resonance at 1.5 eV is </a:t>
            </a:r>
          </a:p>
          <a:p>
            <a:r>
              <a:rPr lang="en-US" altLang="ja-JP" sz="2000" dirty="0">
                <a:solidFill>
                  <a:srgbClr val="FF0000"/>
                </a:solidFill>
              </a:rPr>
              <a:t> </a:t>
            </a:r>
            <a:r>
              <a:rPr lang="en-US" altLang="ja-JP" sz="2000" dirty="0" smtClean="0">
                <a:solidFill>
                  <a:srgbClr val="FF0000"/>
                </a:solidFill>
              </a:rPr>
              <a:t>    not </a:t>
            </a:r>
            <a:r>
              <a:rPr lang="en-US" altLang="ja-JP" sz="2000" baseline="30000" dirty="0" smtClean="0">
                <a:solidFill>
                  <a:srgbClr val="FF0000"/>
                </a:solidFill>
              </a:rPr>
              <a:t>120</a:t>
            </a:r>
            <a:r>
              <a:rPr lang="en-US" altLang="ja-JP" sz="2000" dirty="0">
                <a:solidFill>
                  <a:srgbClr val="FF0000"/>
                </a:solidFill>
              </a:rPr>
              <a:t>Sn but </a:t>
            </a:r>
            <a:r>
              <a:rPr lang="en-US" altLang="ja-JP" sz="2000" baseline="30000" dirty="0" smtClean="0">
                <a:solidFill>
                  <a:srgbClr val="FF0000"/>
                </a:solidFill>
              </a:rPr>
              <a:t>115</a:t>
            </a:r>
            <a:r>
              <a:rPr lang="en-US" altLang="ja-JP" sz="2000" dirty="0" smtClean="0">
                <a:solidFill>
                  <a:srgbClr val="FF0000"/>
                </a:solidFill>
              </a:rPr>
              <a:t>In!</a:t>
            </a:r>
          </a:p>
        </p:txBody>
      </p:sp>
      <p:sp>
        <p:nvSpPr>
          <p:cNvPr id="9" name="正方形/長方形 8"/>
          <p:cNvSpPr/>
          <p:nvPr/>
        </p:nvSpPr>
        <p:spPr>
          <a:xfrm>
            <a:off x="83430" y="5013176"/>
            <a:ext cx="8921936" cy="1200329"/>
          </a:xfrm>
          <a:prstGeom prst="rect">
            <a:avLst/>
          </a:prstGeom>
        </p:spPr>
        <p:txBody>
          <a:bodyPr wrap="square">
            <a:spAutoFit/>
          </a:bodyPr>
          <a:lstStyle/>
          <a:p>
            <a:r>
              <a:rPr lang="en-US" altLang="ja-JP" b="1" dirty="0"/>
              <a:t>Isotopic Distribution</a:t>
            </a:r>
            <a:r>
              <a:rPr lang="en-US" altLang="ja-JP" b="1" dirty="0" smtClean="0"/>
              <a:t>[%]</a:t>
            </a:r>
            <a:r>
              <a:rPr lang="ja-JP" altLang="en-US" b="1" dirty="0" smtClean="0"/>
              <a:t>　⇒　</a:t>
            </a:r>
            <a:endParaRPr lang="en-US" altLang="ja-JP" b="1" dirty="0" smtClean="0"/>
          </a:p>
          <a:p>
            <a:r>
              <a:rPr lang="en-US" altLang="ja-JP" b="1" baseline="30000" dirty="0" smtClean="0"/>
              <a:t>116</a:t>
            </a:r>
            <a:r>
              <a:rPr lang="en-US" altLang="ja-JP" b="1" dirty="0" smtClean="0"/>
              <a:t>Sn:0.12, </a:t>
            </a:r>
            <a:r>
              <a:rPr lang="en-US" altLang="ja-JP" b="1" baseline="30000" dirty="0" smtClean="0"/>
              <a:t>117</a:t>
            </a:r>
            <a:r>
              <a:rPr lang="en-US" altLang="ja-JP" b="1" dirty="0" smtClean="0"/>
              <a:t>Sn:0.1, </a:t>
            </a:r>
            <a:r>
              <a:rPr lang="en-US" altLang="ja-JP" b="1" baseline="30000" dirty="0" smtClean="0"/>
              <a:t>118</a:t>
            </a:r>
            <a:r>
              <a:rPr lang="en-US" altLang="ja-JP" b="1" dirty="0" smtClean="0"/>
              <a:t>Sn:0.3, </a:t>
            </a:r>
            <a:r>
              <a:rPr lang="en-US" altLang="ja-JP" b="1" baseline="30000" dirty="0" smtClean="0"/>
              <a:t>119</a:t>
            </a:r>
            <a:r>
              <a:rPr lang="en-US" altLang="ja-JP" b="1" dirty="0" smtClean="0"/>
              <a:t>Sn:0.4, </a:t>
            </a:r>
            <a:r>
              <a:rPr lang="en-US" altLang="ja-JP" b="1" baseline="30000" dirty="0" smtClean="0"/>
              <a:t>120</a:t>
            </a:r>
            <a:r>
              <a:rPr lang="en-US" altLang="ja-JP" b="1" dirty="0" smtClean="0"/>
              <a:t>Sn:98.8, </a:t>
            </a:r>
            <a:r>
              <a:rPr lang="en-US" altLang="ja-JP" b="1" baseline="30000" dirty="0" smtClean="0"/>
              <a:t>122</a:t>
            </a:r>
            <a:r>
              <a:rPr lang="en-US" altLang="ja-JP" b="1" dirty="0" smtClean="0"/>
              <a:t>Sn:0.15, </a:t>
            </a:r>
            <a:r>
              <a:rPr lang="en-US" altLang="ja-JP" b="1" baseline="30000" dirty="0" smtClean="0"/>
              <a:t>124</a:t>
            </a:r>
            <a:r>
              <a:rPr lang="en-US" altLang="ja-JP" b="1" dirty="0" smtClean="0"/>
              <a:t>Sn:0.1</a:t>
            </a:r>
            <a:endParaRPr lang="ja-JP" altLang="ja-JP" b="1" dirty="0"/>
          </a:p>
          <a:p>
            <a:r>
              <a:rPr lang="en-US" altLang="ja-JP" b="1" dirty="0" smtClean="0"/>
              <a:t>Chemical Impurities </a:t>
            </a:r>
            <a:r>
              <a:rPr lang="ja-JP" altLang="en-US" b="1" dirty="0" smtClean="0"/>
              <a:t>⇒</a:t>
            </a:r>
            <a:r>
              <a:rPr lang="en-US" altLang="ja-JP" b="1" dirty="0" smtClean="0"/>
              <a:t> </a:t>
            </a:r>
          </a:p>
          <a:p>
            <a:r>
              <a:rPr lang="en-US" altLang="ja-JP" b="1" dirty="0" smtClean="0"/>
              <a:t>B:40ppm</a:t>
            </a:r>
            <a:r>
              <a:rPr lang="en-US" altLang="ja-JP" b="1" dirty="0"/>
              <a:t>,  Sb:60ppm, Al:250ppm, Ca:200ppm, Fe:400ppm, Zn:350ppm, </a:t>
            </a:r>
            <a:r>
              <a:rPr lang="en-US" altLang="ja-JP" b="1" dirty="0" smtClean="0"/>
              <a:t>Si:600ppm</a:t>
            </a:r>
          </a:p>
        </p:txBody>
      </p:sp>
      <p:sp>
        <p:nvSpPr>
          <p:cNvPr id="4" name="正方形/長方形 3"/>
          <p:cNvSpPr/>
          <p:nvPr/>
        </p:nvSpPr>
        <p:spPr>
          <a:xfrm>
            <a:off x="1259632" y="1124744"/>
            <a:ext cx="2449325" cy="646331"/>
          </a:xfrm>
          <a:prstGeom prst="rect">
            <a:avLst/>
          </a:prstGeom>
        </p:spPr>
        <p:txBody>
          <a:bodyPr wrap="none">
            <a:spAutoFit/>
          </a:bodyPr>
          <a:lstStyle/>
          <a:p>
            <a:r>
              <a:rPr lang="en-US" altLang="ja-JP" dirty="0">
                <a:solidFill>
                  <a:srgbClr val="FF0000"/>
                </a:solidFill>
              </a:rPr>
              <a:t>Prompt </a:t>
            </a:r>
            <a:r>
              <a:rPr lang="en-US" altLang="ja-JP" dirty="0">
                <a:solidFill>
                  <a:srgbClr val="FF0000"/>
                </a:solidFill>
                <a:latin typeface="Symbol" panose="05050102010706020507" pitchFamily="18" charset="2"/>
              </a:rPr>
              <a:t>g</a:t>
            </a:r>
            <a:r>
              <a:rPr lang="en-US" altLang="ja-JP" dirty="0">
                <a:solidFill>
                  <a:srgbClr val="FF0000"/>
                </a:solidFill>
              </a:rPr>
              <a:t>-rays from </a:t>
            </a:r>
            <a:r>
              <a:rPr lang="en-US" altLang="ja-JP" baseline="30000" dirty="0" smtClean="0">
                <a:solidFill>
                  <a:srgbClr val="FF0000"/>
                </a:solidFill>
              </a:rPr>
              <a:t>115</a:t>
            </a:r>
            <a:r>
              <a:rPr lang="en-US" altLang="ja-JP" dirty="0" smtClean="0">
                <a:solidFill>
                  <a:srgbClr val="FF0000"/>
                </a:solidFill>
              </a:rPr>
              <a:t>In</a:t>
            </a:r>
          </a:p>
          <a:p>
            <a:r>
              <a:rPr lang="en-US" altLang="ja-JP" dirty="0" smtClean="0">
                <a:solidFill>
                  <a:srgbClr val="FF0000"/>
                </a:solidFill>
              </a:rPr>
              <a:t> </a:t>
            </a:r>
            <a:r>
              <a:rPr lang="en-US" altLang="ja-JP" dirty="0">
                <a:solidFill>
                  <a:srgbClr val="FF0000"/>
                </a:solidFill>
              </a:rPr>
              <a:t>were observed</a:t>
            </a:r>
            <a:endParaRPr lang="ja-JP" altLang="en-US" dirty="0"/>
          </a:p>
        </p:txBody>
      </p:sp>
      <p:sp>
        <p:nvSpPr>
          <p:cNvPr id="5" name="正方形/長方形 4"/>
          <p:cNvSpPr/>
          <p:nvPr/>
        </p:nvSpPr>
        <p:spPr>
          <a:xfrm>
            <a:off x="177384" y="6205567"/>
            <a:ext cx="7778992" cy="369332"/>
          </a:xfrm>
          <a:prstGeom prst="rect">
            <a:avLst/>
          </a:prstGeom>
        </p:spPr>
        <p:txBody>
          <a:bodyPr wrap="square">
            <a:spAutoFit/>
          </a:bodyPr>
          <a:lstStyle/>
          <a:p>
            <a:r>
              <a:rPr lang="en-US" altLang="ja-JP" b="1" dirty="0">
                <a:solidFill>
                  <a:srgbClr val="FF0000"/>
                </a:solidFill>
              </a:rPr>
              <a:t>Note: “In” is not listed as impurities on the spec sheet.</a:t>
            </a:r>
          </a:p>
        </p:txBody>
      </p:sp>
      <p:sp>
        <p:nvSpPr>
          <p:cNvPr id="7" name="正方形/長方形 6"/>
          <p:cNvSpPr/>
          <p:nvPr/>
        </p:nvSpPr>
        <p:spPr>
          <a:xfrm>
            <a:off x="158582" y="4709904"/>
            <a:ext cx="1593706" cy="369332"/>
          </a:xfrm>
          <a:prstGeom prst="rect">
            <a:avLst/>
          </a:prstGeom>
        </p:spPr>
        <p:txBody>
          <a:bodyPr wrap="none">
            <a:spAutoFit/>
          </a:bodyPr>
          <a:lstStyle/>
          <a:p>
            <a:r>
              <a:rPr lang="en-US" altLang="ja-JP" b="1" dirty="0" smtClean="0">
                <a:solidFill>
                  <a:srgbClr val="FF0000"/>
                </a:solidFill>
              </a:rPr>
              <a:t>The </a:t>
            </a:r>
            <a:r>
              <a:rPr lang="en-US" altLang="ja-JP" b="1" dirty="0">
                <a:solidFill>
                  <a:srgbClr val="FF0000"/>
                </a:solidFill>
              </a:rPr>
              <a:t>spec sheet</a:t>
            </a:r>
            <a:endParaRPr lang="ja-JP" altLang="en-US" dirty="0"/>
          </a:p>
        </p:txBody>
      </p:sp>
      <p:grpSp>
        <p:nvGrpSpPr>
          <p:cNvPr id="13" name="グループ化 12"/>
          <p:cNvGrpSpPr/>
          <p:nvPr/>
        </p:nvGrpSpPr>
        <p:grpSpPr>
          <a:xfrm>
            <a:off x="158582" y="3673202"/>
            <a:ext cx="3653171" cy="1123950"/>
            <a:chOff x="126481" y="4485811"/>
            <a:chExt cx="4651424" cy="1522432"/>
          </a:xfrm>
        </p:grpSpPr>
        <p:pic>
          <p:nvPicPr>
            <p:cNvPr id="14"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481" y="4485811"/>
              <a:ext cx="4651424" cy="152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テキスト ボックス 14"/>
            <p:cNvSpPr txBox="1"/>
            <p:nvPr/>
          </p:nvSpPr>
          <p:spPr>
            <a:xfrm>
              <a:off x="251520" y="4532500"/>
              <a:ext cx="966931" cy="369332"/>
            </a:xfrm>
            <a:prstGeom prst="rect">
              <a:avLst/>
            </a:prstGeom>
            <a:noFill/>
          </p:spPr>
          <p:txBody>
            <a:bodyPr wrap="none" rtlCol="0">
              <a:spAutoFit/>
            </a:bodyPr>
            <a:lstStyle/>
            <a:p>
              <a:r>
                <a:rPr kumimoji="1" lang="en-US" altLang="ja-JP" dirty="0" smtClean="0"/>
                <a:t>Sample</a:t>
              </a:r>
              <a:endParaRPr kumimoji="1" lang="ja-JP" altLang="en-US" dirty="0"/>
            </a:p>
          </p:txBody>
        </p:sp>
      </p:grpSp>
      <p:sp>
        <p:nvSpPr>
          <p:cNvPr id="3" name="フッター プレースホルダー 2"/>
          <p:cNvSpPr>
            <a:spLocks noGrp="1"/>
          </p:cNvSpPr>
          <p:nvPr>
            <p:ph type="ftr" sz="quarter" idx="11"/>
          </p:nvPr>
        </p:nvSpPr>
        <p:spPr>
          <a:xfrm>
            <a:off x="3163330" y="6492875"/>
            <a:ext cx="2895600" cy="365125"/>
          </a:xfrm>
        </p:spPr>
        <p:txBody>
          <a:bodyPr/>
          <a:lstStyle/>
          <a:p>
            <a:r>
              <a:rPr kumimoji="1" lang="en-US" altLang="ja-JP" dirty="0" smtClean="0"/>
              <a:t>OECD/NEA WPEC 21-May-2015</a:t>
            </a:r>
            <a:endParaRPr kumimoji="1" lang="ja-JP" altLang="en-US" dirty="0"/>
          </a:p>
        </p:txBody>
      </p:sp>
      <p:sp>
        <p:nvSpPr>
          <p:cNvPr id="6" name="スライド番号プレースホルダー 5"/>
          <p:cNvSpPr>
            <a:spLocks noGrp="1"/>
          </p:cNvSpPr>
          <p:nvPr>
            <p:ph type="sldNum" sz="quarter" idx="12"/>
          </p:nvPr>
        </p:nvSpPr>
        <p:spPr/>
        <p:txBody>
          <a:bodyPr/>
          <a:lstStyle/>
          <a:p>
            <a:fld id="{4E79C504-9ED1-4FAF-B9CF-03884391F86F}" type="slidenum">
              <a:rPr kumimoji="1" lang="ja-JP" altLang="en-US" smtClean="0"/>
              <a:pPr/>
              <a:t>8</a:t>
            </a:fld>
            <a:endParaRPr kumimoji="1" lang="ja-JP" altLang="en-US"/>
          </a:p>
        </p:txBody>
      </p:sp>
    </p:spTree>
    <p:extLst>
      <p:ext uri="{BB962C8B-B14F-4D97-AF65-F5344CB8AC3E}">
        <p14:creationId xmlns:p14="http://schemas.microsoft.com/office/powerpoint/2010/main" val="39483345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79512" y="116632"/>
            <a:ext cx="8809050" cy="523220"/>
          </a:xfrm>
          <a:prstGeom prst="rect">
            <a:avLst/>
          </a:prstGeom>
        </p:spPr>
        <p:txBody>
          <a:bodyPr wrap="square">
            <a:spAutoFit/>
          </a:bodyPr>
          <a:lstStyle/>
          <a:p>
            <a:pPr algn="ctr"/>
            <a:r>
              <a:rPr lang="en-US" altLang="ja-JP" sz="2800" b="1" dirty="0" smtClean="0">
                <a:solidFill>
                  <a:srgbClr val="FF0000"/>
                </a:solidFill>
              </a:rPr>
              <a:t>The prompt </a:t>
            </a:r>
            <a:r>
              <a:rPr lang="en-US" altLang="ja-JP" sz="2800" b="1" dirty="0" smtClean="0">
                <a:solidFill>
                  <a:srgbClr val="FF0000"/>
                </a:solidFill>
                <a:latin typeface="Symbol" panose="05050102010706020507" pitchFamily="18" charset="2"/>
              </a:rPr>
              <a:t>g</a:t>
            </a:r>
            <a:r>
              <a:rPr lang="en-US" altLang="ja-JP" sz="2800" b="1" dirty="0" smtClean="0">
                <a:solidFill>
                  <a:srgbClr val="FF0000"/>
                </a:solidFill>
              </a:rPr>
              <a:t>-ray distributions gated at </a:t>
            </a:r>
            <a:r>
              <a:rPr lang="en-US" altLang="ja-JP" sz="2800" b="1" baseline="30000" dirty="0" smtClean="0">
                <a:solidFill>
                  <a:srgbClr val="FF0000"/>
                </a:solidFill>
              </a:rPr>
              <a:t>120</a:t>
            </a:r>
            <a:r>
              <a:rPr lang="en-US" altLang="ja-JP" sz="2800" b="1" dirty="0" smtClean="0">
                <a:solidFill>
                  <a:srgbClr val="FF0000"/>
                </a:solidFill>
              </a:rPr>
              <a:t>Sn resonances</a:t>
            </a:r>
            <a:endParaRPr lang="en-US" altLang="ja-JP" sz="2800" b="1" dirty="0">
              <a:solidFill>
                <a:srgbClr val="FF0000"/>
              </a:solidFill>
            </a:endParaRPr>
          </a:p>
        </p:txBody>
      </p:sp>
      <p:pic>
        <p:nvPicPr>
          <p:cNvPr id="9"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6857" y="764704"/>
            <a:ext cx="6721647"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216" y="4365104"/>
            <a:ext cx="3387871" cy="22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円/楕円 4"/>
          <p:cNvSpPr/>
          <p:nvPr/>
        </p:nvSpPr>
        <p:spPr>
          <a:xfrm>
            <a:off x="2555776" y="4797152"/>
            <a:ext cx="720080"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7" name="屈折矢印 6"/>
          <p:cNvSpPr/>
          <p:nvPr/>
        </p:nvSpPr>
        <p:spPr>
          <a:xfrm>
            <a:off x="3352056" y="4557762"/>
            <a:ext cx="720080" cy="504056"/>
          </a:xfrm>
          <a:prstGeom prst="ben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2" name="フッター プレースホルダー 1"/>
          <p:cNvSpPr>
            <a:spLocks noGrp="1"/>
          </p:cNvSpPr>
          <p:nvPr>
            <p:ph type="ftr" sz="quarter" idx="11"/>
          </p:nvPr>
        </p:nvSpPr>
        <p:spPr/>
        <p:txBody>
          <a:bodyPr/>
          <a:lstStyle/>
          <a:p>
            <a:r>
              <a:rPr kumimoji="1" lang="en-US" altLang="ja-JP" smtClean="0"/>
              <a:t>OECD/NEA WPEC 21-May-2015</a:t>
            </a:r>
            <a:endParaRPr kumimoji="1" lang="ja-JP" altLang="en-US"/>
          </a:p>
        </p:txBody>
      </p:sp>
      <p:sp>
        <p:nvSpPr>
          <p:cNvPr id="4" name="スライド番号プレースホルダー 3"/>
          <p:cNvSpPr>
            <a:spLocks noGrp="1"/>
          </p:cNvSpPr>
          <p:nvPr>
            <p:ph type="sldNum" sz="quarter" idx="12"/>
          </p:nvPr>
        </p:nvSpPr>
        <p:spPr/>
        <p:txBody>
          <a:bodyPr/>
          <a:lstStyle/>
          <a:p>
            <a:fld id="{4E79C504-9ED1-4FAF-B9CF-03884391F86F}" type="slidenum">
              <a:rPr kumimoji="1" lang="ja-JP" altLang="en-US" smtClean="0"/>
              <a:pPr/>
              <a:t>9</a:t>
            </a:fld>
            <a:endParaRPr kumimoji="1" lang="ja-JP" altLang="en-US"/>
          </a:p>
        </p:txBody>
      </p:sp>
    </p:spTree>
    <p:extLst>
      <p:ext uri="{BB962C8B-B14F-4D97-AF65-F5344CB8AC3E}">
        <p14:creationId xmlns:p14="http://schemas.microsoft.com/office/powerpoint/2010/main" val="269090045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1|0"/>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412</TotalTime>
  <Words>2872</Words>
  <Application>Microsoft Office PowerPoint</Application>
  <PresentationFormat>画面に合わせる (4:3)</PresentationFormat>
  <Paragraphs>686</Paragraphs>
  <Slides>58</Slides>
  <Notes>15</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58</vt:i4>
      </vt:variant>
    </vt:vector>
  </HeadingPairs>
  <TitlesOfParts>
    <vt:vector size="72" baseType="lpstr">
      <vt:lpstr>Arial Unicode MS</vt:lpstr>
      <vt:lpstr>ＭＳ Ｐゴシック</vt:lpstr>
      <vt:lpstr>ＭＳ Ｐ明朝</vt:lpstr>
      <vt:lpstr>ＭＳ ゴシック</vt:lpstr>
      <vt:lpstr>ＭＳ 明朝</vt:lpstr>
      <vt:lpstr>Osaka</vt:lpstr>
      <vt:lpstr>Arial</vt:lpstr>
      <vt:lpstr>Calibri</vt:lpstr>
      <vt:lpstr>Helvetica</vt:lpstr>
      <vt:lpstr>Symbol</vt:lpstr>
      <vt:lpstr>Tahoma</vt:lpstr>
      <vt:lpstr>Times New Roman</vt:lpstr>
      <vt:lpstr>Wingdings</vt:lpstr>
      <vt:lpstr>Office テーマ</vt:lpstr>
      <vt:lpstr> Japanese Activities in  Nuclear Data Measurement </vt:lpstr>
      <vt:lpstr>Nuclear Data Measurement in Japan</vt:lpstr>
      <vt:lpstr>Activities by  J-PARC/MLF/ANNRI collaboration </vt:lpstr>
      <vt:lpstr>Nuclear Data Projects in Japan</vt:lpstr>
      <vt:lpstr>PowerPoint プレゼンテーション</vt:lpstr>
      <vt:lpstr>Measurement of neutron total cross sections</vt:lpstr>
      <vt:lpstr>Measurements  using Ge Spectrometer</vt:lpstr>
      <vt:lpstr>120Sn(n, g) cross section and resonance identification</vt:lpstr>
      <vt:lpstr>PowerPoint プレゼンテーション</vt:lpstr>
      <vt:lpstr>PowerPoint プレゼンテーション</vt:lpstr>
      <vt:lpstr>Measurements  using NaI(Tl) Spectrometer</vt:lpstr>
      <vt:lpstr>NaI(Tl) Detectors at ANNRI</vt:lpstr>
      <vt:lpstr>Nuclear Data Activities  at Tandem Accelerator Facility of  Japan Atomic Energy Agency</vt:lpstr>
      <vt:lpstr>PowerPoint プレゼンテーション</vt:lpstr>
      <vt:lpstr>PowerPoint プレゼンテーション</vt:lpstr>
      <vt:lpstr>PowerPoint プレゼンテーション</vt:lpstr>
      <vt:lpstr>Beam Line for Surrogate/Fission Experiment</vt:lpstr>
      <vt:lpstr>PowerPoint プレゼンテーション</vt:lpstr>
      <vt:lpstr>PowerPoint プレゼンテーション</vt:lpstr>
      <vt:lpstr>PowerPoint プレゼンテーション</vt:lpstr>
      <vt:lpstr>FF Mass Distributions and Neutron multiplicity</vt:lpstr>
      <vt:lpstr>Activities at JAEA/FNS</vt:lpstr>
      <vt:lpstr>Introduction</vt:lpstr>
      <vt:lpstr>Graphite assembly</vt:lpstr>
      <vt:lpstr>Results -1</vt:lpstr>
      <vt:lpstr>Results -2</vt:lpstr>
      <vt:lpstr>Results -3</vt:lpstr>
      <vt:lpstr>Results -4</vt:lpstr>
      <vt:lpstr>Activities at Radiation Science Center, KEK </vt:lpstr>
      <vt:lpstr>Nuclear data measurement activities at  High Energy Accelerator Research Organization (KEK)</vt:lpstr>
      <vt:lpstr>PowerPoint プレゼンテーション</vt:lpstr>
      <vt:lpstr>A Nuclear Reaction Data Program at RIKEN for FP in Nuclear Waste</vt:lpstr>
      <vt:lpstr>PowerPoint プレゼンテーション</vt:lpstr>
      <vt:lpstr>PowerPoint プレゼンテーション</vt:lpstr>
      <vt:lpstr>PowerPoint プレゼンテーション</vt:lpstr>
      <vt:lpstr>Activities at Tokyo Institute of Technology (Tokyo Tech)  Igashira Group</vt:lpstr>
      <vt:lpstr>Capture Cross Sections and  Gamma-ray Spectra in the keV Region</vt:lpstr>
      <vt:lpstr>Experimental setup</vt:lpstr>
      <vt:lpstr>PowerPoint プレゼンテーション</vt:lpstr>
      <vt:lpstr>Activities at Kyoto University </vt:lpstr>
      <vt:lpstr>PowerPoint プレゼンテーション</vt:lpstr>
      <vt:lpstr>PowerPoint プレゼンテーション</vt:lpstr>
      <vt:lpstr>PowerPoint プレゼンテーション</vt:lpstr>
      <vt:lpstr>Activities at Konan University</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Activities at Kyushu University</vt:lpstr>
      <vt:lpstr>Systematic Measurement of Double-Differential Neutron Yields From Thick Target Irradiated by  Deuterons Below 10 MeV</vt:lpstr>
      <vt:lpstr>Experiment @KUTL</vt:lpstr>
      <vt:lpstr>Result</vt:lpstr>
      <vt:lpstr>Activities at Kyushu University  　Department of Applied Quantum Physics  and Nuclear Engineering </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ndc</dc:creator>
  <cp:lastModifiedBy>Harada</cp:lastModifiedBy>
  <cp:revision>55</cp:revision>
  <cp:lastPrinted>2015-05-13T04:37:12Z</cp:lastPrinted>
  <dcterms:created xsi:type="dcterms:W3CDTF">2014-04-25T08:20:12Z</dcterms:created>
  <dcterms:modified xsi:type="dcterms:W3CDTF">2015-05-21T03:39:47Z</dcterms:modified>
</cp:coreProperties>
</file>