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68" r:id="rId1"/>
  </p:sldMasterIdLst>
  <p:notesMasterIdLst>
    <p:notesMasterId r:id="rId12"/>
  </p:notesMasterIdLst>
  <p:handoutMasterIdLst>
    <p:handoutMasterId r:id="rId13"/>
  </p:handoutMasterIdLst>
  <p:sldIdLst>
    <p:sldId id="417" r:id="rId2"/>
    <p:sldId id="548" r:id="rId3"/>
    <p:sldId id="547" r:id="rId4"/>
    <p:sldId id="550" r:id="rId5"/>
    <p:sldId id="553" r:id="rId6"/>
    <p:sldId id="554" r:id="rId7"/>
    <p:sldId id="555" r:id="rId8"/>
    <p:sldId id="556" r:id="rId9"/>
    <p:sldId id="552" r:id="rId10"/>
    <p:sldId id="549" r:id="rId11"/>
  </p:sldIdLst>
  <p:sldSz cx="9144000" cy="6858000" type="screen4x3"/>
  <p:notesSz cx="6805613" cy="9944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1248" userDrawn="1">
          <p15:clr>
            <a:srgbClr val="A4A3A4"/>
          </p15:clr>
        </p15:guide>
        <p15:guide id="3" orient="horz" pos="4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2F2F2"/>
    <a:srgbClr val="DADADA"/>
    <a:srgbClr val="E7E7E7"/>
    <a:srgbClr val="B7B7B7"/>
    <a:srgbClr val="808080"/>
    <a:srgbClr val="E8E8E8"/>
    <a:srgbClr val="8D8D8D"/>
    <a:srgbClr val="F1F1F1"/>
    <a:srgbClr val="FBF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2" autoAdjust="0"/>
    <p:restoredTop sz="88285" autoAdjust="0"/>
  </p:normalViewPr>
  <p:slideViewPr>
    <p:cSldViewPr showGuides="1">
      <p:cViewPr varScale="1">
        <p:scale>
          <a:sx n="75" d="100"/>
          <a:sy n="75" d="100"/>
        </p:scale>
        <p:origin x="619" y="58"/>
      </p:cViewPr>
      <p:guideLst>
        <p:guide orient="horz" pos="912"/>
        <p:guide pos="1248"/>
        <p:guide orient="horz" pos="480"/>
      </p:guideLst>
    </p:cSldViewPr>
  </p:slideViewPr>
  <p:outlineViewPr>
    <p:cViewPr>
      <p:scale>
        <a:sx n="33" d="100"/>
        <a:sy n="33" d="100"/>
      </p:scale>
      <p:origin x="0" y="-143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346"/>
    </p:cViewPr>
  </p:sorterViewPr>
  <p:notesViewPr>
    <p:cSldViewPr showGuides="1">
      <p:cViewPr varScale="1">
        <p:scale>
          <a:sx n="83" d="100"/>
          <a:sy n="83" d="100"/>
        </p:scale>
        <p:origin x="-3108" y="-78"/>
      </p:cViewPr>
      <p:guideLst>
        <p:guide orient="horz" pos="3132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640E3DF-7D6A-4833-B3A7-646BC39181C2}" type="datetimeFigureOut">
              <a:rPr lang="en-US" altLang="fr-FR"/>
              <a:pPr>
                <a:defRPr/>
              </a:pPr>
              <a:t>11/29/2015</a:t>
            </a:fld>
            <a:endParaRPr lang="en-GB" alt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03ED49-D01E-44BD-B14F-80BB49952E35}" type="slidenum">
              <a:rPr lang="en-GB" altLang="fr-FR"/>
              <a:pPr/>
              <a:t>‹Nº›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9040047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488DF35-0646-486A-830A-4A7CE3F9CDA7}" type="datetimeFigureOut">
              <a:rPr lang="en-US" altLang="fr-FR"/>
              <a:pPr>
                <a:defRPr/>
              </a:pPr>
              <a:t>11/29/2015</a:t>
            </a:fld>
            <a:endParaRPr lang="en-GB" alt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43537" cy="44735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0B9F7B-E8AD-45AC-A672-ED5CC7273F92}" type="slidenum">
              <a:rPr lang="en-GB" altLang="fr-FR"/>
              <a:pPr/>
              <a:t>‹Nº›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9197395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685D9F-ADFC-482C-B046-2E78A14734A5}" type="slidenum">
              <a:rPr lang="en-GB" altLang="fr-FR">
                <a:latin typeface="Times New Roman" pitchFamily="18" charset="0"/>
              </a:rPr>
              <a:pPr>
                <a:spcBef>
                  <a:spcPct val="0"/>
                </a:spcBef>
              </a:pPr>
              <a:t>1</a:t>
            </a:fld>
            <a:endParaRPr lang="en-GB" altLang="fr-FR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125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64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2015 Organisation for Economic Co-operation and Development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077418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64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2015 Organisation for Economic Co-operation and Development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5492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64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2015 Organisation for Economic Co-operation and Development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174930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64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2015 Organisation for Economic Co-operation and Development</a:t>
            </a:r>
          </a:p>
        </p:txBody>
      </p:sp>
      <p:sp>
        <p:nvSpPr>
          <p:cNvPr id="5" name="Slide Number Placeholder 3"/>
          <p:cNvSpPr txBox="1">
            <a:spLocks/>
          </p:cNvSpPr>
          <p:nvPr userDrawn="1"/>
        </p:nvSpPr>
        <p:spPr bwMode="auto">
          <a:xfrm>
            <a:off x="8677275" y="6616700"/>
            <a:ext cx="466725" cy="26828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/>
            <a:fld id="{5B4326C3-5799-4604-AE19-AB9A171925D4}" type="slidenum">
              <a:rPr lang="en-GB" altLang="fr-FR" sz="100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pPr algn="ctr" eaLnBrk="1" hangingPunct="1"/>
              <a:t>‹Nº›</a:t>
            </a:fld>
            <a:endParaRPr lang="en-GB" altLang="fr-FR" sz="100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9560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382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64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fr-FR" sz="7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© 2013 Organisation for Economic Co-operation and Development</a:t>
            </a:r>
          </a:p>
        </p:txBody>
      </p:sp>
      <p:pic>
        <p:nvPicPr>
          <p:cNvPr id="1029" name="Picture 5" descr="PPT banner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64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2015 Organisation for Economic Co-operation and Development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5" r:id="rId2"/>
    <p:sldLayoutId id="2147484206" r:id="rId3"/>
    <p:sldLayoutId id="2147484207" r:id="rId4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chemeClr val="accent1"/>
          </a:solidFill>
          <a:latin typeface="Arial" pitchFamily="34" charset="0"/>
          <a:ea typeface="MS PGothic" pitchFamily="34" charset="-128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  <a:ea typeface="MS PGothic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  <a:ea typeface="MS PGothic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  <a:ea typeface="MS PGothic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  <a:ea typeface="MS PGothic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MS PGothic" pitchFamily="34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-nds.iaea.org/index-meeting-crp/CM_Compensating_Effects_2015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"/>
          <p:cNvSpPr>
            <a:spLocks noChangeArrowheads="1"/>
          </p:cNvSpPr>
          <p:nvPr/>
        </p:nvSpPr>
        <p:spPr bwMode="auto">
          <a:xfrm>
            <a:off x="228600" y="1447800"/>
            <a:ext cx="89154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  <a:lvl2pPr marL="1428750" indent="-685800">
              <a:spcBef>
                <a:spcPct val="20000"/>
              </a:spcBef>
              <a:buFont typeface="Arial" pitchFamily="34" charset="0"/>
              <a:buChar char="–"/>
              <a:defRPr sz="24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ea typeface="Arial" pitchFamily="34" charset="0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600" b="1" dirty="0" smtClean="0">
                <a:solidFill>
                  <a:schemeClr val="accent1"/>
                </a:solidFill>
              </a:rPr>
              <a:t>WPEC/SG39</a:t>
            </a:r>
            <a:endParaRPr lang="en-US" altLang="en-US" sz="3600" b="1" dirty="0" smtClean="0">
              <a:solidFill>
                <a:schemeClr val="accent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b="1" dirty="0" smtClean="0">
              <a:solidFill>
                <a:schemeClr val="accent1"/>
              </a:solidFill>
            </a:endParaRPr>
          </a:p>
          <a:p>
            <a:pPr marL="265112" algn="ctr" eaLnBrk="1" hangingPunct="1">
              <a:spcBef>
                <a:spcPct val="0"/>
              </a:spcBef>
              <a:buNone/>
              <a:tabLst>
                <a:tab pos="2149475" algn="l"/>
              </a:tabLst>
            </a:pPr>
            <a:r>
              <a:rPr lang="en-US" altLang="es-ES" sz="3600" b="1" dirty="0">
                <a:solidFill>
                  <a:schemeClr val="accent1"/>
                </a:solidFill>
              </a:rPr>
              <a:t>Short updates on neutron propagation experiments, STEK, CIELO </a:t>
            </a:r>
            <a:r>
              <a:rPr lang="en-US" altLang="es-ES" sz="3600" b="1" dirty="0">
                <a:solidFill>
                  <a:schemeClr val="accent1"/>
                </a:solidFill>
              </a:rPr>
              <a:t>status </a:t>
            </a:r>
            <a:r>
              <a:rPr lang="en-US" altLang="es-ES" sz="3600" b="1" dirty="0">
                <a:solidFill>
                  <a:schemeClr val="accent1"/>
                </a:solidFill>
              </a:rPr>
              <a:t>	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s-ES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s-ES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s-ES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s-ES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ES" b="1" dirty="0" err="1" smtClean="0"/>
              <a:t>O.Cabellos</a:t>
            </a:r>
            <a:endParaRPr lang="en-US" altLang="es-ES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ES" dirty="0" smtClean="0"/>
              <a:t>NEA Data Bank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s-ES" dirty="0" smtClean="0"/>
              <a:t>oscar.cabellos@oecd.org</a:t>
            </a:r>
            <a:endParaRPr lang="en-US" alt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981200" y="762000"/>
            <a:ext cx="6858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feedback (including Am-241 issue) to be used in the frame of ND activities towards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 improvement requirements (NSC Expert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group).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/>
              <a:t>Action: Secretariat to suggest most appropriate form of communication</a:t>
            </a:r>
            <a:r>
              <a:rPr lang="en-US" b="1" dirty="0" smtClean="0"/>
              <a:t>.</a:t>
            </a:r>
            <a:endParaRPr lang="es-E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CIELO files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Next Meetings</a:t>
            </a:r>
          </a:p>
          <a:p>
            <a:pPr marL="182563" lvl="1" indent="-1825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b="1" dirty="0" smtClean="0">
                <a:ea typeface="MS PGothic" pitchFamily="34" charset="-128"/>
              </a:rPr>
              <a:t>MA </a:t>
            </a:r>
            <a:r>
              <a:rPr lang="en-GB" sz="1600" b="1" dirty="0" err="1" smtClean="0">
                <a:ea typeface="MS PGothic" pitchFamily="34" charset="-128"/>
              </a:rPr>
              <a:t>improv</a:t>
            </a:r>
            <a:endParaRPr lang="en-GB" sz="1600" b="1" dirty="0">
              <a:ea typeface="MS PGothic" pitchFamily="34" charset="-128"/>
            </a:endParaRPr>
          </a:p>
          <a:p>
            <a:pPr marL="179388" lvl="1" indent="-179388">
              <a:spcBef>
                <a:spcPts val="600"/>
              </a:spcBef>
            </a:pPr>
            <a:endParaRPr lang="en-GB" sz="14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6022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981200" y="762000"/>
            <a:ext cx="7086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6200" indent="-1346200"/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ACTION: STEK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experiments: Action to be reviewed in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future</a:t>
            </a:r>
          </a:p>
          <a:p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Regarding availability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resources:</a:t>
            </a:r>
          </a:p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,sans-serif"/>
              </a:rPr>
              <a:t>NRG activities related to STEK experiment to be clarified/defined in 2016</a:t>
            </a:r>
          </a:p>
          <a:p>
            <a:pPr marL="285750" indent="-285750">
              <a:buFontTx/>
              <a:buChar char="-"/>
            </a:pPr>
            <a:endParaRPr lang="en-US" sz="2000" dirty="0">
              <a:latin typeface="Calibri,sans-serif"/>
            </a:endParaRPr>
          </a:p>
          <a:p>
            <a:pPr marL="285750" indent="-285750">
              <a:buFontTx/>
              <a:buChar char="-"/>
            </a:pPr>
            <a:r>
              <a:rPr lang="en-US" sz="2000" dirty="0">
                <a:latin typeface="Calibri,sans-serif"/>
              </a:rPr>
              <a:t>Proposal of transfer STEK models to the SG39 members (TBD</a:t>
            </a:r>
            <a:r>
              <a:rPr lang="en-US" sz="2000" dirty="0" smtClean="0">
                <a:latin typeface="Calibri,sans-serif"/>
              </a:rPr>
              <a:t>)</a:t>
            </a:r>
            <a:endParaRPr lang="en-GB" sz="2000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/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CIELO files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200" dirty="0"/>
          </a:p>
          <a:p>
            <a:pPr marL="0" lvl="1" indent="0">
              <a:spcBef>
                <a:spcPts val="600"/>
              </a:spcBef>
              <a:buNone/>
            </a:pPr>
            <a:endParaRPr lang="en-GB" sz="1400" dirty="0">
              <a:solidFill>
                <a:srgbClr val="8D8D8D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31895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 smtClean="0"/>
              <a:t>CIELO files</a:t>
            </a:r>
            <a:endParaRPr lang="en-GB" sz="1600" b="1" dirty="0" smtClean="0"/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400" dirty="0">
              <a:solidFill>
                <a:srgbClr val="8D8D8D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828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  <p:sp>
        <p:nvSpPr>
          <p:cNvPr id="3" name="Rectángulo 2"/>
          <p:cNvSpPr/>
          <p:nvPr/>
        </p:nvSpPr>
        <p:spPr>
          <a:xfrm>
            <a:off x="1996966" y="756557"/>
            <a:ext cx="714703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6200" indent="-1346200"/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ACTION: Starting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 CIELO new files (with uncertainties) attempt new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adjustment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Selection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integral experiments (old and new ones)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improved criteria for reliability (as result of methodology studies)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A-posteriori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covariance data: proposals on how to use them in evaluation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 complete covariance information (e.g. U-235 data), possibly cross correlations</a:t>
            </a: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point, any future action should be agreed with the CIELO group, in order to check interest and to define a possible 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schedule.</a:t>
            </a:r>
          </a:p>
          <a:p>
            <a:endParaRPr lang="en-US" sz="20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Feedback 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 CIELO expected. </a:t>
            </a:r>
          </a:p>
        </p:txBody>
      </p:sp>
    </p:spTree>
    <p:extLst>
      <p:ext uri="{BB962C8B-B14F-4D97-AF65-F5344CB8AC3E}">
        <p14:creationId xmlns:p14="http://schemas.microsoft.com/office/powerpoint/2010/main" val="22073267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1999622" y="762000"/>
            <a:ext cx="69919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Consultant's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Meeting on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Compensating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Effects due to Nuclear Reaction and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Cross Correlations in Integral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Benchmarks.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IAEA activity on the CIELO project (OECD/NEA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SG-40). 28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September - 1 October 2015, IAEA,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Vienna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981200" y="2057400"/>
            <a:ext cx="71194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hlinkClick r:id="rId2"/>
              </a:rPr>
              <a:t>https://www-nds.iaea.org/index-meeting-crp/CM_Compensating_Effects_2015</a:t>
            </a:r>
            <a:r>
              <a:rPr lang="es-ES" sz="1600" dirty="0" smtClean="0">
                <a:hlinkClick r:id="rId2"/>
              </a:rPr>
              <a:t>/</a:t>
            </a:r>
            <a:endParaRPr lang="es-ES" sz="1600" dirty="0"/>
          </a:p>
        </p:txBody>
      </p:sp>
      <p:sp>
        <p:nvSpPr>
          <p:cNvPr id="6" name="Rectángulo 5"/>
          <p:cNvSpPr/>
          <p:nvPr/>
        </p:nvSpPr>
        <p:spPr>
          <a:xfrm>
            <a:off x="1992086" y="2438400"/>
            <a:ext cx="7082557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most common compensating effects in reaction cross sections and cross-material correlations.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Define methodology for selecting a list of benchmarks that can be used to test specific sets of correlations.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Define input files for MCNP for the selected benchmarks.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134933"/>
              </p:ext>
            </p:extLst>
          </p:nvPr>
        </p:nvGraphicFramePr>
        <p:xfrm>
          <a:off x="1999622" y="4363080"/>
          <a:ext cx="6991978" cy="2113920"/>
        </p:xfrm>
        <a:graphic>
          <a:graphicData uri="http://schemas.openxmlformats.org/drawingml/2006/table">
            <a:tbl>
              <a:tblPr/>
              <a:tblGrid>
                <a:gridCol w="972178"/>
                <a:gridCol w="6019800"/>
              </a:tblGrid>
              <a:tr h="100358">
                <a:tc>
                  <a:txBody>
                    <a:bodyPr/>
                    <a:lstStyle/>
                    <a:p>
                      <a:r>
                        <a:rPr lang="es-ES" sz="1200" dirty="0" err="1"/>
                        <a:t>Author</a:t>
                      </a:r>
                      <a:endParaRPr lang="es-ES" sz="1200" dirty="0"/>
                    </a:p>
                  </a:txBody>
                  <a:tcPr marL="36659" marR="36659" marT="10183" marB="1832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 err="1"/>
                        <a:t>Title</a:t>
                      </a:r>
                      <a:endParaRPr lang="es-ES" sz="1200" dirty="0"/>
                    </a:p>
                  </a:txBody>
                  <a:tcPr marL="36659" marR="36659" marT="10183" marB="18329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/>
                        <a:t>A. Trkov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On the Compensating Effects in the Evaluated Cross Sections of 235U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 dirty="0"/>
                        <a:t>O. Cabellos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Compensating Effects due to Nuclear Reaction and Material Cross Correlations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/>
                        <a:t>D. Bernard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Decompensating effects in nuclear data integral benchmarking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/>
                        <a:t>A. Kahler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LANL Experience using ICSBEP Benchmarks for Cross Section Data Testing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358">
                <a:tc>
                  <a:txBody>
                    <a:bodyPr/>
                    <a:lstStyle/>
                    <a:p>
                      <a:r>
                        <a:rPr lang="es-ES" sz="1200"/>
                        <a:t>Liu Ping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Benchmarks for Data Testing of Iron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/>
                        <a:t>V. Pronyaev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Uncertainties of the Evaluated Nuclear Data and Compensation Effects in the Criticality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/>
                        <a:t>Go Chiba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Sensitivity analysis of CIELO test files for fast neutron systems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/>
                        <a:t>Go Chiba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Exercise of nuclear data adjustment with fast neutron systems integral data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51">
                <a:tc>
                  <a:txBody>
                    <a:bodyPr/>
                    <a:lstStyle/>
                    <a:p>
                      <a:r>
                        <a:rPr lang="es-ES" sz="1200" dirty="0" err="1"/>
                        <a:t>Go</a:t>
                      </a:r>
                      <a:r>
                        <a:rPr lang="es-ES" sz="1200" dirty="0"/>
                        <a:t> Chiba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Application of sub-space method for nuclear data validation</a:t>
                      </a:r>
                    </a:p>
                  </a:txBody>
                  <a:tcPr marL="36659" marR="36659" marT="10183" marB="18329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 smtClean="0"/>
              <a:t>CIELO files</a:t>
            </a:r>
            <a:endParaRPr lang="en-GB" sz="1600" b="1" dirty="0" smtClean="0"/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/>
              <a:t>Selection Bench</a:t>
            </a:r>
            <a:r>
              <a:rPr lang="en-GB" sz="1400" dirty="0" smtClean="0">
                <a:solidFill>
                  <a:srgbClr val="8D8D8D"/>
                </a:solidFill>
              </a:rPr>
              <a:t>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200" dirty="0"/>
          </a:p>
          <a:p>
            <a:pPr marL="179388" lvl="1" indent="-179388">
              <a:spcBef>
                <a:spcPts val="600"/>
              </a:spcBef>
            </a:pPr>
            <a:endParaRPr lang="en-GB" sz="1400" dirty="0">
              <a:solidFill>
                <a:srgbClr val="8D8D8D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01720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 smtClean="0"/>
              <a:t>CIELO files</a:t>
            </a:r>
            <a:endParaRPr lang="en-GB" sz="1600" b="1" dirty="0" smtClean="0"/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/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417320"/>
            <a:ext cx="6700520" cy="5011941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1981200" y="762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Exercise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constraints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in nuclear data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170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 smtClean="0"/>
              <a:t>CIELO files</a:t>
            </a:r>
            <a:endParaRPr lang="en-GB" sz="1600" b="1" dirty="0" smtClean="0"/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/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200" dirty="0"/>
          </a:p>
          <a:p>
            <a:pPr marL="0" lvl="1" indent="0">
              <a:spcBef>
                <a:spcPts val="600"/>
              </a:spcBef>
              <a:buNone/>
            </a:pPr>
            <a:endParaRPr lang="en-GB" sz="1400" dirty="0">
              <a:solidFill>
                <a:srgbClr val="8D8D8D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/>
          <a:srcRect l="3220" t="1212"/>
          <a:stretch/>
        </p:blipFill>
        <p:spPr>
          <a:xfrm>
            <a:off x="1981200" y="1397000"/>
            <a:ext cx="6412779" cy="486664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96440" y="762000"/>
            <a:ext cx="6626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235U(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n,inel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)=MT4: “-9%” in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087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 smtClean="0"/>
              <a:t>CIELO files</a:t>
            </a:r>
            <a:endParaRPr lang="en-GB" sz="1600" b="1" dirty="0" smtClean="0"/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/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200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  <p:sp>
        <p:nvSpPr>
          <p:cNvPr id="7" name="CuadroTexto 6"/>
          <p:cNvSpPr txBox="1"/>
          <p:nvPr/>
        </p:nvSpPr>
        <p:spPr>
          <a:xfrm>
            <a:off x="1996440" y="762000"/>
            <a:ext cx="6626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235U(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n,inel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)=MT4: “-9%” in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040" y="1407160"/>
            <a:ext cx="6367186" cy="4796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469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 smtClean="0"/>
              <a:t>CIELO files</a:t>
            </a:r>
            <a:endParaRPr lang="en-GB" sz="1600" b="1" dirty="0" smtClean="0"/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/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200" dirty="0"/>
          </a:p>
          <a:p>
            <a:pPr marL="0" lvl="1" indent="0">
              <a:spcBef>
                <a:spcPts val="600"/>
              </a:spcBef>
              <a:buNone/>
            </a:pPr>
            <a:endParaRPr lang="en-GB" sz="1400" dirty="0">
              <a:solidFill>
                <a:srgbClr val="8D8D8D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  <p:sp>
        <p:nvSpPr>
          <p:cNvPr id="7" name="CuadroTexto 6"/>
          <p:cNvSpPr txBox="1"/>
          <p:nvPr/>
        </p:nvSpPr>
        <p:spPr>
          <a:xfrm>
            <a:off x="1996440" y="762000"/>
            <a:ext cx="7147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Clean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Experiments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(3724 ICSBEP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SDFs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4"/>
              <p:cNvSpPr txBox="1"/>
              <p:nvPr/>
            </p:nvSpPr>
            <p:spPr>
              <a:xfrm>
                <a:off x="4251960" y="1354674"/>
                <a:ext cx="4191000" cy="6781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𝐹𝐴𝑆𝑇</m:t>
                          </m:r>
                        </m:sub>
                        <m:sup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𝑖𝑠𝑜</m:t>
                          </m:r>
                        </m:sup>
                      </m:sSubSup>
                      <m:r>
                        <a:rPr lang="es-ES" sz="1400" i="1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𝑔</m:t>
                          </m:r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45</m:t>
                          </m:r>
                        </m:sup>
                        <m:e>
                          <m:d>
                            <m:dPr>
                              <m:ctrlP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𝑟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𝑒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,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,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𝑐𝑎𝑝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,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𝑓𝑖𝑠𝑠</m:t>
                                  </m:r>
                                  <m: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,…</m:t>
                                  </m:r>
                                </m:sub>
                                <m:sup/>
                                <m:e>
                                  <m:sSubSup>
                                    <m:sSubSupPr>
                                      <m:ctrlP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sSubSup>
                                        <m:sSubSupPr>
                                          <m:ctrlP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𝑟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  <m:sup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𝑖𝑠𝑜</m:t>
                                          </m:r>
                                        </m:sup>
                                      </m:sSubSup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𝑔</m:t>
                                      </m:r>
                                    </m:sub>
                                    <m:sup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𝑖𝑠𝑜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</m:d>
                        </m:e>
                      </m:nary>
                    </m:oMath>
                  </m:oMathPara>
                </a14:m>
                <a:endParaRPr lang="es-E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Cuadro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960" y="1354674"/>
                <a:ext cx="4191000" cy="67818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5"/>
              <p:cNvSpPr txBox="1"/>
              <p:nvPr/>
            </p:nvSpPr>
            <p:spPr>
              <a:xfrm>
                <a:off x="4343401" y="2417762"/>
                <a:ext cx="3590925" cy="9239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bSupPr>
                        <m:e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𝐹𝐴𝑆𝑇</m:t>
                          </m:r>
                        </m:sub>
                        <m:sup>
                          <m: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𝑖𝑠𝑜</m:t>
                          </m:r>
                        </m:sup>
                      </m:sSubSup>
                      <m:r>
                        <a:rPr lang="es-ES" sz="1400" i="1" kern="120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400" i="1" kern="1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  <m: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45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limLoc m:val="subSup"/>
                                      <m:ctrlP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𝑒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𝑐𝑎𝑝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𝑓𝑖𝑠𝑠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,…</m:t>
                                      </m:r>
                                    </m:sub>
                                    <m:sup/>
                                    <m:e>
                                      <m:sSubSup>
                                        <m:sSubSupPr>
                                          <m:ctrlP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𝑟</m:t>
                                              </m:r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𝑔</m:t>
                                              </m:r>
                                            </m:sub>
                                            <m:sup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𝑖𝑠𝑜</m:t>
                                              </m:r>
                                            </m:sup>
                                          </m:sSubSup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×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𝑟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  <m:sup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𝑖𝑠𝑜</m:t>
                                          </m:r>
                                        </m:sup>
                                      </m:sSubSup>
                                    </m:e>
                                  </m:nary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>
                              <m: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𝑔</m:t>
                              </m:r>
                              <m: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s-ES" sz="1400" i="1" kern="120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238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s-ES" sz="1400" i="1" kern="120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limLoc m:val="subSup"/>
                                      <m:ctrlP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𝑟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𝑒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𝑐𝑎𝑝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𝑓𝑖𝑠𝑠</m:t>
                                      </m:r>
                                      <m:r>
                                        <a:rPr lang="es-ES" sz="1400" i="1" kern="120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,…</m:t>
                                      </m:r>
                                    </m:sub>
                                    <m:sup/>
                                    <m:e>
                                      <m:sSubSup>
                                        <m:sSubSupPr>
                                          <m:ctrlP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𝑟</m:t>
                                              </m:r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,</m:t>
                                              </m:r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𝑔</m:t>
                                              </m:r>
                                            </m:sub>
                                            <m:sup>
                                              <m:r>
                                                <a:rPr lang="es-ES" sz="1400" i="1" kern="1200">
                                                  <a:solidFill>
                                                    <a:srgbClr val="000000"/>
                                                  </a:solidFill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𝑖𝑠𝑜</m:t>
                                              </m:r>
                                            </m:sup>
                                          </m:sSubSup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Times New Roman" panose="02020603050405020304" pitchFamily="18" charset="0"/>
                                            </a:rPr>
                                            <m:t>×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𝑟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  <m:sup>
                                          <m:r>
                                            <a:rPr lang="es-ES" sz="1400" i="1" kern="1200">
                                              <a:solidFill>
                                                <a:srgbClr val="000000"/>
                                              </a:solidFill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𝑖𝑠𝑜</m:t>
                                          </m:r>
                                        </m:sup>
                                      </m:sSubSup>
                                    </m:e>
                                  </m:nary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s-E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CuadroTex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1" y="2417762"/>
                <a:ext cx="3590925" cy="92392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ángulo 7"/>
          <p:cNvSpPr/>
          <p:nvPr/>
        </p:nvSpPr>
        <p:spPr>
          <a:xfrm>
            <a:off x="1991361" y="1271091"/>
            <a:ext cx="2352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Summing up square sensitivity for isotope and FAST energy range (E&gt; 100 </a:t>
            </a:r>
            <a:r>
              <a:rPr lang="en-US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keV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</a:t>
            </a:r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986280" y="2382747"/>
            <a:ext cx="235712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Ratio of square sensitivity for isotope and energy range:</a:t>
            </a:r>
            <a:endParaRPr lang="es-E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493173"/>
              </p:ext>
            </p:extLst>
          </p:nvPr>
        </p:nvGraphicFramePr>
        <p:xfrm>
          <a:off x="5619749" y="4178580"/>
          <a:ext cx="3259901" cy="2095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6065"/>
                <a:gridCol w="404178"/>
                <a:gridCol w="404178"/>
                <a:gridCol w="399415"/>
                <a:gridCol w="516065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u="none" strike="noStrike" dirty="0" smtClean="0">
                          <a:effectLst/>
                        </a:rPr>
                        <a:t>CASES: Pu239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94239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94240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 smtClean="0">
                          <a:effectLst/>
                        </a:rPr>
                        <a:t>TOT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N_MAT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PU-MET-FAST-022-001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PU-MET-FAST-001-001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0,14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PU-MET-FAST-001-001S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</a:rPr>
                        <a:t>99,79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0,15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PU-MET-FAST-001-002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0,14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PU-MET-FAST-001-003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0,14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PU-MET-FAST-001-004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0,14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PU-MET-FAST-004-008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99,68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0,27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100,0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PU-MET-FAST-004-001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0,27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PU-MET-FAST-004-002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0,27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PU-MET-FAST-004-003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0,27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</a:rPr>
                        <a:t>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305192"/>
              </p:ext>
            </p:extLst>
          </p:nvPr>
        </p:nvGraphicFramePr>
        <p:xfrm>
          <a:off x="614106" y="4178580"/>
          <a:ext cx="4074544" cy="2095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2352"/>
                <a:gridCol w="404178"/>
                <a:gridCol w="404178"/>
                <a:gridCol w="404178"/>
                <a:gridCol w="404178"/>
                <a:gridCol w="399415"/>
                <a:gridCol w="516065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1" u="none" strike="noStrike" dirty="0" smtClean="0">
                          <a:effectLst/>
                        </a:rPr>
                        <a:t>CASES: U235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92235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92238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92234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22048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TOT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</a:rPr>
                        <a:t>N_MAT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HEU-MET-FAST-023-019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HEU-MET-FAST-065-001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HEU-MET-FAST-015-001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HEU-MET-FAST-023-005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HEU-MET-FAST-023-014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99,59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0,05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HEU-MET-FAST-023-021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99,59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HEU-MET-FAST-023-022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99,58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HEU-MET-FAST-026-011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99,58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0,05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HEU-MET-FAST-051-012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99,58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99,7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 smtClean="0">
                          <a:effectLst/>
                        </a:rPr>
                        <a:t>HEU-MET-FAST-079-001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99,58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0,01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0,02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99,6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</a:rPr>
                        <a:t>4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17" name="Rectángulo 16"/>
          <p:cNvSpPr/>
          <p:nvPr/>
        </p:nvSpPr>
        <p:spPr>
          <a:xfrm>
            <a:off x="1905000" y="3370535"/>
            <a:ext cx="4217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FAST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26577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ángulo rectángulo 3"/>
          <p:cNvSpPr/>
          <p:nvPr/>
        </p:nvSpPr>
        <p:spPr>
          <a:xfrm>
            <a:off x="0" y="609600"/>
            <a:ext cx="76200" cy="95250"/>
          </a:xfrm>
          <a:prstGeom prst="rtTriangle">
            <a:avLst/>
          </a:prstGeom>
          <a:gradFill flip="none" rotWithShape="1">
            <a:gsLst>
              <a:gs pos="0">
                <a:srgbClr val="DADADA"/>
              </a:gs>
              <a:gs pos="100000">
                <a:srgbClr val="F2F2F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0" y="704850"/>
            <a:ext cx="1905000" cy="5924550"/>
          </a:xfrm>
          <a:gradFill flip="none" rotWithShape="1">
            <a:gsLst>
              <a:gs pos="0">
                <a:srgbClr val="808080"/>
              </a:gs>
              <a:gs pos="67240">
                <a:schemeClr val="bg1"/>
              </a:gs>
              <a:gs pos="41000">
                <a:schemeClr val="bg1"/>
              </a:gs>
              <a:gs pos="100000">
                <a:srgbClr val="DADADA"/>
              </a:gs>
            </a:gsLst>
            <a:lin ang="16200000" scaled="1"/>
            <a:tileRect/>
          </a:gradFill>
        </p:spPr>
        <p:txBody>
          <a:bodyPr/>
          <a:lstStyle/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1600" b="1" dirty="0" smtClean="0"/>
          </a:p>
          <a:p>
            <a:pPr marL="179388" indent="-179388">
              <a:spcBef>
                <a:spcPts val="600"/>
              </a:spcBef>
            </a:pPr>
            <a:endParaRPr lang="en-GB" sz="300" b="1" dirty="0" smtClean="0"/>
          </a:p>
          <a:p>
            <a:pPr marL="179388" indent="-179388">
              <a:spcBef>
                <a:spcPts val="600"/>
              </a:spcBef>
            </a:pPr>
            <a:r>
              <a:rPr lang="en-GB" sz="1600" b="1" dirty="0">
                <a:solidFill>
                  <a:srgbClr val="8D8D8D"/>
                </a:solidFill>
              </a:rPr>
              <a:t>STEK exp. </a:t>
            </a:r>
          </a:p>
          <a:p>
            <a:pPr marL="179388" indent="-179388">
              <a:spcBef>
                <a:spcPts val="600"/>
              </a:spcBef>
            </a:pPr>
            <a:r>
              <a:rPr lang="en-GB" sz="1600" b="1" dirty="0" smtClean="0"/>
              <a:t>CIELO files</a:t>
            </a:r>
            <a:endParaRPr lang="en-GB" sz="1600" b="1" dirty="0" smtClean="0"/>
          </a:p>
          <a:p>
            <a:pPr marL="179388" lvl="1" indent="-179388">
              <a:spcBef>
                <a:spcPts val="600"/>
              </a:spcBef>
            </a:pPr>
            <a:r>
              <a:rPr lang="en-GB" sz="1400" dirty="0">
                <a:solidFill>
                  <a:srgbClr val="8D8D8D"/>
                </a:solidFill>
              </a:rPr>
              <a:t>Selection Bench.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>
                <a:solidFill>
                  <a:srgbClr val="8D8D8D"/>
                </a:solidFill>
              </a:rPr>
              <a:t>Methodologies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/>
              <a:t>Covariance data</a:t>
            </a:r>
          </a:p>
          <a:p>
            <a:pPr marL="179388" lvl="1" indent="-179388">
              <a:spcBef>
                <a:spcPts val="600"/>
              </a:spcBef>
            </a:pPr>
            <a:r>
              <a:rPr lang="en-GB" sz="1400" dirty="0" smtClean="0"/>
              <a:t>Next Meetings</a:t>
            </a:r>
          </a:p>
          <a:p>
            <a:pPr marL="179388" lvl="1" indent="-179388">
              <a:spcBef>
                <a:spcPts val="600"/>
              </a:spcBef>
              <a:buFont typeface="Arial" pitchFamily="34" charset="0"/>
              <a:buChar char="•"/>
            </a:pPr>
            <a:r>
              <a:rPr lang="en-GB" sz="1600" b="1" dirty="0">
                <a:solidFill>
                  <a:srgbClr val="8D8D8D"/>
                </a:solidFill>
                <a:ea typeface="MS PGothic" pitchFamily="34" charset="-128"/>
              </a:rPr>
              <a:t>MA </a:t>
            </a:r>
            <a:r>
              <a:rPr lang="en-GB" sz="1600" b="1" dirty="0" err="1">
                <a:solidFill>
                  <a:srgbClr val="8D8D8D"/>
                </a:solidFill>
                <a:ea typeface="MS PGothic" pitchFamily="34" charset="-128"/>
              </a:rPr>
              <a:t>improv</a:t>
            </a:r>
            <a:endParaRPr lang="en-GB" sz="1600" b="1" dirty="0">
              <a:solidFill>
                <a:srgbClr val="8D8D8D"/>
              </a:solidFill>
              <a:ea typeface="MS PGothic" pitchFamily="34" charset="-128"/>
            </a:endParaRPr>
          </a:p>
          <a:p>
            <a:pPr marL="0" lvl="1" indent="0">
              <a:spcBef>
                <a:spcPts val="600"/>
              </a:spcBef>
              <a:buNone/>
            </a:pPr>
            <a:endParaRPr lang="en-GB" sz="1400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766" y="762000"/>
            <a:ext cx="8229600" cy="609600"/>
          </a:xfrm>
        </p:spPr>
        <p:txBody>
          <a:bodyPr/>
          <a:lstStyle/>
          <a:p>
            <a:r>
              <a:rPr lang="en-GB" dirty="0" smtClean="0"/>
              <a:t>SG39</a:t>
            </a:r>
            <a:endParaRPr lang="en-GB" dirty="0"/>
          </a:p>
        </p:txBody>
      </p:sp>
      <p:sp>
        <p:nvSpPr>
          <p:cNvPr id="10" name="Rectángulo 9"/>
          <p:cNvSpPr/>
          <p:nvPr/>
        </p:nvSpPr>
        <p:spPr>
          <a:xfrm>
            <a:off x="1981200" y="770374"/>
            <a:ext cx="70104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CIELO approach to evaluations</a:t>
            </a: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use the best physics, make sure that the models represent the available differential data and use integral data as guidance to set the less-well known parameters, without any attempt to constrain the 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uncertainties.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is not “fitting” but just an educated guess to prepare a good starting point for a subsequent LSQ analysis, in which the uncertainties will be applied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CIELO is still 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at the stage of “polishing” the mean values and did not get to the </a:t>
            </a:r>
            <a:r>
              <a:rPr lang="en-GB" sz="1800" dirty="0" err="1">
                <a:latin typeface="Arial" panose="020B0604020202020204" pitchFamily="34" charset="0"/>
                <a:cs typeface="Arial" panose="020B0604020202020204" pitchFamily="34" charset="0"/>
              </a:rPr>
              <a:t>covariances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 yet.</a:t>
            </a:r>
          </a:p>
          <a:p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Next meetings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planned for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2016: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36688" indent="-1436688" defTabSz="227013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9-13 May:	WPEC /SG40 Meeting Paris, France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36688" indent="-1436688" defTabSz="227013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23-27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May:	IAEA CM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 Current Status and Open Issues in the U-235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Evaluation, Vienna, Austria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36688" indent="-1436688" defTabSz="227013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17-21 October: 	IAEA/TM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 Integral Data in Nuclear Data Evaluation</a:t>
            </a:r>
          </a:p>
          <a:p>
            <a:pPr marL="1436688" indent="-1436688" defTabSz="227013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5-9 December: 	IAEA/TM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on CIELO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endParaRPr lang="en-GB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223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A-PowerPoin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MS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15562</TotalTime>
  <Words>830</Words>
  <Application>Microsoft Office PowerPoint</Application>
  <PresentationFormat>Presentación en pantalla (4:3)</PresentationFormat>
  <Paragraphs>316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MS PGothic</vt:lpstr>
      <vt:lpstr>MS PGothic</vt:lpstr>
      <vt:lpstr>Arial</vt:lpstr>
      <vt:lpstr>Calibri</vt:lpstr>
      <vt:lpstr>Calibri,sans-serif</vt:lpstr>
      <vt:lpstr>Cambria Math</vt:lpstr>
      <vt:lpstr>Times New Roman</vt:lpstr>
      <vt:lpstr>Wingdings</vt:lpstr>
      <vt:lpstr>NEA-PowerPoint-Template</vt:lpstr>
      <vt:lpstr>Presentación de PowerPoint</vt:lpstr>
      <vt:lpstr>SG39</vt:lpstr>
      <vt:lpstr>SG39</vt:lpstr>
      <vt:lpstr>SG39</vt:lpstr>
      <vt:lpstr>SG39</vt:lpstr>
      <vt:lpstr>SG39</vt:lpstr>
      <vt:lpstr>SG39</vt:lpstr>
      <vt:lpstr>SG39</vt:lpstr>
      <vt:lpstr>SG39</vt:lpstr>
      <vt:lpstr>SG39</vt:lpstr>
    </vt:vector>
  </TitlesOfParts>
  <Company>OECD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client07</dc:creator>
  <cp:lastModifiedBy>user</cp:lastModifiedBy>
  <cp:revision>877</cp:revision>
  <dcterms:created xsi:type="dcterms:W3CDTF">2011-02-16T10:53:39Z</dcterms:created>
  <dcterms:modified xsi:type="dcterms:W3CDTF">2015-11-29T23:17:07Z</dcterms:modified>
</cp:coreProperties>
</file>