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7" r:id="rId3"/>
    <p:sldId id="269" r:id="rId4"/>
    <p:sldId id="258" r:id="rId5"/>
    <p:sldId id="260" r:id="rId6"/>
    <p:sldId id="261" r:id="rId7"/>
    <p:sldId id="259" r:id="rId8"/>
    <p:sldId id="267" r:id="rId9"/>
    <p:sldId id="268" r:id="rId10"/>
    <p:sldId id="265" r:id="rId11"/>
    <p:sldId id="266" r:id="rId12"/>
    <p:sldId id="270" r:id="rId13"/>
    <p:sldId id="271" r:id="rId14"/>
    <p:sldId id="272" r:id="rId15"/>
    <p:sldId id="273" r:id="rId1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BF5F71A-E839-4C4C-8974-448452C91932}" type="datetimeFigureOut">
              <a:rPr kumimoji="1" lang="ja-JP" altLang="en-US" smtClean="0"/>
              <a:t>2015/12/4</a:t>
            </a:fld>
            <a:endParaRPr kumimoji="1" lang="ja-JP" altLang="en-US"/>
          </a:p>
        </p:txBody>
      </p:sp>
      <p:sp>
        <p:nvSpPr>
          <p:cNvPr id="4" name="フッター プレースホルダー 3"/>
          <p:cNvSpPr>
            <a:spLocks noGrp="1"/>
          </p:cNvSpPr>
          <p:nvPr>
            <p:ph type="ftr" sz="quarter" idx="2"/>
          </p:nvPr>
        </p:nvSpPr>
        <p:spPr>
          <a:xfrm>
            <a:off x="1"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A7ACDEF-C53C-4A0C-9E81-1315BB86D76C}" type="slidenum">
              <a:rPr kumimoji="1" lang="ja-JP" altLang="en-US" smtClean="0"/>
              <a:t>‹#›</a:t>
            </a:fld>
            <a:endParaRPr kumimoji="1" lang="ja-JP" altLang="en-US"/>
          </a:p>
        </p:txBody>
      </p:sp>
    </p:spTree>
    <p:extLst>
      <p:ext uri="{BB962C8B-B14F-4D97-AF65-F5344CB8AC3E}">
        <p14:creationId xmlns:p14="http://schemas.microsoft.com/office/powerpoint/2010/main" val="734654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54A50C-4966-4004-9D9B-1A51180CEC8C}" type="datetimeFigureOut">
              <a:rPr kumimoji="1" lang="ja-JP" altLang="en-US" smtClean="0"/>
              <a:t>2015/12/4</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1"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B3C125-6EED-4A8A-A900-1FBA491A6C74}" type="slidenum">
              <a:rPr kumimoji="1" lang="ja-JP" altLang="en-US" smtClean="0"/>
              <a:t>‹#›</a:t>
            </a:fld>
            <a:endParaRPr kumimoji="1" lang="ja-JP" altLang="en-US"/>
          </a:p>
        </p:txBody>
      </p:sp>
    </p:spTree>
    <p:extLst>
      <p:ext uri="{BB962C8B-B14F-4D97-AF65-F5344CB8AC3E}">
        <p14:creationId xmlns:p14="http://schemas.microsoft.com/office/powerpoint/2010/main" val="754329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5B3C125-6EED-4A8A-A900-1FBA491A6C74}" type="slidenum">
              <a:rPr kumimoji="1" lang="ja-JP" altLang="en-US" smtClean="0"/>
              <a:t>1</a:t>
            </a:fld>
            <a:endParaRPr kumimoji="1" lang="ja-JP" altLang="en-US"/>
          </a:p>
        </p:txBody>
      </p:sp>
    </p:spTree>
    <p:extLst>
      <p:ext uri="{BB962C8B-B14F-4D97-AF65-F5344CB8AC3E}">
        <p14:creationId xmlns:p14="http://schemas.microsoft.com/office/powerpoint/2010/main" val="863355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r>
              <a:rPr kumimoji="1" lang="en-US" altLang="ja-JP" smtClean="0"/>
              <a:t>Dec 4, 2015</a:t>
            </a:r>
            <a:endParaRPr kumimoji="1" lang="ja-JP" altLang="en-US"/>
          </a:p>
        </p:txBody>
      </p:sp>
      <p:sp>
        <p:nvSpPr>
          <p:cNvPr id="5" name="フッター プレースホルダ 4"/>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r>
              <a:rPr kumimoji="1" lang="en-US" altLang="ja-JP" smtClean="0"/>
              <a:t>Dec 4, 2015</a:t>
            </a:r>
            <a:endParaRPr kumimoji="1" lang="ja-JP" altLang="en-US"/>
          </a:p>
        </p:txBody>
      </p:sp>
      <p:sp>
        <p:nvSpPr>
          <p:cNvPr id="5" name="フッター プレースホルダ 4"/>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r>
              <a:rPr kumimoji="1" lang="en-US" altLang="ja-JP" smtClean="0"/>
              <a:t>Dec 4, 2015</a:t>
            </a:r>
            <a:endParaRPr kumimoji="1" lang="ja-JP" altLang="en-US"/>
          </a:p>
        </p:txBody>
      </p:sp>
      <p:sp>
        <p:nvSpPr>
          <p:cNvPr id="5" name="フッター プレースホルダ 4"/>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r>
              <a:rPr kumimoji="1" lang="en-US" altLang="ja-JP" smtClean="0"/>
              <a:t>Dec 4, 2015</a:t>
            </a:r>
            <a:endParaRPr kumimoji="1" lang="ja-JP" altLang="en-US"/>
          </a:p>
        </p:txBody>
      </p:sp>
      <p:sp>
        <p:nvSpPr>
          <p:cNvPr id="5" name="フッター プレースホルダ 4"/>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r>
              <a:rPr kumimoji="1" lang="en-US" altLang="ja-JP" smtClean="0"/>
              <a:t>Dec 4, 2015</a:t>
            </a:r>
            <a:endParaRPr kumimoji="1" lang="ja-JP" altLang="en-US"/>
          </a:p>
        </p:txBody>
      </p:sp>
      <p:sp>
        <p:nvSpPr>
          <p:cNvPr id="5" name="フッター プレースホルダ 4"/>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r>
              <a:rPr kumimoji="1" lang="en-US" altLang="ja-JP" smtClean="0"/>
              <a:t>Dec 4, 2015</a:t>
            </a:r>
            <a:endParaRPr kumimoji="1" lang="ja-JP" altLang="en-US"/>
          </a:p>
        </p:txBody>
      </p:sp>
      <p:sp>
        <p:nvSpPr>
          <p:cNvPr id="6" name="フッター プレースホルダ 5"/>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r>
              <a:rPr kumimoji="1" lang="en-US" altLang="ja-JP" smtClean="0"/>
              <a:t>Dec 4, 2015</a:t>
            </a:r>
            <a:endParaRPr kumimoji="1" lang="ja-JP" altLang="en-US"/>
          </a:p>
        </p:txBody>
      </p:sp>
      <p:sp>
        <p:nvSpPr>
          <p:cNvPr id="8" name="フッター プレースホルダ 7"/>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r>
              <a:rPr kumimoji="1" lang="en-US" altLang="ja-JP" smtClean="0"/>
              <a:t>Dec 4, 2015</a:t>
            </a:r>
            <a:endParaRPr kumimoji="1" lang="ja-JP" altLang="en-US"/>
          </a:p>
        </p:txBody>
      </p:sp>
      <p:sp>
        <p:nvSpPr>
          <p:cNvPr id="4" name="フッター プレースホルダ 3"/>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r>
              <a:rPr kumimoji="1" lang="en-US" altLang="ja-JP" smtClean="0"/>
              <a:t>Dec 4, 2015</a:t>
            </a:r>
            <a:endParaRPr kumimoji="1" lang="ja-JP" altLang="en-US"/>
          </a:p>
        </p:txBody>
      </p:sp>
      <p:sp>
        <p:nvSpPr>
          <p:cNvPr id="3" name="フッター プレースホルダ 2"/>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r>
              <a:rPr kumimoji="1" lang="en-US" altLang="ja-JP" smtClean="0"/>
              <a:t>Dec 4, 2015</a:t>
            </a:r>
            <a:endParaRPr kumimoji="1" lang="ja-JP" altLang="en-US"/>
          </a:p>
        </p:txBody>
      </p:sp>
      <p:sp>
        <p:nvSpPr>
          <p:cNvPr id="6" name="フッター プレースホルダ 5"/>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r>
              <a:rPr kumimoji="1" lang="en-US" altLang="ja-JP" smtClean="0"/>
              <a:t>Dec 4, 2015</a:t>
            </a:r>
            <a:endParaRPr kumimoji="1" lang="ja-JP" altLang="en-US"/>
          </a:p>
        </p:txBody>
      </p:sp>
      <p:sp>
        <p:nvSpPr>
          <p:cNvPr id="6" name="フッター プレースホルダ 5"/>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kumimoji="1" lang="en-US" altLang="ja-JP" smtClean="0"/>
              <a:t>Dec 4, 2015</a:t>
            </a:r>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fr-FR" altLang="ja-JP" smtClean="0"/>
              <a:t>WPEC SG39, Institute Curie, Paris, France</a:t>
            </a:r>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ndclx4.bnl.gov/gf/project/endf/scmsvn/?action=browse&amp;path=/trunk/endf7/neutrons/n-094_Pu_239.endf&amp;view=lo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ndclx4.bnl.gov/gf/project/endf/scmsvn/?action=browse&amp;path=/trunk/endf7/neutrons/n-092_U_235.endf&amp;view=lo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smtClean="0"/>
              <a:t>Short Update on Deliverables</a:t>
            </a:r>
            <a:endParaRPr kumimoji="1" lang="ja-JP" altLang="en-US" dirty="0"/>
          </a:p>
        </p:txBody>
      </p:sp>
      <p:sp>
        <p:nvSpPr>
          <p:cNvPr id="3" name="サブタイトル 2"/>
          <p:cNvSpPr>
            <a:spLocks noGrp="1"/>
          </p:cNvSpPr>
          <p:nvPr>
            <p:ph type="subTitle" idx="1"/>
          </p:nvPr>
        </p:nvSpPr>
        <p:spPr/>
        <p:txBody>
          <a:bodyPr>
            <a:normAutofit fontScale="85000" lnSpcReduction="20000"/>
          </a:bodyPr>
          <a:lstStyle/>
          <a:p>
            <a:r>
              <a:rPr lang="en-US" altLang="ja-JP" dirty="0" smtClean="0"/>
              <a:t>K.</a:t>
            </a:r>
            <a:r>
              <a:rPr kumimoji="1" lang="en-US" altLang="ja-JP" dirty="0" smtClean="0"/>
              <a:t> Yokoyama</a:t>
            </a:r>
          </a:p>
          <a:p>
            <a:r>
              <a:rPr lang="en-US" altLang="ja-JP" dirty="0" smtClean="0"/>
              <a:t>M. Ishikawa</a:t>
            </a:r>
          </a:p>
          <a:p>
            <a:endParaRPr lang="en-US" altLang="ja-JP" dirty="0" smtClean="0"/>
          </a:p>
          <a:p>
            <a:r>
              <a:rPr lang="en-US" altLang="ja-JP" dirty="0" smtClean="0"/>
              <a:t>Japan Atomic Energy Agency</a:t>
            </a:r>
          </a:p>
          <a:p>
            <a:endParaRPr kumimoji="1" lang="ja-JP" altLang="en-US" dirty="0"/>
          </a:p>
        </p:txBody>
      </p:sp>
      <p:sp>
        <p:nvSpPr>
          <p:cNvPr id="5" name="日付プレースホルダー 4"/>
          <p:cNvSpPr>
            <a:spLocks noGrp="1"/>
          </p:cNvSpPr>
          <p:nvPr>
            <p:ph type="dt" sz="half" idx="10"/>
          </p:nvPr>
        </p:nvSpPr>
        <p:spPr/>
        <p:txBody>
          <a:bodyPr/>
          <a:lstStyle/>
          <a:p>
            <a:r>
              <a:rPr kumimoji="1" lang="en-US" altLang="ja-JP" dirty="0" smtClean="0"/>
              <a:t>Dec 4, 2015</a:t>
            </a:r>
            <a:endParaRPr kumimoji="1" lang="ja-JP" altLang="en-US" dirty="0"/>
          </a:p>
        </p:txBody>
      </p:sp>
      <p:sp>
        <p:nvSpPr>
          <p:cNvPr id="6" name="フッター プレースホルダー 5"/>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a:t>
            </a:fld>
            <a:endParaRPr kumimoji="1" lang="ja-JP" altLang="en-US"/>
          </a:p>
        </p:txBody>
      </p:sp>
    </p:spTree>
    <p:extLst>
      <p:ext uri="{BB962C8B-B14F-4D97-AF65-F5344CB8AC3E}">
        <p14:creationId xmlns:p14="http://schemas.microsoft.com/office/powerpoint/2010/main" val="368421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sz="3600" dirty="0" smtClean="0"/>
              <a:t>Response to Dr. </a:t>
            </a:r>
            <a:r>
              <a:rPr lang="en-US" altLang="ja-JP" sz="3600" dirty="0" err="1" smtClean="0"/>
              <a:t>Cabellos</a:t>
            </a:r>
            <a:r>
              <a:rPr lang="en-US" altLang="ja-JP" sz="3600" dirty="0" smtClean="0"/>
              <a:t>’ Comments (3)</a:t>
            </a:r>
            <a:endParaRPr kumimoji="1" lang="ja-JP" altLang="en-US" sz="3600" dirty="0"/>
          </a:p>
        </p:txBody>
      </p:sp>
      <p:sp>
        <p:nvSpPr>
          <p:cNvPr id="3" name="コンテンツ プレースホルダー 2"/>
          <p:cNvSpPr>
            <a:spLocks noGrp="1"/>
          </p:cNvSpPr>
          <p:nvPr>
            <p:ph idx="1"/>
          </p:nvPr>
        </p:nvSpPr>
        <p:spPr>
          <a:xfrm>
            <a:off x="457200" y="1600200"/>
            <a:ext cx="8219256" cy="4781128"/>
          </a:xfrm>
        </p:spPr>
        <p:txBody>
          <a:bodyPr>
            <a:noAutofit/>
          </a:bodyPr>
          <a:lstStyle/>
          <a:p>
            <a:pPr marL="0" indent="0">
              <a:buNone/>
            </a:pPr>
            <a:r>
              <a:rPr lang="en-US" altLang="ja-JP" sz="1600" dirty="0"/>
              <a:t>Information </a:t>
            </a:r>
            <a:r>
              <a:rPr lang="en-US" altLang="ja-JP" sz="1600" dirty="0" smtClean="0"/>
              <a:t>No.3 &amp; No.4  </a:t>
            </a:r>
            <a:r>
              <a:rPr lang="en-US" altLang="ja-JP" sz="1600" dirty="0"/>
              <a:t>by Dr. </a:t>
            </a:r>
            <a:r>
              <a:rPr lang="en-US" altLang="ja-JP" sz="1600" dirty="0" err="1"/>
              <a:t>Cabellos</a:t>
            </a:r>
            <a:r>
              <a:rPr lang="en-US" altLang="ja-JP" sz="1600" dirty="0"/>
              <a:t>:</a:t>
            </a:r>
          </a:p>
          <a:p>
            <a:pPr marL="0" indent="0">
              <a:buNone/>
            </a:pPr>
            <a:r>
              <a:rPr lang="en-US" altLang="ja-JP" sz="1600" dirty="0" smtClean="0"/>
              <a:t>“The </a:t>
            </a:r>
            <a:r>
              <a:rPr lang="en-US" altLang="ja-JP" sz="1600" dirty="0"/>
              <a:t>SCALE 6.0 and ENDF/B-VII.1 libraries show major differences for the important </a:t>
            </a:r>
            <a:r>
              <a:rPr lang="en-US" altLang="ja-JP" sz="1600" baseline="30000" dirty="0"/>
              <a:t>235</a:t>
            </a:r>
            <a:r>
              <a:rPr lang="en-US" altLang="ja-JP" sz="1600" dirty="0"/>
              <a:t>U and </a:t>
            </a:r>
            <a:r>
              <a:rPr lang="en-US" altLang="ja-JP" sz="1600" baseline="30000" dirty="0"/>
              <a:t>239</a:t>
            </a:r>
            <a:r>
              <a:rPr lang="en-US" altLang="ja-JP" sz="1600" dirty="0"/>
              <a:t>Pu fuel isotopes, and the following paragraphs address these isotopes as examples to demonstrate the need for consistent covariance data </a:t>
            </a:r>
            <a:r>
              <a:rPr lang="en-US" altLang="ja-JP" sz="1600" dirty="0" smtClean="0"/>
              <a:t>input.</a:t>
            </a:r>
          </a:p>
          <a:p>
            <a:pPr marL="0" indent="0">
              <a:buNone/>
            </a:pPr>
            <a:r>
              <a:rPr lang="en-US" altLang="ja-JP" sz="1600" dirty="0" smtClean="0"/>
              <a:t>  ...  (abbreviated) …</a:t>
            </a:r>
          </a:p>
          <a:p>
            <a:pPr marL="0" indent="0">
              <a:buNone/>
            </a:pPr>
            <a:r>
              <a:rPr lang="en-US" altLang="ja-JP" sz="1600" dirty="0" smtClean="0"/>
              <a:t>It </a:t>
            </a:r>
            <a:r>
              <a:rPr lang="en-US" altLang="ja-JP" sz="1600" dirty="0"/>
              <a:t>is remarkable the large uncertainty (in TENDL2012) around 10 eV for </a:t>
            </a:r>
            <a:r>
              <a:rPr lang="en-US" altLang="ja-JP" sz="1600" baseline="30000" dirty="0"/>
              <a:t>235</a:t>
            </a:r>
            <a:r>
              <a:rPr lang="en-US" altLang="ja-JP" sz="1600" dirty="0"/>
              <a:t>U(</a:t>
            </a:r>
            <a:r>
              <a:rPr lang="en-US" altLang="ja-JP" sz="1600" dirty="0" err="1"/>
              <a:t>n,fission</a:t>
            </a:r>
            <a:r>
              <a:rPr lang="en-US" altLang="ja-JP" sz="1600" dirty="0"/>
              <a:t>) and </a:t>
            </a:r>
            <a:r>
              <a:rPr lang="en-US" altLang="ja-JP" sz="1600" baseline="30000" dirty="0" smtClean="0"/>
              <a:t>235</a:t>
            </a:r>
            <a:r>
              <a:rPr lang="en-US" altLang="ja-JP" sz="1600" dirty="0" smtClean="0"/>
              <a:t>U(</a:t>
            </a:r>
            <a:r>
              <a:rPr lang="en-US" altLang="ja-JP" sz="1600" dirty="0" err="1" smtClean="0"/>
              <a:t>n,γ</a:t>
            </a:r>
            <a:r>
              <a:rPr lang="en-US" altLang="ja-JP" sz="1600" dirty="0" smtClean="0"/>
              <a:t>) </a:t>
            </a:r>
            <a:r>
              <a:rPr lang="en-US" altLang="ja-JP" sz="1600" dirty="0"/>
              <a:t>with a relative error of 25% and 22%, respectively. For </a:t>
            </a:r>
            <a:r>
              <a:rPr lang="en-US" altLang="ja-JP" sz="1600" baseline="30000" dirty="0" smtClean="0"/>
              <a:t>239</a:t>
            </a:r>
            <a:r>
              <a:rPr lang="en-US" altLang="ja-JP" sz="1600" dirty="0" smtClean="0"/>
              <a:t>Pu(</a:t>
            </a:r>
            <a:r>
              <a:rPr lang="en-US" altLang="ja-JP" sz="1600" dirty="0" err="1" smtClean="0"/>
              <a:t>n,</a:t>
            </a:r>
            <a:r>
              <a:rPr lang="en-US" altLang="ja-JP" sz="1600" dirty="0" err="1"/>
              <a:t>γ</a:t>
            </a:r>
            <a:r>
              <a:rPr lang="en-US" altLang="ja-JP" sz="1600" dirty="0" smtClean="0"/>
              <a:t>) </a:t>
            </a:r>
            <a:r>
              <a:rPr lang="en-US" altLang="ja-JP" sz="1600" dirty="0"/>
              <a:t>above 5 </a:t>
            </a:r>
            <a:r>
              <a:rPr lang="en-US" altLang="ja-JP" sz="1600" dirty="0" err="1"/>
              <a:t>keV</a:t>
            </a:r>
            <a:r>
              <a:rPr lang="en-US" altLang="ja-JP" sz="1600" dirty="0"/>
              <a:t> the uncertainty remains high with a constant value around 16%. The uncertainty for </a:t>
            </a:r>
            <a:r>
              <a:rPr lang="en-US" altLang="ja-JP" sz="1600" baseline="30000" dirty="0"/>
              <a:t>238</a:t>
            </a:r>
            <a:r>
              <a:rPr lang="en-US" altLang="ja-JP" sz="1600" dirty="0"/>
              <a:t>U(</a:t>
            </a:r>
            <a:r>
              <a:rPr lang="en-US" altLang="ja-JP" sz="1600" dirty="0" err="1"/>
              <a:t>n,n</a:t>
            </a:r>
            <a:r>
              <a:rPr lang="en-US" altLang="ja-JP" sz="1600" dirty="0"/>
              <a:t>’) is below 6% and 239Pu(nu-bar) and </a:t>
            </a:r>
            <a:r>
              <a:rPr lang="en-US" altLang="ja-JP" sz="1600" baseline="30000" dirty="0"/>
              <a:t>235</a:t>
            </a:r>
            <a:r>
              <a:rPr lang="en-US" altLang="ja-JP" sz="1600" dirty="0"/>
              <a:t>U(nu-bar) uncertainty reach a nearly constant value below 1 MeV of 0.3% and 0.2%, respectively</a:t>
            </a:r>
            <a:r>
              <a:rPr lang="en-US" altLang="ja-JP" sz="1600" dirty="0" smtClean="0"/>
              <a:t>.  …”</a:t>
            </a:r>
            <a:endParaRPr kumimoji="1" lang="en-US" altLang="ja-JP" sz="1600" dirty="0" smtClean="0"/>
          </a:p>
          <a:p>
            <a:pPr marL="0" indent="0">
              <a:buNone/>
            </a:pPr>
            <a:endParaRPr lang="en-US" altLang="ja-JP" sz="1600" dirty="0" smtClean="0"/>
          </a:p>
          <a:p>
            <a:pPr marL="0" indent="0">
              <a:buNone/>
            </a:pPr>
            <a:r>
              <a:rPr lang="en-US" altLang="ja-JP" sz="1600" dirty="0" smtClean="0">
                <a:sym typeface="Wingdings" panose="05000000000000000000" pitchFamily="2" charset="2"/>
              </a:rPr>
              <a:t> Page 4 in the </a:t>
            </a:r>
            <a:r>
              <a:rPr lang="en-US" altLang="ja-JP" sz="1600" dirty="0">
                <a:sym typeface="Wingdings" panose="05000000000000000000" pitchFamily="2" charset="2"/>
              </a:rPr>
              <a:t>presentation file </a:t>
            </a:r>
            <a:r>
              <a:rPr lang="en-US" altLang="ja-JP" sz="1600" dirty="0" smtClean="0">
                <a:sym typeface="Wingdings" panose="05000000000000000000" pitchFamily="2" charset="2"/>
              </a:rPr>
              <a:t>entitled </a:t>
            </a:r>
            <a:r>
              <a:rPr lang="en-US" altLang="ja-JP" sz="1600" dirty="0">
                <a:sym typeface="Wingdings" panose="05000000000000000000" pitchFamily="2" charset="2"/>
              </a:rPr>
              <a:t>“Response to </a:t>
            </a:r>
            <a:r>
              <a:rPr lang="en-US" altLang="ja-JP" sz="1600" dirty="0" err="1">
                <a:sym typeface="Wingdings" panose="05000000000000000000" pitchFamily="2" charset="2"/>
              </a:rPr>
              <a:t>Dr.Kodeli’s</a:t>
            </a:r>
            <a:r>
              <a:rPr lang="en-US" altLang="ja-JP" sz="1600" dirty="0">
                <a:sym typeface="Wingdings" panose="05000000000000000000" pitchFamily="2" charset="2"/>
              </a:rPr>
              <a:t> comments on the covariance draft in May 2015</a:t>
            </a:r>
            <a:r>
              <a:rPr lang="en-US" altLang="ja-JP" sz="1600" dirty="0" smtClean="0">
                <a:sym typeface="Wingdings" panose="05000000000000000000" pitchFamily="2" charset="2"/>
              </a:rPr>
              <a:t>”, which was sent </a:t>
            </a:r>
            <a:r>
              <a:rPr lang="en-US" altLang="ja-JP" sz="1600" dirty="0">
                <a:sym typeface="Wingdings" panose="05000000000000000000" pitchFamily="2" charset="2"/>
              </a:rPr>
              <a:t>by </a:t>
            </a:r>
            <a:r>
              <a:rPr lang="en-US" altLang="ja-JP" sz="1600" dirty="0" smtClean="0">
                <a:sym typeface="Wingdings" panose="05000000000000000000" pitchFamily="2" charset="2"/>
              </a:rPr>
              <a:t>M. </a:t>
            </a:r>
            <a:r>
              <a:rPr lang="en-US" altLang="ja-JP" sz="1600" dirty="0">
                <a:sym typeface="Wingdings" panose="05000000000000000000" pitchFamily="2" charset="2"/>
              </a:rPr>
              <a:t>Ishikawa </a:t>
            </a:r>
            <a:r>
              <a:rPr lang="en-US" altLang="ja-JP" sz="1600" dirty="0" smtClean="0">
                <a:sym typeface="Wingdings" panose="05000000000000000000" pitchFamily="2" charset="2"/>
              </a:rPr>
              <a:t>on </a:t>
            </a:r>
            <a:r>
              <a:rPr lang="en-US" altLang="ja-JP" sz="1600" dirty="0">
                <a:sym typeface="Wingdings" panose="05000000000000000000" pitchFamily="2" charset="2"/>
              </a:rPr>
              <a:t>July </a:t>
            </a:r>
            <a:r>
              <a:rPr lang="en-US" altLang="ja-JP" sz="1600" dirty="0" smtClean="0">
                <a:sym typeface="Wingdings" panose="05000000000000000000" pitchFamily="2" charset="2"/>
              </a:rPr>
              <a:t>31:</a:t>
            </a:r>
            <a:endParaRPr lang="en-US" altLang="ja-JP" sz="1600" dirty="0">
              <a:sym typeface="Wingdings" panose="05000000000000000000" pitchFamily="2" charset="2"/>
            </a:endParaRPr>
          </a:p>
          <a:p>
            <a:pPr marL="0" indent="0">
              <a:buNone/>
            </a:pPr>
            <a:r>
              <a:rPr lang="en-US" altLang="ja-JP" sz="1600" dirty="0" smtClean="0"/>
              <a:t>“1 . The </a:t>
            </a:r>
            <a:r>
              <a:rPr lang="en-US" altLang="ja-JP" sz="1600" dirty="0"/>
              <a:t>current draft consists of the comments based on the comparison of JENDL-4.0 and ENDF-7.1 covariance data.  We would like to remain the SCALE series or the TENDL library et al. out of our scope, because we have no technical knowledge of the evaluation basis of their covariance data at all</a:t>
            </a:r>
            <a:r>
              <a:rPr lang="en-US" altLang="ja-JP" sz="1600" dirty="0" smtClean="0"/>
              <a:t>.”</a:t>
            </a:r>
            <a:endParaRPr lang="en-US" altLang="ja-JP" sz="1600" dirty="0"/>
          </a:p>
        </p:txBody>
      </p:sp>
      <p:sp>
        <p:nvSpPr>
          <p:cNvPr id="4" name="日付プレースホルダー 3"/>
          <p:cNvSpPr>
            <a:spLocks noGrp="1"/>
          </p:cNvSpPr>
          <p:nvPr>
            <p:ph type="dt" sz="half" idx="10"/>
          </p:nvPr>
        </p:nvSpPr>
        <p:spPr/>
        <p:txBody>
          <a:bodyPr/>
          <a:lstStyle/>
          <a:p>
            <a:r>
              <a:rPr kumimoji="1" lang="en-US" altLang="ja-JP" smtClean="0"/>
              <a:t>Dec 4, 2015</a:t>
            </a:r>
            <a:endParaRPr kumimoji="1" lang="ja-JP" altLang="en-US"/>
          </a:p>
        </p:txBody>
      </p:sp>
      <p:sp>
        <p:nvSpPr>
          <p:cNvPr id="5" name="フッター プレースホルダー 4"/>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10</a:t>
            </a:fld>
            <a:endParaRPr kumimoji="1" lang="ja-JP" altLang="en-US"/>
          </a:p>
        </p:txBody>
      </p:sp>
    </p:spTree>
    <p:extLst>
      <p:ext uri="{BB962C8B-B14F-4D97-AF65-F5344CB8AC3E}">
        <p14:creationId xmlns:p14="http://schemas.microsoft.com/office/powerpoint/2010/main" val="331599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Comments by Dr. Shibata</a:t>
            </a:r>
            <a:endParaRPr kumimoji="1" lang="ja-JP" altLang="en-US" dirty="0"/>
          </a:p>
        </p:txBody>
      </p:sp>
      <p:sp>
        <p:nvSpPr>
          <p:cNvPr id="3" name="コンテンツ プレースホルダー 2"/>
          <p:cNvSpPr>
            <a:spLocks noGrp="1"/>
          </p:cNvSpPr>
          <p:nvPr>
            <p:ph idx="1"/>
          </p:nvPr>
        </p:nvSpPr>
        <p:spPr>
          <a:xfrm>
            <a:off x="467544" y="1412776"/>
            <a:ext cx="8229600" cy="5141168"/>
          </a:xfrm>
        </p:spPr>
        <p:txBody>
          <a:bodyPr>
            <a:normAutofit fontScale="47500" lnSpcReduction="20000"/>
          </a:bodyPr>
          <a:lstStyle/>
          <a:p>
            <a:pPr marL="0" indent="0">
              <a:buNone/>
            </a:pPr>
            <a:r>
              <a:rPr lang="en-US" altLang="ja-JP" dirty="0" smtClean="0"/>
              <a:t>M. Ishikawa sent an e-mail on Oct. 28:</a:t>
            </a:r>
          </a:p>
          <a:p>
            <a:pPr marL="0" indent="0">
              <a:buNone/>
            </a:pPr>
            <a:r>
              <a:rPr lang="en-US" altLang="ja-JP" dirty="0" smtClean="0"/>
              <a:t>“Dear </a:t>
            </a:r>
            <a:r>
              <a:rPr lang="en-US" altLang="ja-JP" dirty="0"/>
              <a:t>SG39 members,</a:t>
            </a:r>
          </a:p>
          <a:p>
            <a:pPr marL="0" indent="0">
              <a:buNone/>
            </a:pPr>
            <a:endParaRPr lang="en-US" altLang="ja-JP" dirty="0"/>
          </a:p>
          <a:p>
            <a:pPr marL="0" indent="0">
              <a:buNone/>
            </a:pPr>
            <a:r>
              <a:rPr lang="en-US" altLang="ja-JP" dirty="0"/>
              <a:t>     Last July, I sent the Rev.1 draft on covariance data for the</a:t>
            </a:r>
          </a:p>
          <a:p>
            <a:pPr marL="0" indent="0">
              <a:buNone/>
            </a:pPr>
            <a:r>
              <a:rPr lang="en-US" altLang="ja-JP" dirty="0"/>
              <a:t>SG39 report.  Recently, I found there exists one mistake in the draft</a:t>
            </a:r>
          </a:p>
          <a:p>
            <a:pPr marL="0" indent="0">
              <a:buNone/>
            </a:pPr>
            <a:r>
              <a:rPr lang="en-US" altLang="ja-JP" dirty="0"/>
              <a:t>as below:</a:t>
            </a:r>
          </a:p>
          <a:p>
            <a:pPr marL="0" indent="0">
              <a:buNone/>
            </a:pPr>
            <a:endParaRPr lang="en-US" altLang="ja-JP" dirty="0"/>
          </a:p>
          <a:p>
            <a:pPr marL="0" indent="0">
              <a:buNone/>
            </a:pPr>
            <a:r>
              <a:rPr lang="en-US" altLang="ja-JP" dirty="0"/>
              <a:t>     In page.2, "..... For example, in the evaluation of the J-4.0</a:t>
            </a:r>
          </a:p>
          <a:p>
            <a:pPr marL="0" indent="0">
              <a:buNone/>
            </a:pPr>
            <a:r>
              <a:rPr lang="en-US" altLang="ja-JP" dirty="0"/>
              <a:t>covariance for the fission cross-section of the major actinides in the high-energy range, </a:t>
            </a:r>
            <a:r>
              <a:rPr lang="en-US" altLang="ja-JP" b="1" u="sng" dirty="0"/>
              <a:t>the</a:t>
            </a:r>
          </a:p>
          <a:p>
            <a:pPr marL="0" indent="0">
              <a:buNone/>
            </a:pPr>
            <a:r>
              <a:rPr lang="en-US" altLang="ja-JP" b="1" u="sng" dirty="0"/>
              <a:t>variances</a:t>
            </a:r>
            <a:r>
              <a:rPr lang="en-US" altLang="ja-JP" dirty="0"/>
              <a:t> obtained with the simultaneous least-square fitting method using the SOK code (JAEA,</a:t>
            </a:r>
          </a:p>
          <a:p>
            <a:pPr marL="0" indent="0">
              <a:buNone/>
            </a:pPr>
            <a:r>
              <a:rPr lang="en-US" altLang="ja-JP" dirty="0"/>
              <a:t>Ref.13) were multiplied with a factor of 2 in order to take into account the hidden correlations</a:t>
            </a:r>
          </a:p>
          <a:p>
            <a:pPr marL="0" indent="0">
              <a:buNone/>
            </a:pPr>
            <a:r>
              <a:rPr lang="en-US" altLang="ja-JP" dirty="0"/>
              <a:t>among measurements (Ref. 3, p.1226)."</a:t>
            </a:r>
          </a:p>
          <a:p>
            <a:pPr marL="0" indent="0">
              <a:buNone/>
            </a:pPr>
            <a:endParaRPr lang="en-US" altLang="ja-JP" dirty="0"/>
          </a:p>
          <a:p>
            <a:pPr marL="0" indent="0">
              <a:buNone/>
            </a:pPr>
            <a:r>
              <a:rPr lang="en-US" altLang="ja-JP" dirty="0"/>
              <a:t>must be "..... in the high-energy range, </a:t>
            </a:r>
            <a:r>
              <a:rPr lang="en-US" altLang="ja-JP" b="1" u="sng" dirty="0"/>
              <a:t>the standard deviation (STD) values</a:t>
            </a:r>
          </a:p>
          <a:p>
            <a:pPr marL="0" indent="0">
              <a:buNone/>
            </a:pPr>
            <a:r>
              <a:rPr lang="en-US" altLang="ja-JP" dirty="0"/>
              <a:t>obtained with .... multiplied with a factor of 2 in order to take into account</a:t>
            </a:r>
          </a:p>
          <a:p>
            <a:pPr marL="0" indent="0">
              <a:buNone/>
            </a:pPr>
            <a:r>
              <a:rPr lang="en-US" altLang="ja-JP" dirty="0"/>
              <a:t>the hidden correlations among measurements (Ref. 2, pp.21-22). "</a:t>
            </a:r>
          </a:p>
          <a:p>
            <a:pPr marL="0" indent="0">
              <a:buNone/>
            </a:pPr>
            <a:endParaRPr lang="en-US" altLang="ja-JP" dirty="0"/>
          </a:p>
          <a:p>
            <a:pPr marL="0" indent="0">
              <a:buNone/>
            </a:pPr>
            <a:r>
              <a:rPr lang="en-US" altLang="ja-JP" dirty="0"/>
              <a:t>    </a:t>
            </a:r>
            <a:r>
              <a:rPr lang="en-US" altLang="ja-JP" b="1" u="sng" dirty="0"/>
              <a:t> This error was notified by </a:t>
            </a:r>
            <a:r>
              <a:rPr lang="en-US" altLang="ja-JP" b="1" u="sng" dirty="0" err="1"/>
              <a:t>Dr.Shibata</a:t>
            </a:r>
            <a:r>
              <a:rPr lang="en-US" altLang="ja-JP" b="1" u="sng" dirty="0"/>
              <a:t> </a:t>
            </a:r>
            <a:r>
              <a:rPr lang="en-US" altLang="ja-JP" dirty="0"/>
              <a:t>who is the top author of JENDL-4.0.</a:t>
            </a:r>
          </a:p>
          <a:p>
            <a:pPr marL="0" indent="0">
              <a:buNone/>
            </a:pPr>
            <a:r>
              <a:rPr lang="en-US" altLang="ja-JP" dirty="0"/>
              <a:t>Therefore, please replace the previous draft with the attached Rev.2 version.</a:t>
            </a:r>
          </a:p>
          <a:p>
            <a:pPr marL="0" indent="0">
              <a:buNone/>
            </a:pPr>
            <a:r>
              <a:rPr lang="en-US" altLang="ja-JP" dirty="0"/>
              <a:t>The red characters in the </a:t>
            </a:r>
            <a:r>
              <a:rPr lang="en-US" altLang="ja-JP" dirty="0" smtClean="0"/>
              <a:t>WORD </a:t>
            </a:r>
            <a:r>
              <a:rPr lang="en-US" altLang="ja-JP" dirty="0"/>
              <a:t>file are the changed parts from Rev.1</a:t>
            </a:r>
            <a:r>
              <a:rPr lang="en-US" altLang="ja-JP" dirty="0" smtClean="0"/>
              <a:t>.”</a:t>
            </a:r>
            <a:br>
              <a:rPr lang="en-US" altLang="ja-JP" dirty="0" smtClean="0"/>
            </a:br>
            <a:r>
              <a:rPr lang="en-US" altLang="ja-JP" dirty="0" smtClean="0"/>
              <a:t/>
            </a:r>
            <a:br>
              <a:rPr lang="en-US" altLang="ja-JP" dirty="0" smtClean="0"/>
            </a:br>
            <a:r>
              <a:rPr lang="en-US" altLang="ja-JP" dirty="0" smtClean="0">
                <a:sym typeface="Wingdings" panose="05000000000000000000" pitchFamily="2" charset="2"/>
              </a:rPr>
              <a:t> This revision is the latest draft of the SG39 report on “Comments on Covariance Data”</a:t>
            </a:r>
            <a:endParaRPr kumimoji="1" lang="ja-JP" altLang="en-US" dirty="0"/>
          </a:p>
        </p:txBody>
      </p:sp>
      <p:sp>
        <p:nvSpPr>
          <p:cNvPr id="4" name="日付プレースホルダー 3"/>
          <p:cNvSpPr>
            <a:spLocks noGrp="1"/>
          </p:cNvSpPr>
          <p:nvPr>
            <p:ph type="dt" sz="half" idx="10"/>
          </p:nvPr>
        </p:nvSpPr>
        <p:spPr/>
        <p:txBody>
          <a:bodyPr/>
          <a:lstStyle/>
          <a:p>
            <a:r>
              <a:rPr kumimoji="1" lang="en-US" altLang="ja-JP" smtClean="0"/>
              <a:t>Dec 4, 2015</a:t>
            </a:r>
            <a:endParaRPr kumimoji="1" lang="ja-JP" altLang="en-US"/>
          </a:p>
        </p:txBody>
      </p:sp>
      <p:sp>
        <p:nvSpPr>
          <p:cNvPr id="5" name="フッター プレースホルダー 4"/>
          <p:cNvSpPr>
            <a:spLocks noGrp="1"/>
          </p:cNvSpPr>
          <p:nvPr>
            <p:ph type="ftr" sz="quarter" idx="11"/>
          </p:nvPr>
        </p:nvSpPr>
        <p:spPr/>
        <p:txBody>
          <a:bodyPr/>
          <a:lstStyle/>
          <a:p>
            <a:r>
              <a:rPr kumimoji="1" lang="fr-FR" altLang="ja-JP" dirty="0" smtClean="0"/>
              <a:t>WPEC SG39, Institute Curie, Paris, France</a:t>
            </a:r>
            <a:endParaRPr kumimoji="1" lang="ja-JP" altLang="en-US" dirty="0"/>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11</a:t>
            </a:fld>
            <a:endParaRPr kumimoji="1" lang="ja-JP" altLang="en-US"/>
          </a:p>
        </p:txBody>
      </p:sp>
    </p:spTree>
    <p:extLst>
      <p:ext uri="{BB962C8B-B14F-4D97-AF65-F5344CB8AC3E}">
        <p14:creationId xmlns:p14="http://schemas.microsoft.com/office/powerpoint/2010/main" val="984636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539552" y="2492896"/>
            <a:ext cx="7772400" cy="1470025"/>
          </a:xfrm>
        </p:spPr>
        <p:txBody>
          <a:bodyPr>
            <a:normAutofit/>
          </a:bodyPr>
          <a:lstStyle/>
          <a:p>
            <a:r>
              <a:rPr lang="en-US" altLang="ja-JP" dirty="0" smtClean="0"/>
              <a:t>2. Updates on the draft of “Summary of Methodology”</a:t>
            </a:r>
            <a:endParaRPr kumimoji="1" lang="ja-JP" altLang="en-US" dirty="0"/>
          </a:p>
        </p:txBody>
      </p:sp>
      <p:sp>
        <p:nvSpPr>
          <p:cNvPr id="2" name="日付プレースホルダー 1"/>
          <p:cNvSpPr>
            <a:spLocks noGrp="1"/>
          </p:cNvSpPr>
          <p:nvPr>
            <p:ph type="dt" sz="half" idx="10"/>
          </p:nvPr>
        </p:nvSpPr>
        <p:spPr/>
        <p:txBody>
          <a:bodyPr/>
          <a:lstStyle/>
          <a:p>
            <a:r>
              <a:rPr kumimoji="1" lang="en-US" altLang="ja-JP" smtClean="0"/>
              <a:t>Dec 4, 2015</a:t>
            </a:r>
            <a:endParaRPr kumimoji="1" lang="ja-JP" altLang="en-US"/>
          </a:p>
        </p:txBody>
      </p:sp>
      <p:sp>
        <p:nvSpPr>
          <p:cNvPr id="3" name="フッター プレースホルダー 2"/>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12</a:t>
            </a:fld>
            <a:endParaRPr kumimoji="1" lang="ja-JP" altLang="en-US"/>
          </a:p>
        </p:txBody>
      </p:sp>
    </p:spTree>
    <p:extLst>
      <p:ext uri="{BB962C8B-B14F-4D97-AF65-F5344CB8AC3E}">
        <p14:creationId xmlns:p14="http://schemas.microsoft.com/office/powerpoint/2010/main" val="2501930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Modifications by Prof. </a:t>
            </a:r>
            <a:r>
              <a:rPr kumimoji="1" lang="en-US" altLang="ja-JP" dirty="0" err="1" smtClean="0"/>
              <a:t>Salvatores</a:t>
            </a:r>
            <a:endParaRPr kumimoji="1" lang="ja-JP" altLang="en-US" dirty="0"/>
          </a:p>
        </p:txBody>
      </p:sp>
      <p:sp>
        <p:nvSpPr>
          <p:cNvPr id="3" name="コンテンツ プレースホルダー 2"/>
          <p:cNvSpPr>
            <a:spLocks noGrp="1"/>
          </p:cNvSpPr>
          <p:nvPr>
            <p:ph idx="1"/>
          </p:nvPr>
        </p:nvSpPr>
        <p:spPr/>
        <p:txBody>
          <a:bodyPr>
            <a:noAutofit/>
          </a:bodyPr>
          <a:lstStyle/>
          <a:p>
            <a:pPr marL="0" indent="0">
              <a:buNone/>
            </a:pPr>
            <a:r>
              <a:rPr lang="en-US" altLang="ja-JP" sz="2000" dirty="0" smtClean="0"/>
              <a:t>Prof. </a:t>
            </a:r>
            <a:r>
              <a:rPr lang="en-US" altLang="ja-JP" sz="2000" dirty="0" err="1" smtClean="0"/>
              <a:t>Salvatores</a:t>
            </a:r>
            <a:r>
              <a:rPr lang="en-US" altLang="ja-JP" sz="2000" dirty="0" smtClean="0"/>
              <a:t> sent an e-mail on May 26:</a:t>
            </a:r>
          </a:p>
          <a:p>
            <a:pPr marL="0" indent="0">
              <a:buNone/>
            </a:pPr>
            <a:r>
              <a:rPr lang="en-US" altLang="ja-JP" sz="2000" dirty="0" smtClean="0"/>
              <a:t>“Here </a:t>
            </a:r>
            <a:r>
              <a:rPr lang="en-US" altLang="ja-JP" sz="2000" dirty="0"/>
              <a:t>in attachment you will find a revised version of the </a:t>
            </a:r>
            <a:r>
              <a:rPr lang="en-US" altLang="ja-JP" sz="2000" dirty="0" smtClean="0"/>
              <a:t>methodology deliverable </a:t>
            </a:r>
            <a:r>
              <a:rPr lang="en-US" altLang="ja-JP" sz="2000" dirty="0"/>
              <a:t>with section 5.1 slightly expanded. Please feel free to make </a:t>
            </a:r>
            <a:r>
              <a:rPr lang="en-US" altLang="ja-JP" sz="2000" dirty="0" smtClean="0"/>
              <a:t>any modification </a:t>
            </a:r>
            <a:r>
              <a:rPr lang="en-US" altLang="ja-JP" sz="2000" dirty="0"/>
              <a:t>you judge necessary</a:t>
            </a:r>
            <a:r>
              <a:rPr lang="en-US" altLang="ja-JP" sz="2000" dirty="0" smtClean="0"/>
              <a:t>.”</a:t>
            </a:r>
          </a:p>
          <a:p>
            <a:pPr marL="0" indent="0">
              <a:buNone/>
            </a:pPr>
            <a:endParaRPr lang="en-US" altLang="ja-JP" sz="2000" dirty="0" smtClean="0"/>
          </a:p>
          <a:p>
            <a:pPr marL="0" indent="0">
              <a:buNone/>
            </a:pPr>
            <a:endParaRPr lang="en-US" altLang="ja-JP" sz="2000" dirty="0" smtClean="0"/>
          </a:p>
          <a:p>
            <a:pPr>
              <a:buFont typeface="Wingdings"/>
              <a:buChar char="à"/>
            </a:pPr>
            <a:r>
              <a:rPr kumimoji="1" lang="en-US" altLang="ja-JP" sz="2000" dirty="0" smtClean="0">
                <a:sym typeface="Wingdings" panose="05000000000000000000" pitchFamily="2" charset="2"/>
              </a:rPr>
              <a:t>All </a:t>
            </a:r>
            <a:r>
              <a:rPr kumimoji="1" lang="en-US" altLang="ja-JP" sz="2000" dirty="0" smtClean="0">
                <a:sym typeface="Wingdings" panose="05000000000000000000" pitchFamily="2" charset="2"/>
              </a:rPr>
              <a:t>these </a:t>
            </a:r>
            <a:r>
              <a:rPr kumimoji="1" lang="en-US" altLang="ja-JP" sz="2000" dirty="0" smtClean="0">
                <a:sym typeface="Wingdings" panose="05000000000000000000" pitchFamily="2" charset="2"/>
              </a:rPr>
              <a:t>modifications have </a:t>
            </a:r>
            <a:r>
              <a:rPr kumimoji="1" lang="en-US" altLang="ja-JP" sz="2000" dirty="0" smtClean="0">
                <a:sym typeface="Wingdings" panose="05000000000000000000" pitchFamily="2" charset="2"/>
              </a:rPr>
              <a:t>been </a:t>
            </a:r>
            <a:r>
              <a:rPr kumimoji="1" lang="en-US" altLang="ja-JP" sz="2000" dirty="0" smtClean="0">
                <a:sym typeface="Wingdings" panose="05000000000000000000" pitchFamily="2" charset="2"/>
              </a:rPr>
              <a:t>merged in </a:t>
            </a:r>
            <a:r>
              <a:rPr kumimoji="1" lang="en-US" altLang="ja-JP" sz="2000" dirty="0" smtClean="0">
                <a:sym typeface="Wingdings" panose="05000000000000000000" pitchFamily="2" charset="2"/>
              </a:rPr>
              <a:t>the latest </a:t>
            </a:r>
            <a:r>
              <a:rPr lang="en-US" altLang="ja-JP" sz="2000" dirty="0">
                <a:sym typeface="Wingdings" panose="05000000000000000000" pitchFamily="2" charset="2"/>
              </a:rPr>
              <a:t>draft. </a:t>
            </a:r>
            <a:r>
              <a:rPr lang="en-US" altLang="ja-JP" sz="2000" dirty="0" smtClean="0">
                <a:sym typeface="Wingdings" panose="05000000000000000000" pitchFamily="2" charset="2"/>
              </a:rPr>
              <a:t>  The following </a:t>
            </a:r>
            <a:r>
              <a:rPr lang="en-US" altLang="ja-JP" sz="2000" smtClean="0">
                <a:sym typeface="Wingdings" panose="05000000000000000000" pitchFamily="2" charset="2"/>
              </a:rPr>
              <a:t>examples for </a:t>
            </a:r>
            <a:r>
              <a:rPr lang="en-US" altLang="ja-JP" sz="2000" dirty="0" smtClean="0">
                <a:sym typeface="Wingdings" panose="05000000000000000000" pitchFamily="2" charset="2"/>
              </a:rPr>
              <a:t>“use </a:t>
            </a:r>
            <a:r>
              <a:rPr lang="en-US" altLang="ja-JP" sz="2000" dirty="0">
                <a:sym typeface="Wingdings" panose="05000000000000000000" pitchFamily="2" charset="2"/>
              </a:rPr>
              <a:t>of specific experiments</a:t>
            </a:r>
            <a:r>
              <a:rPr lang="en-US" altLang="ja-JP" sz="2000" dirty="0" smtClean="0">
                <a:sym typeface="Wingdings" panose="05000000000000000000" pitchFamily="2" charset="2"/>
              </a:rPr>
              <a:t>” are included.</a:t>
            </a:r>
            <a:endParaRPr kumimoji="1" lang="en-US" altLang="ja-JP" sz="2000" dirty="0" smtClean="0">
              <a:sym typeface="Wingdings" panose="05000000000000000000" pitchFamily="2" charset="2"/>
            </a:endParaRPr>
          </a:p>
          <a:p>
            <a:pPr lvl="1">
              <a:buFont typeface="Arial" panose="020B0604020202020204" pitchFamily="34" charset="0"/>
              <a:buChar char="•"/>
            </a:pPr>
            <a:r>
              <a:rPr lang="en-US" altLang="ja-JP" sz="2000" dirty="0" smtClean="0"/>
              <a:t>Irradiation experiments of </a:t>
            </a:r>
            <a:r>
              <a:rPr lang="en-US" altLang="ja-JP" sz="2000" dirty="0"/>
              <a:t>pure separate isotopes </a:t>
            </a:r>
            <a:r>
              <a:rPr lang="en-US" altLang="ja-JP" sz="2000" dirty="0" smtClean="0"/>
              <a:t>samples</a:t>
            </a:r>
            <a:endParaRPr lang="en-US" altLang="ja-JP" sz="2000" dirty="0"/>
          </a:p>
          <a:p>
            <a:pPr lvl="1">
              <a:buFont typeface="Arial" panose="020B0604020202020204" pitchFamily="34" charset="0"/>
              <a:buChar char="•"/>
            </a:pPr>
            <a:r>
              <a:rPr lang="en-US" altLang="ja-JP" sz="2000" dirty="0"/>
              <a:t>Spectrum index, and </a:t>
            </a:r>
            <a:r>
              <a:rPr lang="en-US" altLang="ja-JP" sz="2000" dirty="0" smtClean="0"/>
              <a:t>reactivity </a:t>
            </a:r>
            <a:r>
              <a:rPr lang="en-US" altLang="ja-JP" sz="2000" dirty="0"/>
              <a:t>of single isotope samples</a:t>
            </a:r>
          </a:p>
          <a:p>
            <a:pPr lvl="1">
              <a:buFont typeface="Arial" panose="020B0604020202020204" pitchFamily="34" charset="0"/>
              <a:buChar char="•"/>
            </a:pPr>
            <a:r>
              <a:rPr lang="en-US" altLang="ja-JP" sz="2000" dirty="0" smtClean="0"/>
              <a:t>Integral </a:t>
            </a:r>
            <a:r>
              <a:rPr lang="en-US" altLang="ja-JP" sz="2000" dirty="0"/>
              <a:t>experiments with “flat” or “steep” </a:t>
            </a:r>
            <a:r>
              <a:rPr lang="en-US" altLang="ja-JP" sz="2000" dirty="0" err="1"/>
              <a:t>adjoint</a:t>
            </a:r>
            <a:r>
              <a:rPr lang="en-US" altLang="ja-JP" sz="2000" dirty="0"/>
              <a:t> </a:t>
            </a:r>
            <a:r>
              <a:rPr lang="en-US" altLang="ja-JP" sz="2000" dirty="0" smtClean="0"/>
              <a:t>flux</a:t>
            </a:r>
          </a:p>
          <a:p>
            <a:pPr lvl="1">
              <a:buFont typeface="Arial" panose="020B0604020202020204" pitchFamily="34" charset="0"/>
              <a:buChar char="•"/>
            </a:pPr>
            <a:r>
              <a:rPr lang="en-US" altLang="ja-JP" sz="2000" dirty="0" smtClean="0"/>
              <a:t>Neutron leakage/propagation experiments</a:t>
            </a:r>
            <a:endParaRPr lang="en-US" altLang="ja-JP" sz="2000" dirty="0"/>
          </a:p>
          <a:p>
            <a:pPr>
              <a:buFont typeface="Wingdings"/>
              <a:buChar char="à"/>
            </a:pPr>
            <a:endParaRPr kumimoji="1" lang="ja-JP" altLang="en-US" sz="2000" dirty="0"/>
          </a:p>
        </p:txBody>
      </p:sp>
      <p:sp>
        <p:nvSpPr>
          <p:cNvPr id="4" name="日付プレースホルダー 3"/>
          <p:cNvSpPr>
            <a:spLocks noGrp="1"/>
          </p:cNvSpPr>
          <p:nvPr>
            <p:ph type="dt" sz="half" idx="10"/>
          </p:nvPr>
        </p:nvSpPr>
        <p:spPr/>
        <p:txBody>
          <a:bodyPr/>
          <a:lstStyle/>
          <a:p>
            <a:r>
              <a:rPr kumimoji="1" lang="en-US" altLang="ja-JP" smtClean="0"/>
              <a:t>Dec 4, 2015</a:t>
            </a:r>
            <a:endParaRPr kumimoji="1" lang="ja-JP" altLang="en-US"/>
          </a:p>
        </p:txBody>
      </p:sp>
      <p:sp>
        <p:nvSpPr>
          <p:cNvPr id="5" name="フッター プレースホルダー 4"/>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13</a:t>
            </a:fld>
            <a:endParaRPr kumimoji="1" lang="ja-JP" altLang="en-US"/>
          </a:p>
        </p:txBody>
      </p:sp>
    </p:spTree>
    <p:extLst>
      <p:ext uri="{BB962C8B-B14F-4D97-AF65-F5344CB8AC3E}">
        <p14:creationId xmlns:p14="http://schemas.microsoft.com/office/powerpoint/2010/main" val="2725185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Modifications by Dr. </a:t>
            </a:r>
            <a:r>
              <a:rPr kumimoji="1" lang="en-US" altLang="ja-JP" dirty="0" err="1" smtClean="0"/>
              <a:t>Palmiotti</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pPr marL="0" indent="0">
              <a:buNone/>
            </a:pPr>
            <a:r>
              <a:rPr lang="en-US" altLang="ja-JP" dirty="0" smtClean="0"/>
              <a:t>Dr. </a:t>
            </a:r>
            <a:r>
              <a:rPr lang="en-US" altLang="ja-JP" dirty="0" err="1" smtClean="0"/>
              <a:t>Palmiotti</a:t>
            </a:r>
            <a:r>
              <a:rPr lang="en-US" altLang="ja-JP" dirty="0" smtClean="0"/>
              <a:t> sent </a:t>
            </a:r>
            <a:r>
              <a:rPr lang="en-US" altLang="ja-JP" dirty="0"/>
              <a:t>an e-mail on May 26:</a:t>
            </a:r>
          </a:p>
          <a:p>
            <a:pPr marL="0" indent="0">
              <a:buNone/>
            </a:pPr>
            <a:r>
              <a:rPr lang="en-US" altLang="ja-JP" dirty="0" smtClean="0"/>
              <a:t>“I </a:t>
            </a:r>
            <a:r>
              <a:rPr lang="en-US" altLang="ja-JP" dirty="0"/>
              <a:t>did some modifications to the report (see </a:t>
            </a:r>
            <a:r>
              <a:rPr lang="en-US" altLang="ja-JP" dirty="0" smtClean="0"/>
              <a:t>attachment</a:t>
            </a:r>
            <a:r>
              <a:rPr lang="en-US" altLang="ja-JP" dirty="0"/>
              <a:t>). Please, take a </a:t>
            </a:r>
            <a:r>
              <a:rPr lang="en-US" altLang="ja-JP" dirty="0" smtClean="0"/>
              <a:t>look and </a:t>
            </a:r>
            <a:r>
              <a:rPr lang="en-US" altLang="ja-JP" dirty="0"/>
              <a:t>make all the modifications/comments you </a:t>
            </a:r>
            <a:r>
              <a:rPr lang="en-US" altLang="ja-JP" dirty="0" smtClean="0"/>
              <a:t>deem necessary</a:t>
            </a:r>
            <a:r>
              <a:rPr lang="en-US" altLang="ja-JP" dirty="0"/>
              <a:t>. I have also </a:t>
            </a:r>
            <a:r>
              <a:rPr lang="en-US" altLang="ja-JP" dirty="0" smtClean="0"/>
              <a:t>a comment </a:t>
            </a:r>
            <a:r>
              <a:rPr lang="en-US" altLang="ja-JP" dirty="0"/>
              <a:t>in the text. If you agree with it we can add to the narrative </a:t>
            </a:r>
            <a:r>
              <a:rPr lang="en-US" altLang="ja-JP" dirty="0" smtClean="0"/>
              <a:t>the corresponding </a:t>
            </a:r>
            <a:r>
              <a:rPr lang="en-US" altLang="ja-JP" dirty="0"/>
              <a:t>consideration I have made</a:t>
            </a:r>
            <a:r>
              <a:rPr lang="en-US" altLang="ja-JP" dirty="0" smtClean="0"/>
              <a:t>.”</a:t>
            </a:r>
          </a:p>
          <a:p>
            <a:pPr marL="0" indent="0">
              <a:buNone/>
            </a:pPr>
            <a:endParaRPr lang="en-US" altLang="ja-JP" dirty="0" smtClean="0">
              <a:sym typeface="Wingdings" panose="05000000000000000000" pitchFamily="2" charset="2"/>
            </a:endParaRPr>
          </a:p>
          <a:p>
            <a:pPr marL="0" indent="0">
              <a:buNone/>
            </a:pPr>
            <a:r>
              <a:rPr lang="en-US" altLang="ja-JP" dirty="0" smtClean="0">
                <a:sym typeface="Wingdings" panose="05000000000000000000" pitchFamily="2" charset="2"/>
              </a:rPr>
              <a:t></a:t>
            </a:r>
            <a:r>
              <a:rPr lang="en-US" altLang="ja-JP" dirty="0"/>
              <a:t>These modifications include the responses to some comments in the previous </a:t>
            </a:r>
            <a:r>
              <a:rPr lang="en-US" altLang="ja-JP" dirty="0" smtClean="0"/>
              <a:t>meeting. </a:t>
            </a:r>
            <a:r>
              <a:rPr lang="en-US" altLang="ja-JP" dirty="0" smtClean="0">
                <a:sym typeface="Wingdings" panose="05000000000000000000" pitchFamily="2" charset="2"/>
              </a:rPr>
              <a:t>All of them have been included in the latest draft with small revisions by K. Yokoyama (e.g. addition of the definition of Cook’s distance)</a:t>
            </a:r>
          </a:p>
          <a:p>
            <a:pPr marL="0" indent="0">
              <a:buNone/>
            </a:pPr>
            <a:endParaRPr kumimoji="1" lang="ja-JP" altLang="en-US" dirty="0"/>
          </a:p>
        </p:txBody>
      </p:sp>
      <p:sp>
        <p:nvSpPr>
          <p:cNvPr id="4" name="日付プレースホルダー 3"/>
          <p:cNvSpPr>
            <a:spLocks noGrp="1"/>
          </p:cNvSpPr>
          <p:nvPr>
            <p:ph type="dt" sz="half" idx="10"/>
          </p:nvPr>
        </p:nvSpPr>
        <p:spPr/>
        <p:txBody>
          <a:bodyPr/>
          <a:lstStyle/>
          <a:p>
            <a:r>
              <a:rPr kumimoji="1" lang="en-US" altLang="ja-JP" smtClean="0"/>
              <a:t>Dec 4, 2015</a:t>
            </a:r>
            <a:endParaRPr kumimoji="1" lang="ja-JP" altLang="en-US"/>
          </a:p>
        </p:txBody>
      </p:sp>
      <p:sp>
        <p:nvSpPr>
          <p:cNvPr id="5" name="フッター プレースホルダー 4"/>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14</a:t>
            </a:fld>
            <a:endParaRPr kumimoji="1" lang="ja-JP" altLang="en-US"/>
          </a:p>
        </p:txBody>
      </p:sp>
    </p:spTree>
    <p:extLst>
      <p:ext uri="{BB962C8B-B14F-4D97-AF65-F5344CB8AC3E}">
        <p14:creationId xmlns:p14="http://schemas.microsoft.com/office/powerpoint/2010/main" val="2455695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Modifications by K. Yokoyama</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kumimoji="1" lang="en-US" altLang="ja-JP" sz="2800" dirty="0" smtClean="0"/>
              <a:t>According to the comments in the previous meeting, K. Yokoyama modified the draft</a:t>
            </a:r>
          </a:p>
          <a:p>
            <a:pPr lvl="1"/>
            <a:r>
              <a:rPr kumimoji="1" lang="en-US" altLang="ja-JP" sz="2400" dirty="0" smtClean="0"/>
              <a:t>Addition of some explanations in Section 4.3 “Interpretation of adjustment mechanism”</a:t>
            </a:r>
          </a:p>
          <a:p>
            <a:pPr lvl="1"/>
            <a:r>
              <a:rPr lang="en-US" altLang="ja-JP" sz="2400" dirty="0" smtClean="0"/>
              <a:t>Corrections of formatting and typos, including the typo in Eq. (2.5) pointed out by Dr. </a:t>
            </a:r>
            <a:r>
              <a:rPr lang="en-US" altLang="ja-JP" sz="2400" dirty="0" err="1" smtClean="0"/>
              <a:t>Pelloni</a:t>
            </a:r>
            <a:endParaRPr lang="en-US" altLang="ja-JP" sz="2400" dirty="0" smtClean="0"/>
          </a:p>
          <a:p>
            <a:pPr lvl="1"/>
            <a:endParaRPr lang="en-US" altLang="ja-JP" sz="2400" dirty="0"/>
          </a:p>
          <a:p>
            <a:pPr marL="57150" indent="0">
              <a:buNone/>
            </a:pPr>
            <a:r>
              <a:rPr lang="en-US" altLang="ja-JP" sz="2800" dirty="0">
                <a:sym typeface="Wingdings" panose="05000000000000000000" pitchFamily="2" charset="2"/>
              </a:rPr>
              <a:t> </a:t>
            </a:r>
            <a:r>
              <a:rPr lang="en-US" altLang="ja-JP" sz="2800" dirty="0" smtClean="0">
                <a:sym typeface="Wingdings" panose="05000000000000000000" pitchFamily="2" charset="2"/>
              </a:rPr>
              <a:t>The latest draft of </a:t>
            </a:r>
            <a:r>
              <a:rPr lang="en-US" altLang="ja-JP" sz="2800" dirty="0">
                <a:sym typeface="Wingdings" panose="05000000000000000000" pitchFamily="2" charset="2"/>
              </a:rPr>
              <a:t>the SG39 report on </a:t>
            </a:r>
            <a:r>
              <a:rPr lang="en-US" altLang="ja-JP" sz="2800" dirty="0" smtClean="0">
                <a:sym typeface="Wingdings" panose="05000000000000000000" pitchFamily="2" charset="2"/>
              </a:rPr>
              <a:t>“Summary of Methodology” was sent by e-mail on Nov. 27</a:t>
            </a:r>
            <a:endParaRPr lang="en-US" altLang="ja-JP" sz="2800" dirty="0" smtClean="0"/>
          </a:p>
          <a:p>
            <a:pPr marL="457200" lvl="1" indent="0">
              <a:buNone/>
            </a:pPr>
            <a:endParaRPr kumimoji="1" lang="ja-JP" altLang="en-US" sz="2400" dirty="0"/>
          </a:p>
        </p:txBody>
      </p:sp>
      <p:sp>
        <p:nvSpPr>
          <p:cNvPr id="4" name="日付プレースホルダー 3"/>
          <p:cNvSpPr>
            <a:spLocks noGrp="1"/>
          </p:cNvSpPr>
          <p:nvPr>
            <p:ph type="dt" sz="half" idx="10"/>
          </p:nvPr>
        </p:nvSpPr>
        <p:spPr/>
        <p:txBody>
          <a:bodyPr/>
          <a:lstStyle/>
          <a:p>
            <a:r>
              <a:rPr kumimoji="1" lang="en-US" altLang="ja-JP" smtClean="0"/>
              <a:t>Dec 4, 2015</a:t>
            </a:r>
            <a:endParaRPr kumimoji="1" lang="ja-JP" altLang="en-US"/>
          </a:p>
        </p:txBody>
      </p:sp>
      <p:sp>
        <p:nvSpPr>
          <p:cNvPr id="5" name="フッター プレースホルダー 4"/>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15</a:t>
            </a:fld>
            <a:endParaRPr kumimoji="1" lang="ja-JP" altLang="en-US"/>
          </a:p>
        </p:txBody>
      </p:sp>
    </p:spTree>
    <p:extLst>
      <p:ext uri="{BB962C8B-B14F-4D97-AF65-F5344CB8AC3E}">
        <p14:creationId xmlns:p14="http://schemas.microsoft.com/office/powerpoint/2010/main" val="2993936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Contents</a:t>
            </a:r>
            <a:endParaRPr kumimoji="1" lang="ja-JP" altLang="en-US" dirty="0"/>
          </a:p>
        </p:txBody>
      </p:sp>
      <p:sp>
        <p:nvSpPr>
          <p:cNvPr id="3" name="コンテンツ プレースホルダー 2"/>
          <p:cNvSpPr>
            <a:spLocks noGrp="1"/>
          </p:cNvSpPr>
          <p:nvPr>
            <p:ph idx="1"/>
          </p:nvPr>
        </p:nvSpPr>
        <p:spPr/>
        <p:txBody>
          <a:bodyPr/>
          <a:lstStyle/>
          <a:p>
            <a:pPr marL="514350" indent="-514350">
              <a:buFont typeface="+mj-lt"/>
              <a:buAutoNum type="arabicPeriod"/>
            </a:pPr>
            <a:r>
              <a:rPr lang="en-US" altLang="ja-JP" dirty="0" smtClean="0"/>
              <a:t>Updates on the draft of “Comments on Covariance Data”</a:t>
            </a:r>
          </a:p>
          <a:p>
            <a:pPr marL="514350" indent="-514350">
              <a:buFont typeface="+mj-lt"/>
              <a:buAutoNum type="arabicPeriod"/>
            </a:pPr>
            <a:r>
              <a:rPr lang="en-US" altLang="ja-JP" dirty="0"/>
              <a:t>Updates on the draft of </a:t>
            </a:r>
            <a:r>
              <a:rPr lang="en-US" altLang="ja-JP" dirty="0" smtClean="0"/>
              <a:t>“Summary of Methodology”</a:t>
            </a:r>
            <a:endParaRPr lang="en-US" altLang="ja-JP" dirty="0"/>
          </a:p>
        </p:txBody>
      </p:sp>
      <p:sp>
        <p:nvSpPr>
          <p:cNvPr id="4" name="日付プレースホルダー 3"/>
          <p:cNvSpPr>
            <a:spLocks noGrp="1"/>
          </p:cNvSpPr>
          <p:nvPr>
            <p:ph type="dt" sz="half" idx="10"/>
          </p:nvPr>
        </p:nvSpPr>
        <p:spPr/>
        <p:txBody>
          <a:bodyPr/>
          <a:lstStyle/>
          <a:p>
            <a:r>
              <a:rPr kumimoji="1" lang="en-US" altLang="ja-JP" smtClean="0"/>
              <a:t>Dec 4, 2015</a:t>
            </a:r>
            <a:endParaRPr kumimoji="1" lang="ja-JP" altLang="en-US"/>
          </a:p>
        </p:txBody>
      </p:sp>
      <p:sp>
        <p:nvSpPr>
          <p:cNvPr id="5" name="フッター プレースホルダー 4"/>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2</a:t>
            </a:fld>
            <a:endParaRPr kumimoji="1" lang="ja-JP" altLang="en-US"/>
          </a:p>
        </p:txBody>
      </p:sp>
    </p:spTree>
    <p:extLst>
      <p:ext uri="{BB962C8B-B14F-4D97-AF65-F5344CB8AC3E}">
        <p14:creationId xmlns:p14="http://schemas.microsoft.com/office/powerpoint/2010/main" val="1096981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683568" y="2564904"/>
            <a:ext cx="7772400" cy="1470025"/>
          </a:xfrm>
        </p:spPr>
        <p:txBody>
          <a:bodyPr/>
          <a:lstStyle/>
          <a:p>
            <a:r>
              <a:rPr lang="en-US" altLang="ja-JP" dirty="0" smtClean="0"/>
              <a:t>1. Updates on the draft of “Comments on Covariance Data”</a:t>
            </a:r>
            <a:endParaRPr kumimoji="1" lang="ja-JP" altLang="en-US" dirty="0"/>
          </a:p>
        </p:txBody>
      </p:sp>
      <p:sp>
        <p:nvSpPr>
          <p:cNvPr id="6" name="日付プレースホルダー 5"/>
          <p:cNvSpPr>
            <a:spLocks noGrp="1"/>
          </p:cNvSpPr>
          <p:nvPr>
            <p:ph type="dt" sz="half" idx="10"/>
          </p:nvPr>
        </p:nvSpPr>
        <p:spPr/>
        <p:txBody>
          <a:bodyPr/>
          <a:lstStyle/>
          <a:p>
            <a:r>
              <a:rPr kumimoji="1" lang="en-US" altLang="ja-JP" smtClean="0"/>
              <a:t>Dec 4, 2015</a:t>
            </a:r>
            <a:endParaRPr kumimoji="1" lang="ja-JP" altLang="en-US"/>
          </a:p>
        </p:txBody>
      </p:sp>
      <p:sp>
        <p:nvSpPr>
          <p:cNvPr id="7" name="フッター プレースホルダー 6"/>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3</a:t>
            </a:fld>
            <a:endParaRPr kumimoji="1" lang="ja-JP" altLang="en-US"/>
          </a:p>
        </p:txBody>
      </p:sp>
    </p:spTree>
    <p:extLst>
      <p:ext uri="{BB962C8B-B14F-4D97-AF65-F5344CB8AC3E}">
        <p14:creationId xmlns:p14="http://schemas.microsoft.com/office/powerpoint/2010/main" val="1097705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Summary of updates </a:t>
            </a:r>
            <a:r>
              <a:rPr lang="en-US" altLang="ja-JP" dirty="0" smtClean="0"/>
              <a:t>on the draft of “Comments on Covariance Data”</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Comments by Dr. </a:t>
            </a:r>
            <a:r>
              <a:rPr lang="en-US" altLang="ja-JP" dirty="0" err="1"/>
              <a:t>K</a:t>
            </a:r>
            <a:r>
              <a:rPr lang="en-US" altLang="ja-JP" dirty="0" err="1" smtClean="0"/>
              <a:t>odeli</a:t>
            </a:r>
            <a:r>
              <a:rPr lang="en-US" altLang="ja-JP" dirty="0" smtClean="0"/>
              <a:t> (June 4, 2015)</a:t>
            </a:r>
          </a:p>
          <a:p>
            <a:r>
              <a:rPr lang="en-US" altLang="ja-JP" dirty="0" smtClean="0"/>
              <a:t>Information </a:t>
            </a:r>
            <a:r>
              <a:rPr lang="en-US" altLang="ja-JP" dirty="0"/>
              <a:t>by Dr. </a:t>
            </a:r>
            <a:r>
              <a:rPr lang="en-US" altLang="ja-JP" dirty="0" err="1"/>
              <a:t>Cabellos</a:t>
            </a:r>
            <a:r>
              <a:rPr lang="en-US" altLang="ja-JP" dirty="0"/>
              <a:t> (</a:t>
            </a:r>
            <a:r>
              <a:rPr lang="en-US" altLang="ja-JP" dirty="0" smtClean="0"/>
              <a:t>June 5</a:t>
            </a:r>
            <a:r>
              <a:rPr lang="en-US" altLang="ja-JP" dirty="0"/>
              <a:t>, 2015)</a:t>
            </a:r>
          </a:p>
          <a:p>
            <a:r>
              <a:rPr lang="en-US" altLang="ja-JP" dirty="0"/>
              <a:t>Response by K. Yokoyama (June 16, 2015)</a:t>
            </a:r>
          </a:p>
          <a:p>
            <a:r>
              <a:rPr lang="en-US" altLang="ja-JP" dirty="0" smtClean="0"/>
              <a:t>Response by M. Ishikawa (July 30, 2015)</a:t>
            </a:r>
          </a:p>
          <a:p>
            <a:r>
              <a:rPr lang="en-US" altLang="ja-JP" dirty="0" smtClean="0"/>
              <a:t>Comments by Dr. Shibata (Oct 28, 2015)</a:t>
            </a:r>
          </a:p>
          <a:p>
            <a:r>
              <a:rPr lang="en-US" altLang="ja-JP" dirty="0" smtClean="0"/>
              <a:t>Update by M. Ishikawa (Oct 28, 2015)</a:t>
            </a:r>
          </a:p>
        </p:txBody>
      </p:sp>
      <p:sp>
        <p:nvSpPr>
          <p:cNvPr id="4" name="日付プレースホルダー 3"/>
          <p:cNvSpPr>
            <a:spLocks noGrp="1"/>
          </p:cNvSpPr>
          <p:nvPr>
            <p:ph type="dt" sz="half" idx="10"/>
          </p:nvPr>
        </p:nvSpPr>
        <p:spPr/>
        <p:txBody>
          <a:bodyPr/>
          <a:lstStyle/>
          <a:p>
            <a:r>
              <a:rPr kumimoji="1" lang="en-US" altLang="ja-JP" smtClean="0"/>
              <a:t>Dec 4, 2015</a:t>
            </a:r>
            <a:endParaRPr kumimoji="1" lang="ja-JP" altLang="en-US"/>
          </a:p>
        </p:txBody>
      </p:sp>
      <p:sp>
        <p:nvSpPr>
          <p:cNvPr id="5" name="フッター プレースホルダー 4"/>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4</a:t>
            </a:fld>
            <a:endParaRPr kumimoji="1" lang="ja-JP" altLang="en-US"/>
          </a:p>
        </p:txBody>
      </p:sp>
    </p:spTree>
    <p:extLst>
      <p:ext uri="{BB962C8B-B14F-4D97-AF65-F5344CB8AC3E}">
        <p14:creationId xmlns:p14="http://schemas.microsoft.com/office/powerpoint/2010/main" val="690347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Comments by Dr. </a:t>
            </a:r>
            <a:r>
              <a:rPr lang="en-US" altLang="ja-JP" dirty="0" err="1" smtClean="0"/>
              <a:t>Kodeli</a:t>
            </a:r>
            <a:endParaRPr kumimoji="1" lang="ja-JP" altLang="en-US" dirty="0"/>
          </a:p>
        </p:txBody>
      </p:sp>
      <p:sp>
        <p:nvSpPr>
          <p:cNvPr id="3" name="コンテンツ プレースホルダー 2"/>
          <p:cNvSpPr>
            <a:spLocks noGrp="1"/>
          </p:cNvSpPr>
          <p:nvPr>
            <p:ph idx="1"/>
          </p:nvPr>
        </p:nvSpPr>
        <p:spPr>
          <a:xfrm>
            <a:off x="457200" y="1600200"/>
            <a:ext cx="8229600" cy="4997152"/>
          </a:xfrm>
        </p:spPr>
        <p:txBody>
          <a:bodyPr>
            <a:noAutofit/>
          </a:bodyPr>
          <a:lstStyle/>
          <a:p>
            <a:pPr marL="0" indent="0">
              <a:buNone/>
            </a:pPr>
            <a:r>
              <a:rPr kumimoji="1" lang="en-US" altLang="ja-JP" sz="2000" dirty="0" smtClean="0"/>
              <a:t>Dr. </a:t>
            </a:r>
            <a:r>
              <a:rPr kumimoji="1" lang="en-US" altLang="ja-JP" sz="2000" dirty="0" err="1" smtClean="0"/>
              <a:t>Kodeli</a:t>
            </a:r>
            <a:r>
              <a:rPr kumimoji="1" lang="en-US" altLang="ja-JP" sz="2000" dirty="0" smtClean="0"/>
              <a:t> sent an e-mail on June 4:</a:t>
            </a:r>
          </a:p>
          <a:p>
            <a:pPr marL="0" indent="0">
              <a:buNone/>
            </a:pPr>
            <a:r>
              <a:rPr lang="en-US" altLang="ja-JP" sz="2000" dirty="0" smtClean="0"/>
              <a:t>“Dear </a:t>
            </a:r>
            <a:r>
              <a:rPr lang="en-US" altLang="ja-JP" sz="2000" dirty="0"/>
              <a:t>Kenji-san, Makoto-san,</a:t>
            </a:r>
          </a:p>
          <a:p>
            <a:pPr marL="0" indent="0">
              <a:buNone/>
            </a:pPr>
            <a:endParaRPr lang="en-US" altLang="ja-JP" sz="2000" dirty="0"/>
          </a:p>
          <a:p>
            <a:pPr marL="0" indent="0">
              <a:buNone/>
            </a:pPr>
            <a:r>
              <a:rPr lang="en-US" altLang="ja-JP" sz="2000" dirty="0"/>
              <a:t>As promised during the SG39 meeting I attach here few additional comments</a:t>
            </a:r>
          </a:p>
          <a:p>
            <a:pPr marL="0" indent="0">
              <a:buNone/>
            </a:pPr>
            <a:r>
              <a:rPr lang="en-US" altLang="ja-JP" sz="2000" dirty="0"/>
              <a:t>on the covariance data in addition to those already discussed in the JAEA</a:t>
            </a:r>
          </a:p>
          <a:p>
            <a:pPr marL="0" indent="0">
              <a:buNone/>
            </a:pPr>
            <a:r>
              <a:rPr lang="en-US" altLang="ja-JP" sz="2000" dirty="0"/>
              <a:t>draft report. If relevant it could be added to those already listed. In</a:t>
            </a:r>
          </a:p>
          <a:p>
            <a:pPr marL="0" indent="0">
              <a:buNone/>
            </a:pPr>
            <a:r>
              <a:rPr lang="en-US" altLang="ja-JP" sz="2000" dirty="0"/>
              <a:t>particular this concerns total nu-bar, delayed nu-bar, correlation between</a:t>
            </a:r>
          </a:p>
          <a:p>
            <a:pPr marL="0" indent="0">
              <a:buNone/>
            </a:pPr>
            <a:r>
              <a:rPr lang="en-US" altLang="ja-JP" sz="2000" dirty="0"/>
              <a:t>U8 elastic/inelastic and Fe56 inelastic</a:t>
            </a:r>
            <a:r>
              <a:rPr lang="en-US" altLang="ja-JP" sz="2000" dirty="0" smtClean="0"/>
              <a:t>.”</a:t>
            </a:r>
          </a:p>
          <a:p>
            <a:pPr marL="0" indent="0">
              <a:buNone/>
            </a:pPr>
            <a:endParaRPr kumimoji="1" lang="en-US" altLang="ja-JP" sz="2000" dirty="0" smtClean="0"/>
          </a:p>
          <a:p>
            <a:pPr>
              <a:buFont typeface="Wingdings" pitchFamily="2" charset="2"/>
              <a:buChar char="à"/>
            </a:pPr>
            <a:r>
              <a:rPr lang="en-US" altLang="ja-JP" sz="2000" dirty="0" smtClean="0">
                <a:sym typeface="Wingdings" panose="05000000000000000000" pitchFamily="2" charset="2"/>
              </a:rPr>
              <a:t>M. Ishikawa sent an e-mail on July 31 with an attached presentation file entitled “Response to </a:t>
            </a:r>
            <a:r>
              <a:rPr lang="en-US" altLang="ja-JP" sz="2000" dirty="0" err="1" smtClean="0">
                <a:sym typeface="Wingdings" panose="05000000000000000000" pitchFamily="2" charset="2"/>
              </a:rPr>
              <a:t>Dr.Kodeli’s</a:t>
            </a:r>
            <a:r>
              <a:rPr lang="en-US" altLang="ja-JP" sz="2000" dirty="0" smtClean="0">
                <a:sym typeface="Wingdings" panose="05000000000000000000" pitchFamily="2" charset="2"/>
              </a:rPr>
              <a:t> comments on the covariance draft in May 2015”</a:t>
            </a:r>
          </a:p>
          <a:p>
            <a:pPr>
              <a:buFont typeface="Wingdings" pitchFamily="2" charset="2"/>
              <a:buChar char="à"/>
            </a:pPr>
            <a:r>
              <a:rPr lang="en-US" altLang="ja-JP" sz="2000" dirty="0" smtClean="0">
                <a:sym typeface="Wingdings" panose="05000000000000000000" pitchFamily="2" charset="2"/>
              </a:rPr>
              <a:t>Please see the presentation file for details</a:t>
            </a:r>
            <a:br>
              <a:rPr lang="en-US" altLang="ja-JP" sz="2000" dirty="0" smtClean="0">
                <a:sym typeface="Wingdings" panose="05000000000000000000" pitchFamily="2" charset="2"/>
              </a:rPr>
            </a:br>
            <a:endParaRPr kumimoji="1" lang="en-US" altLang="ja-JP" sz="2000" dirty="0" smtClean="0"/>
          </a:p>
          <a:p>
            <a:pPr marL="0" indent="0">
              <a:buNone/>
            </a:pPr>
            <a:endParaRPr lang="en-US" altLang="ja-JP" sz="2000" dirty="0"/>
          </a:p>
          <a:p>
            <a:pPr marL="0" indent="0">
              <a:buNone/>
            </a:pPr>
            <a:endParaRPr kumimoji="1" lang="ja-JP" altLang="en-US" sz="2000" dirty="0"/>
          </a:p>
        </p:txBody>
      </p:sp>
      <p:sp>
        <p:nvSpPr>
          <p:cNvPr id="4" name="日付プレースホルダー 3"/>
          <p:cNvSpPr>
            <a:spLocks noGrp="1"/>
          </p:cNvSpPr>
          <p:nvPr>
            <p:ph type="dt" sz="half" idx="10"/>
          </p:nvPr>
        </p:nvSpPr>
        <p:spPr/>
        <p:txBody>
          <a:bodyPr/>
          <a:lstStyle/>
          <a:p>
            <a:r>
              <a:rPr kumimoji="1" lang="en-US" altLang="ja-JP" smtClean="0"/>
              <a:t>Dec 4, 2015</a:t>
            </a:r>
            <a:endParaRPr kumimoji="1" lang="ja-JP" altLang="en-US"/>
          </a:p>
        </p:txBody>
      </p:sp>
      <p:sp>
        <p:nvSpPr>
          <p:cNvPr id="5" name="フッター プレースホルダー 4"/>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5</a:t>
            </a:fld>
            <a:endParaRPr kumimoji="1" lang="ja-JP" altLang="en-US"/>
          </a:p>
        </p:txBody>
      </p:sp>
    </p:spTree>
    <p:extLst>
      <p:ext uri="{BB962C8B-B14F-4D97-AF65-F5344CB8AC3E}">
        <p14:creationId xmlns:p14="http://schemas.microsoft.com/office/powerpoint/2010/main" val="176140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Recommendation in the Minutes</a:t>
            </a:r>
            <a:endParaRPr kumimoji="1" lang="ja-JP" altLang="en-US" dirty="0"/>
          </a:p>
        </p:txBody>
      </p:sp>
      <p:sp>
        <p:nvSpPr>
          <p:cNvPr id="3" name="コンテンツ プレースホルダー 2"/>
          <p:cNvSpPr>
            <a:spLocks noGrp="1"/>
          </p:cNvSpPr>
          <p:nvPr>
            <p:ph idx="1"/>
          </p:nvPr>
        </p:nvSpPr>
        <p:spPr/>
        <p:txBody>
          <a:bodyPr>
            <a:noAutofit/>
          </a:bodyPr>
          <a:lstStyle/>
          <a:p>
            <a:pPr marL="0" indent="0">
              <a:buNone/>
            </a:pPr>
            <a:r>
              <a:rPr lang="en-US" altLang="ja-JP" sz="1800" dirty="0" smtClean="0"/>
              <a:t>In the e-mail</a:t>
            </a:r>
            <a:r>
              <a:rPr lang="en-US" altLang="ja-JP" sz="1800" dirty="0">
                <a:sym typeface="Wingdings" panose="05000000000000000000" pitchFamily="2" charset="2"/>
              </a:rPr>
              <a:t> on July 31</a:t>
            </a:r>
            <a:r>
              <a:rPr lang="en-US" altLang="ja-JP" sz="1800" dirty="0" smtClean="0"/>
              <a:t>, Mr. Ishikawa additionally wrote  below:</a:t>
            </a:r>
            <a:endParaRPr lang="en-US" altLang="ja-JP" sz="1800" dirty="0"/>
          </a:p>
          <a:p>
            <a:pPr marL="0" indent="0">
              <a:buNone/>
            </a:pPr>
            <a:endParaRPr lang="en-US" altLang="ja-JP" sz="1800" dirty="0" smtClean="0"/>
          </a:p>
          <a:p>
            <a:pPr marL="0" indent="0">
              <a:buNone/>
            </a:pPr>
            <a:r>
              <a:rPr lang="en-US" altLang="ja-JP" sz="1800" dirty="0" smtClean="0"/>
              <a:t>“Further</a:t>
            </a:r>
            <a:r>
              <a:rPr lang="en-US" altLang="ja-JP" sz="1800" dirty="0"/>
              <a:t>, I found one recommendation in the </a:t>
            </a:r>
            <a:r>
              <a:rPr lang="en-US" altLang="ja-JP" sz="1800" dirty="0" smtClean="0"/>
              <a:t>minutes of </a:t>
            </a:r>
            <a:r>
              <a:rPr lang="en-US" altLang="ja-JP" sz="1800" dirty="0"/>
              <a:t>the last SG39 meeting below:</a:t>
            </a:r>
          </a:p>
          <a:p>
            <a:pPr marL="0" indent="0">
              <a:buNone/>
            </a:pPr>
            <a:endParaRPr lang="en-US" altLang="ja-JP" sz="1800" dirty="0"/>
          </a:p>
          <a:p>
            <a:pPr marL="0" indent="0">
              <a:buNone/>
            </a:pPr>
            <a:r>
              <a:rPr lang="en-US" altLang="ja-JP" sz="1800" dirty="0"/>
              <a:t>  "It was discussed the importance to include a </a:t>
            </a:r>
            <a:r>
              <a:rPr lang="en-US" altLang="ja-JP" sz="1800" dirty="0" smtClean="0"/>
              <a:t>short</a:t>
            </a:r>
          </a:p>
          <a:p>
            <a:pPr marL="0" indent="0">
              <a:buNone/>
            </a:pPr>
            <a:r>
              <a:rPr lang="en-US" altLang="ja-JP" sz="1800" dirty="0" smtClean="0"/>
              <a:t>   introduction of current methodologies in the report."</a:t>
            </a:r>
          </a:p>
          <a:p>
            <a:pPr marL="0" indent="0">
              <a:buNone/>
            </a:pPr>
            <a:endParaRPr lang="en-US" altLang="ja-JP" sz="1800" dirty="0"/>
          </a:p>
          <a:p>
            <a:pPr marL="0" indent="0">
              <a:buNone/>
            </a:pPr>
            <a:r>
              <a:rPr lang="en-US" altLang="ja-JP" sz="1800" dirty="0"/>
              <a:t>According to this comment, I added "Section 2: </a:t>
            </a:r>
            <a:r>
              <a:rPr lang="en-US" altLang="ja-JP" sz="1800" dirty="0" smtClean="0"/>
              <a:t>Methodology of </a:t>
            </a:r>
            <a:r>
              <a:rPr lang="en-US" altLang="ja-JP" sz="1800" dirty="0"/>
              <a:t>Covariance Evaluation" to the revised draft.  Note </a:t>
            </a:r>
            <a:r>
              <a:rPr lang="en-US" altLang="ja-JP" sz="1800" dirty="0" smtClean="0"/>
              <a:t>that the </a:t>
            </a:r>
            <a:r>
              <a:rPr lang="en-US" altLang="ja-JP" sz="1800" dirty="0"/>
              <a:t>contents is almost the same with Section 3.2 of </a:t>
            </a:r>
            <a:r>
              <a:rPr lang="en-US" altLang="ja-JP" sz="1800" dirty="0" smtClean="0"/>
              <a:t>the SG33 </a:t>
            </a:r>
            <a:r>
              <a:rPr lang="en-US" altLang="ja-JP" sz="1800" dirty="0"/>
              <a:t>final report published in 2013.  Although I tried </a:t>
            </a:r>
            <a:r>
              <a:rPr lang="en-US" altLang="ja-JP" sz="1800" dirty="0" smtClean="0"/>
              <a:t>to make </a:t>
            </a:r>
            <a:r>
              <a:rPr lang="en-US" altLang="ja-JP" sz="1800" dirty="0"/>
              <a:t>it more compact, I finally gave up because this </a:t>
            </a:r>
            <a:r>
              <a:rPr lang="en-US" altLang="ja-JP" sz="1800" dirty="0" smtClean="0"/>
              <a:t>1.5-page description </a:t>
            </a:r>
            <a:r>
              <a:rPr lang="en-US" altLang="ja-JP" sz="1800" dirty="0"/>
              <a:t>is the minimum to review the current </a:t>
            </a:r>
            <a:r>
              <a:rPr lang="en-US" altLang="ja-JP" sz="1800" dirty="0" smtClean="0"/>
              <a:t>covariance evaluation </a:t>
            </a:r>
            <a:r>
              <a:rPr lang="en-US" altLang="ja-JP" sz="1800" dirty="0"/>
              <a:t>methodology.  If you think this duplication </a:t>
            </a:r>
            <a:r>
              <a:rPr lang="en-US" altLang="ja-JP" sz="1800" dirty="0" smtClean="0"/>
              <a:t>in the </a:t>
            </a:r>
            <a:r>
              <a:rPr lang="en-US" altLang="ja-JP" sz="1800" dirty="0"/>
              <a:t>same WPEC report series is not good, please </a:t>
            </a:r>
            <a:r>
              <a:rPr lang="en-US" altLang="ja-JP" sz="1800" dirty="0" smtClean="0"/>
              <a:t>simply eliminate </a:t>
            </a:r>
            <a:r>
              <a:rPr lang="en-US" altLang="ja-JP" sz="1800" dirty="0"/>
              <a:t>it</a:t>
            </a:r>
            <a:r>
              <a:rPr lang="en-US" altLang="ja-JP" sz="1800" dirty="0" smtClean="0"/>
              <a:t>.”</a:t>
            </a:r>
            <a:endParaRPr kumimoji="1" lang="ja-JP" altLang="en-US" sz="1800" dirty="0"/>
          </a:p>
        </p:txBody>
      </p:sp>
      <p:sp>
        <p:nvSpPr>
          <p:cNvPr id="4" name="日付プレースホルダー 3"/>
          <p:cNvSpPr>
            <a:spLocks noGrp="1"/>
          </p:cNvSpPr>
          <p:nvPr>
            <p:ph type="dt" sz="half" idx="10"/>
          </p:nvPr>
        </p:nvSpPr>
        <p:spPr/>
        <p:txBody>
          <a:bodyPr/>
          <a:lstStyle/>
          <a:p>
            <a:r>
              <a:rPr kumimoji="1" lang="en-US" altLang="ja-JP" smtClean="0"/>
              <a:t>Dec 4, 2015</a:t>
            </a:r>
            <a:endParaRPr kumimoji="1" lang="ja-JP" altLang="en-US"/>
          </a:p>
        </p:txBody>
      </p:sp>
      <p:sp>
        <p:nvSpPr>
          <p:cNvPr id="5" name="フッター プレースホルダー 4"/>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6</a:t>
            </a:fld>
            <a:endParaRPr kumimoji="1" lang="ja-JP" altLang="en-US"/>
          </a:p>
        </p:txBody>
      </p:sp>
    </p:spTree>
    <p:extLst>
      <p:ext uri="{BB962C8B-B14F-4D97-AF65-F5344CB8AC3E}">
        <p14:creationId xmlns:p14="http://schemas.microsoft.com/office/powerpoint/2010/main" val="65173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t>Comments by D</a:t>
            </a:r>
            <a:r>
              <a:rPr kumimoji="1" lang="en-US" altLang="ja-JP" dirty="0" smtClean="0"/>
              <a:t>r. </a:t>
            </a:r>
            <a:r>
              <a:rPr kumimoji="1" lang="en-US" altLang="ja-JP" dirty="0" err="1" smtClean="0"/>
              <a:t>Cabellos</a:t>
            </a:r>
            <a:endParaRPr kumimoji="1" lang="ja-JP" altLang="en-US" dirty="0"/>
          </a:p>
        </p:txBody>
      </p:sp>
      <p:sp>
        <p:nvSpPr>
          <p:cNvPr id="3" name="コンテンツ プレースホルダー 2"/>
          <p:cNvSpPr>
            <a:spLocks noGrp="1"/>
          </p:cNvSpPr>
          <p:nvPr>
            <p:ph idx="1"/>
          </p:nvPr>
        </p:nvSpPr>
        <p:spPr/>
        <p:txBody>
          <a:bodyPr>
            <a:noAutofit/>
          </a:bodyPr>
          <a:lstStyle/>
          <a:p>
            <a:pPr marL="0" indent="0">
              <a:buNone/>
            </a:pPr>
            <a:r>
              <a:rPr lang="en-US" altLang="ja-JP" sz="2000" dirty="0"/>
              <a:t>Dr. </a:t>
            </a:r>
            <a:r>
              <a:rPr lang="en-US" altLang="ja-JP" sz="2000" dirty="0" err="1" smtClean="0"/>
              <a:t>Cabellos</a:t>
            </a:r>
            <a:r>
              <a:rPr lang="en-US" altLang="ja-JP" sz="2000" dirty="0" smtClean="0"/>
              <a:t> </a:t>
            </a:r>
            <a:r>
              <a:rPr lang="en-US" altLang="ja-JP" sz="2000" dirty="0"/>
              <a:t>sent an e-mail on June </a:t>
            </a:r>
            <a:r>
              <a:rPr lang="en-US" altLang="ja-JP" sz="2000" dirty="0" smtClean="0"/>
              <a:t>5:</a:t>
            </a:r>
            <a:endParaRPr lang="en-US" altLang="ja-JP" sz="2000" dirty="0"/>
          </a:p>
          <a:p>
            <a:pPr marL="0" indent="0">
              <a:buNone/>
            </a:pPr>
            <a:endParaRPr lang="en-US" altLang="ja-JP" sz="2000" dirty="0" smtClean="0"/>
          </a:p>
          <a:p>
            <a:pPr marL="0" indent="0">
              <a:buNone/>
            </a:pPr>
            <a:r>
              <a:rPr lang="en-US" altLang="ja-JP" sz="2000" dirty="0" smtClean="0"/>
              <a:t>“Dear </a:t>
            </a:r>
            <a:r>
              <a:rPr lang="en-US" altLang="ja-JP" sz="2000" dirty="0"/>
              <a:t>Kenji-san</a:t>
            </a:r>
          </a:p>
          <a:p>
            <a:pPr marL="0" indent="0">
              <a:buNone/>
            </a:pPr>
            <a:endParaRPr lang="en-US" altLang="ja-JP" sz="2000" dirty="0"/>
          </a:p>
          <a:p>
            <a:pPr marL="0" indent="0">
              <a:buNone/>
            </a:pPr>
            <a:r>
              <a:rPr lang="en-US" altLang="ja-JP" sz="2000" dirty="0"/>
              <a:t>FYI, I enclose some information of recent updates in nu-bar ENDFB/VII.1</a:t>
            </a:r>
          </a:p>
          <a:p>
            <a:pPr marL="0" indent="0">
              <a:buNone/>
            </a:pPr>
            <a:endParaRPr lang="en-US" altLang="ja-JP" sz="2000" dirty="0"/>
          </a:p>
          <a:p>
            <a:pPr marL="0" indent="0">
              <a:buNone/>
            </a:pPr>
            <a:r>
              <a:rPr lang="en-US" altLang="ja-JP" sz="2000" dirty="0"/>
              <a:t>I have also included an extract of two papers assessing the impact of these </a:t>
            </a:r>
            <a:r>
              <a:rPr lang="en-US" altLang="ja-JP" sz="2000" dirty="0" err="1"/>
              <a:t>covariances</a:t>
            </a:r>
            <a:r>
              <a:rPr lang="en-US" altLang="ja-JP" sz="2000" dirty="0"/>
              <a:t> in burnup calculations</a:t>
            </a:r>
            <a:r>
              <a:rPr lang="en-US" altLang="ja-JP" sz="2000" dirty="0" smtClean="0"/>
              <a:t>.”</a:t>
            </a:r>
          </a:p>
          <a:p>
            <a:pPr marL="0" indent="0">
              <a:buNone/>
            </a:pPr>
            <a:endParaRPr kumimoji="1" lang="en-US" altLang="ja-JP" sz="2000" dirty="0"/>
          </a:p>
          <a:p>
            <a:pPr marL="0" indent="0">
              <a:buNone/>
            </a:pPr>
            <a:r>
              <a:rPr kumimoji="1" lang="en-US" altLang="ja-JP" sz="2000" dirty="0" smtClean="0">
                <a:sym typeface="Wingdings" panose="05000000000000000000" pitchFamily="2" charset="2"/>
              </a:rPr>
              <a:t> K. Yokoyama sent an </a:t>
            </a:r>
            <a:r>
              <a:rPr lang="en-US" altLang="ja-JP" sz="2000" dirty="0" smtClean="0">
                <a:sym typeface="Wingdings" panose="05000000000000000000" pitchFamily="2" charset="2"/>
              </a:rPr>
              <a:t>e-mail on June 16</a:t>
            </a:r>
            <a:endParaRPr kumimoji="1" lang="ja-JP" altLang="en-US" sz="2000" dirty="0"/>
          </a:p>
        </p:txBody>
      </p:sp>
      <p:sp>
        <p:nvSpPr>
          <p:cNvPr id="4" name="日付プレースホルダー 3"/>
          <p:cNvSpPr>
            <a:spLocks noGrp="1"/>
          </p:cNvSpPr>
          <p:nvPr>
            <p:ph type="dt" sz="half" idx="10"/>
          </p:nvPr>
        </p:nvSpPr>
        <p:spPr/>
        <p:txBody>
          <a:bodyPr/>
          <a:lstStyle/>
          <a:p>
            <a:r>
              <a:rPr kumimoji="1" lang="en-US" altLang="ja-JP" smtClean="0"/>
              <a:t>Dec 4, 2015</a:t>
            </a:r>
            <a:endParaRPr kumimoji="1" lang="ja-JP" altLang="en-US"/>
          </a:p>
        </p:txBody>
      </p:sp>
      <p:sp>
        <p:nvSpPr>
          <p:cNvPr id="5" name="フッター プレースホルダー 4"/>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7</a:t>
            </a:fld>
            <a:endParaRPr kumimoji="1" lang="ja-JP" altLang="en-US"/>
          </a:p>
        </p:txBody>
      </p:sp>
    </p:spTree>
    <p:extLst>
      <p:ext uri="{BB962C8B-B14F-4D97-AF65-F5344CB8AC3E}">
        <p14:creationId xmlns:p14="http://schemas.microsoft.com/office/powerpoint/2010/main" val="3725436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sz="3600" dirty="0"/>
              <a:t>Response to Dr. </a:t>
            </a:r>
            <a:r>
              <a:rPr lang="en-US" altLang="ja-JP" sz="3600" dirty="0" err="1"/>
              <a:t>Cabellos</a:t>
            </a:r>
            <a:r>
              <a:rPr lang="en-US" altLang="ja-JP" sz="3600" dirty="0"/>
              <a:t>’ Comments (1)</a:t>
            </a:r>
            <a:endParaRPr kumimoji="1" lang="ja-JP" altLang="en-US" sz="3600" dirty="0"/>
          </a:p>
        </p:txBody>
      </p:sp>
      <p:sp>
        <p:nvSpPr>
          <p:cNvPr id="3" name="コンテンツ プレースホルダー 2"/>
          <p:cNvSpPr>
            <a:spLocks noGrp="1"/>
          </p:cNvSpPr>
          <p:nvPr>
            <p:ph idx="1"/>
          </p:nvPr>
        </p:nvSpPr>
        <p:spPr>
          <a:xfrm>
            <a:off x="467544" y="1484784"/>
            <a:ext cx="8229600" cy="5141168"/>
          </a:xfrm>
        </p:spPr>
        <p:txBody>
          <a:bodyPr>
            <a:noAutofit/>
          </a:bodyPr>
          <a:lstStyle/>
          <a:p>
            <a:pPr marL="0" indent="0">
              <a:buNone/>
            </a:pPr>
            <a:r>
              <a:rPr lang="en-US" altLang="ja-JP" sz="1800" dirty="0"/>
              <a:t>Information No.1 by Dr. </a:t>
            </a:r>
            <a:r>
              <a:rPr lang="en-US" altLang="ja-JP" sz="1800" dirty="0" err="1"/>
              <a:t>Cabellos</a:t>
            </a:r>
            <a:r>
              <a:rPr lang="en-US" altLang="ja-JP" sz="1800" dirty="0"/>
              <a:t>:</a:t>
            </a:r>
          </a:p>
          <a:p>
            <a:pPr marL="0" indent="0">
              <a:buNone/>
            </a:pPr>
            <a:r>
              <a:rPr lang="en-US" altLang="ja-JP" sz="1800" dirty="0" smtClean="0"/>
              <a:t>“1</a:t>
            </a:r>
            <a:r>
              <a:rPr lang="en-US" altLang="ja-JP" sz="1800" dirty="0"/>
              <a:t>. Recent updates in ENDFB-VII.1 covariance nu bar</a:t>
            </a:r>
          </a:p>
          <a:p>
            <a:r>
              <a:rPr lang="en-US" altLang="ja-JP" sz="1800" dirty="0"/>
              <a:t>Pu239 </a:t>
            </a:r>
            <a:r>
              <a:rPr lang="en-US" altLang="ja-JP" sz="1800" dirty="0">
                <a:hlinkClick r:id="rId2"/>
              </a:rPr>
              <a:t>https://ndclx4.bnl.gov/gf/project/endf/scmsvn/?action=browse&amp;path=%</a:t>
            </a:r>
            <a:r>
              <a:rPr lang="en-US" altLang="ja-JP" sz="1800" dirty="0" smtClean="0">
                <a:hlinkClick r:id="rId2"/>
              </a:rPr>
              <a:t>2Ftrunk%2Fendf7%2Fneutrons%2Fn-094_Pu_239.endf&amp;view=log</a:t>
            </a:r>
            <a:r>
              <a:rPr lang="en-US" altLang="ja-JP" sz="1800" dirty="0" smtClean="0"/>
              <a:t/>
            </a:r>
            <a:br>
              <a:rPr lang="en-US" altLang="ja-JP" sz="1800" dirty="0" smtClean="0"/>
            </a:br>
            <a:r>
              <a:rPr lang="en-US" altLang="ja-JP" sz="1800" dirty="0" smtClean="0"/>
              <a:t>Fixed </a:t>
            </a:r>
            <a:r>
              <a:rPr lang="en-US" altLang="ja-JP" sz="1800" dirty="0"/>
              <a:t>zero uncertainty in prompt nu-bar covariance matrix (MF31,MT456) at first energy point. The same fix was applied to the covariance matrix for the total nu-bar </a:t>
            </a:r>
            <a:r>
              <a:rPr lang="en-US" altLang="ja-JP" sz="1800" dirty="0" smtClean="0"/>
              <a:t>(MF31,MT452).”</a:t>
            </a:r>
            <a:endParaRPr lang="en-US" altLang="ja-JP" sz="1800" dirty="0"/>
          </a:p>
          <a:p>
            <a:pPr marL="0" indent="0">
              <a:buNone/>
            </a:pPr>
            <a:endParaRPr lang="en-US" altLang="ja-JP" sz="1800" dirty="0"/>
          </a:p>
          <a:p>
            <a:pPr marL="0" indent="0">
              <a:buNone/>
            </a:pPr>
            <a:r>
              <a:rPr lang="en-US" altLang="ja-JP" sz="1800" dirty="0" smtClean="0">
                <a:sym typeface="Wingdings" panose="05000000000000000000" pitchFamily="2" charset="2"/>
              </a:rPr>
              <a:t> </a:t>
            </a:r>
            <a:r>
              <a:rPr lang="en-US" altLang="ja-JP" sz="1800" dirty="0" smtClean="0"/>
              <a:t>K</a:t>
            </a:r>
            <a:r>
              <a:rPr lang="en-US" altLang="ja-JP" sz="1800" dirty="0"/>
              <a:t>. Yokoyama responded in the e-mail on July 16:</a:t>
            </a:r>
          </a:p>
          <a:p>
            <a:pPr marL="0" indent="0">
              <a:buNone/>
            </a:pPr>
            <a:r>
              <a:rPr lang="en-US" altLang="ja-JP" sz="1800" dirty="0" smtClean="0"/>
              <a:t>“As </a:t>
            </a:r>
            <a:r>
              <a:rPr lang="en-US" altLang="ja-JP" sz="1800" dirty="0"/>
              <a:t>for the zero uncertainty on the Pu-239 nu-bar covariance matrix, I</a:t>
            </a:r>
          </a:p>
          <a:p>
            <a:pPr marL="0" indent="0">
              <a:buNone/>
            </a:pPr>
            <a:r>
              <a:rPr lang="en-US" altLang="ja-JP" sz="1800" dirty="0"/>
              <a:t>understand that it is the zero value appeared in the lower energy range</a:t>
            </a:r>
          </a:p>
          <a:p>
            <a:pPr marL="0" indent="0">
              <a:buNone/>
            </a:pPr>
            <a:r>
              <a:rPr lang="en-US" altLang="ja-JP" sz="1800" dirty="0"/>
              <a:t>(&lt; 10^-3eV) in Figs. 10(a) and 10(b).  I hope it has no significant</a:t>
            </a:r>
          </a:p>
          <a:p>
            <a:pPr marL="0" indent="0">
              <a:buNone/>
            </a:pPr>
            <a:r>
              <a:rPr lang="en-US" altLang="ja-JP" sz="1800" dirty="0"/>
              <a:t>impact on uncertainty evaluation for fast reactors.  Actually, we</a:t>
            </a:r>
          </a:p>
          <a:p>
            <a:pPr marL="0" indent="0">
              <a:buNone/>
            </a:pPr>
            <a:r>
              <a:rPr lang="en-US" altLang="ja-JP" sz="1800" dirty="0"/>
              <a:t>ignored that energy region.  However, I agree that this kind of</a:t>
            </a:r>
          </a:p>
          <a:p>
            <a:pPr marL="0" indent="0">
              <a:buNone/>
            </a:pPr>
            <a:r>
              <a:rPr lang="en-US" altLang="ja-JP" sz="1800" dirty="0"/>
              <a:t>correction on the covariance data is very important</a:t>
            </a:r>
            <a:r>
              <a:rPr lang="en-US" altLang="ja-JP" sz="1800" dirty="0" smtClean="0"/>
              <a:t>.”</a:t>
            </a:r>
            <a:endParaRPr lang="en-US" altLang="ja-JP" sz="1800" dirty="0"/>
          </a:p>
          <a:p>
            <a:pPr marL="0" indent="0">
              <a:buNone/>
            </a:pPr>
            <a:endParaRPr lang="en-US" altLang="ja-JP" sz="1800" dirty="0"/>
          </a:p>
          <a:p>
            <a:pPr marL="0" indent="0">
              <a:buNone/>
            </a:pPr>
            <a:endParaRPr kumimoji="1" lang="ja-JP" altLang="en-US" sz="1800" dirty="0"/>
          </a:p>
        </p:txBody>
      </p:sp>
      <p:sp>
        <p:nvSpPr>
          <p:cNvPr id="4" name="日付プレースホルダー 3"/>
          <p:cNvSpPr>
            <a:spLocks noGrp="1"/>
          </p:cNvSpPr>
          <p:nvPr>
            <p:ph type="dt" sz="half" idx="10"/>
          </p:nvPr>
        </p:nvSpPr>
        <p:spPr/>
        <p:txBody>
          <a:bodyPr/>
          <a:lstStyle/>
          <a:p>
            <a:r>
              <a:rPr kumimoji="1" lang="en-US" altLang="ja-JP" smtClean="0"/>
              <a:t>Dec 4, 2015</a:t>
            </a:r>
            <a:endParaRPr kumimoji="1" lang="ja-JP" altLang="en-US"/>
          </a:p>
        </p:txBody>
      </p:sp>
      <p:sp>
        <p:nvSpPr>
          <p:cNvPr id="5" name="フッター プレースホルダー 4"/>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8</a:t>
            </a:fld>
            <a:endParaRPr kumimoji="1" lang="ja-JP" altLang="en-US"/>
          </a:p>
        </p:txBody>
      </p:sp>
    </p:spTree>
    <p:extLst>
      <p:ext uri="{BB962C8B-B14F-4D97-AF65-F5344CB8AC3E}">
        <p14:creationId xmlns:p14="http://schemas.microsoft.com/office/powerpoint/2010/main" val="4058647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sz="3600" dirty="0"/>
              <a:t>Response to Dr. </a:t>
            </a:r>
            <a:r>
              <a:rPr lang="en-US" altLang="ja-JP" sz="3600" dirty="0" err="1"/>
              <a:t>Cabellos</a:t>
            </a:r>
            <a:r>
              <a:rPr lang="en-US" altLang="ja-JP" sz="3600" dirty="0"/>
              <a:t>’ Comments (2)</a:t>
            </a:r>
            <a:endParaRPr kumimoji="1" lang="ja-JP" altLang="en-US" sz="3600" dirty="0"/>
          </a:p>
        </p:txBody>
      </p:sp>
      <p:sp>
        <p:nvSpPr>
          <p:cNvPr id="3" name="コンテンツ プレースホルダー 2"/>
          <p:cNvSpPr>
            <a:spLocks noGrp="1"/>
          </p:cNvSpPr>
          <p:nvPr>
            <p:ph idx="1"/>
          </p:nvPr>
        </p:nvSpPr>
        <p:spPr/>
        <p:txBody>
          <a:bodyPr>
            <a:normAutofit fontScale="62500" lnSpcReduction="20000"/>
          </a:bodyPr>
          <a:lstStyle/>
          <a:p>
            <a:pPr marL="0" indent="0">
              <a:buNone/>
            </a:pPr>
            <a:r>
              <a:rPr lang="en-US" altLang="ja-JP" dirty="0"/>
              <a:t>Information No.2 by Dr. </a:t>
            </a:r>
            <a:r>
              <a:rPr lang="en-US" altLang="ja-JP" dirty="0" err="1"/>
              <a:t>Cabellos</a:t>
            </a:r>
            <a:r>
              <a:rPr lang="en-US" altLang="ja-JP" dirty="0"/>
              <a:t>:</a:t>
            </a:r>
          </a:p>
          <a:p>
            <a:pPr marL="0" indent="0">
              <a:buNone/>
            </a:pPr>
            <a:r>
              <a:rPr lang="en-US" altLang="ja-JP" dirty="0" smtClean="0"/>
              <a:t>“1</a:t>
            </a:r>
            <a:r>
              <a:rPr lang="en-US" altLang="ja-JP" dirty="0"/>
              <a:t>. Recent updates in ENDFB-VII.1 covariance nu bar</a:t>
            </a:r>
          </a:p>
          <a:p>
            <a:r>
              <a:rPr lang="en-US" altLang="ja-JP" dirty="0"/>
              <a:t>U235 </a:t>
            </a:r>
            <a:r>
              <a:rPr lang="en-US" altLang="ja-JP" dirty="0">
                <a:hlinkClick r:id="rId2"/>
              </a:rPr>
              <a:t>https://ndclx4.bnl.gov/gf/project/endf/scmsvn/?action=browse&amp;path=%</a:t>
            </a:r>
            <a:r>
              <a:rPr lang="en-US" altLang="ja-JP" dirty="0" smtClean="0">
                <a:hlinkClick r:id="rId2"/>
              </a:rPr>
              <a:t>2Ftrunk%2Fendf7%2Fneutrons%2Fn-092_U_235.endf&amp;view=log</a:t>
            </a:r>
            <a:r>
              <a:rPr lang="en-US" altLang="ja-JP" dirty="0"/>
              <a:t/>
            </a:r>
            <a:br>
              <a:rPr lang="en-US" altLang="ja-JP" dirty="0"/>
            </a:br>
            <a:r>
              <a:rPr lang="en-US" altLang="ja-JP" dirty="0" smtClean="0"/>
              <a:t>Added </a:t>
            </a:r>
            <a:r>
              <a:rPr lang="en-US" altLang="ja-JP" dirty="0"/>
              <a:t>a delayed neutron multiplicity covariance matrix (MF=31,MT=455) using a least-square fit of available data. The total neutron multiplicity covariance matrix (MF=31,MT=452) is now inferred from the prompt (MT=456) and delayed (MT=455). It fixes a problem observed with very large uncertainties in the total neutron multiplicity in the thermal and URR regions</a:t>
            </a:r>
            <a:r>
              <a:rPr lang="en-US" altLang="ja-JP" dirty="0" smtClean="0"/>
              <a:t>.”</a:t>
            </a:r>
            <a:endParaRPr lang="en-US" altLang="ja-JP" dirty="0"/>
          </a:p>
          <a:p>
            <a:pPr marL="0" indent="0">
              <a:buNone/>
            </a:pPr>
            <a:endParaRPr lang="en-US" altLang="ja-JP" dirty="0"/>
          </a:p>
          <a:p>
            <a:pPr marL="0" indent="0">
              <a:buNone/>
            </a:pPr>
            <a:r>
              <a:rPr lang="en-US" altLang="ja-JP" dirty="0" smtClean="0">
                <a:sym typeface="Wingdings" panose="05000000000000000000" pitchFamily="2" charset="2"/>
              </a:rPr>
              <a:t></a:t>
            </a:r>
            <a:r>
              <a:rPr lang="en-US" altLang="ja-JP" dirty="0" smtClean="0"/>
              <a:t> </a:t>
            </a:r>
            <a:r>
              <a:rPr lang="en-US" altLang="ja-JP" dirty="0"/>
              <a:t>K. Yokoyama responded in the e-mail on July 16:</a:t>
            </a:r>
          </a:p>
          <a:p>
            <a:pPr marL="0" indent="0">
              <a:buNone/>
            </a:pPr>
            <a:r>
              <a:rPr lang="en-US" altLang="ja-JP" dirty="0" smtClean="0"/>
              <a:t>“In </a:t>
            </a:r>
            <a:r>
              <a:rPr lang="en-US" altLang="ja-JP" dirty="0"/>
              <a:t>addition, I completely agree with your opinion of the inconsistency</a:t>
            </a:r>
          </a:p>
          <a:p>
            <a:pPr marL="0" indent="0">
              <a:buNone/>
            </a:pPr>
            <a:r>
              <a:rPr lang="en-US" altLang="ja-JP" dirty="0"/>
              <a:t>of U-235 </a:t>
            </a:r>
            <a:r>
              <a:rPr lang="en-US" altLang="ja-JP" dirty="0" err="1"/>
              <a:t>covariances</a:t>
            </a:r>
            <a:r>
              <a:rPr lang="en-US" altLang="ja-JP" dirty="0"/>
              <a:t> between the prompt nu-bar and the total nu-bar. </a:t>
            </a:r>
          </a:p>
          <a:p>
            <a:pPr marL="0" indent="0">
              <a:buNone/>
            </a:pPr>
            <a:r>
              <a:rPr lang="en-US" altLang="ja-JP" dirty="0"/>
              <a:t>I think this point should be included in the SG39 report</a:t>
            </a:r>
            <a:r>
              <a:rPr lang="en-US" altLang="ja-JP" dirty="0" smtClean="0"/>
              <a:t>.”</a:t>
            </a:r>
            <a:endParaRPr lang="en-US" altLang="ja-JP" dirty="0"/>
          </a:p>
          <a:p>
            <a:pPr marL="0" indent="0">
              <a:buNone/>
            </a:pPr>
            <a:endParaRPr lang="en-US" altLang="ja-JP" dirty="0"/>
          </a:p>
          <a:p>
            <a:pPr marL="0" indent="0">
              <a:buNone/>
            </a:pPr>
            <a:endParaRPr kumimoji="1" lang="ja-JP" altLang="en-US" dirty="0"/>
          </a:p>
        </p:txBody>
      </p:sp>
      <p:sp>
        <p:nvSpPr>
          <p:cNvPr id="4" name="日付プレースホルダー 3"/>
          <p:cNvSpPr>
            <a:spLocks noGrp="1"/>
          </p:cNvSpPr>
          <p:nvPr>
            <p:ph type="dt" sz="half" idx="10"/>
          </p:nvPr>
        </p:nvSpPr>
        <p:spPr/>
        <p:txBody>
          <a:bodyPr/>
          <a:lstStyle/>
          <a:p>
            <a:r>
              <a:rPr kumimoji="1" lang="en-US" altLang="ja-JP" smtClean="0"/>
              <a:t>Dec 4, 2015</a:t>
            </a:r>
            <a:endParaRPr kumimoji="1" lang="ja-JP" altLang="en-US"/>
          </a:p>
        </p:txBody>
      </p:sp>
      <p:sp>
        <p:nvSpPr>
          <p:cNvPr id="5" name="フッター プレースホルダー 4"/>
          <p:cNvSpPr>
            <a:spLocks noGrp="1"/>
          </p:cNvSpPr>
          <p:nvPr>
            <p:ph type="ftr" sz="quarter" idx="11"/>
          </p:nvPr>
        </p:nvSpPr>
        <p:spPr/>
        <p:txBody>
          <a:bodyPr/>
          <a:lstStyle/>
          <a:p>
            <a:r>
              <a:rPr kumimoji="1" lang="fr-FR" altLang="ja-JP" smtClean="0"/>
              <a:t>WPEC SG39, Institute Curie, Paris, France</a:t>
            </a:r>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9</a:t>
            </a:fld>
            <a:endParaRPr kumimoji="1" lang="ja-JP" altLang="en-US"/>
          </a:p>
        </p:txBody>
      </p:sp>
    </p:spTree>
    <p:extLst>
      <p:ext uri="{BB962C8B-B14F-4D97-AF65-F5344CB8AC3E}">
        <p14:creationId xmlns:p14="http://schemas.microsoft.com/office/powerpoint/2010/main" val="236257609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1466</Words>
  <Application>Microsoft Office PowerPoint</Application>
  <PresentationFormat>画面に合わせる (4:3)</PresentationFormat>
  <Paragraphs>165</Paragraphs>
  <Slides>15</Slides>
  <Notes>1</Notes>
  <HiddenSlides>0</HiddenSlides>
  <MMClips>0</MMClips>
  <ScaleCrop>false</ScaleCrop>
  <HeadingPairs>
    <vt:vector size="4" baseType="variant">
      <vt:variant>
        <vt:lpstr>テーマ</vt:lpstr>
      </vt:variant>
      <vt:variant>
        <vt:i4>1</vt:i4>
      </vt:variant>
      <vt:variant>
        <vt:lpstr>スライド タイトル</vt:lpstr>
      </vt:variant>
      <vt:variant>
        <vt:i4>15</vt:i4>
      </vt:variant>
    </vt:vector>
  </HeadingPairs>
  <TitlesOfParts>
    <vt:vector size="16" baseType="lpstr">
      <vt:lpstr>Office テーマ</vt:lpstr>
      <vt:lpstr>Short Update on Deliverables</vt:lpstr>
      <vt:lpstr>Contents</vt:lpstr>
      <vt:lpstr>1. Updates on the draft of “Comments on Covariance Data”</vt:lpstr>
      <vt:lpstr>Summary of updates on the draft of “Comments on Covariance Data”</vt:lpstr>
      <vt:lpstr>Comments by Dr. Kodeli</vt:lpstr>
      <vt:lpstr>Recommendation in the Minutes</vt:lpstr>
      <vt:lpstr>Comments by Dr. Cabellos</vt:lpstr>
      <vt:lpstr>Response to Dr. Cabellos’ Comments (1)</vt:lpstr>
      <vt:lpstr>Response to Dr. Cabellos’ Comments (2)</vt:lpstr>
      <vt:lpstr>Response to Dr. Cabellos’ Comments (3)</vt:lpstr>
      <vt:lpstr>Comments by Dr. Shibata</vt:lpstr>
      <vt:lpstr>2. Updates on the draft of “Summary of Methodology”</vt:lpstr>
      <vt:lpstr>Modifications by Prof. Salvatores</vt:lpstr>
      <vt:lpstr>Modifications by Dr. Palmiotti</vt:lpstr>
      <vt:lpstr>Modifications by K. Yokoyama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 update on deriverables</dc:title>
  <dc:creator>yokoyama</dc:creator>
  <cp:lastModifiedBy>yokoyama</cp:lastModifiedBy>
  <cp:revision>185</cp:revision>
  <cp:lastPrinted>2015-11-27T07:55:25Z</cp:lastPrinted>
  <dcterms:created xsi:type="dcterms:W3CDTF">2015-11-26T07:54:30Z</dcterms:created>
  <dcterms:modified xsi:type="dcterms:W3CDTF">2015-12-04T04:41:47Z</dcterms:modified>
</cp:coreProperties>
</file>