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2" r:id="rId1"/>
  </p:sldMasterIdLst>
  <p:notesMasterIdLst>
    <p:notesMasterId r:id="rId20"/>
  </p:notesMasterIdLst>
  <p:handoutMasterIdLst>
    <p:handoutMasterId r:id="rId21"/>
  </p:handoutMasterIdLst>
  <p:sldIdLst>
    <p:sldId id="425" r:id="rId2"/>
    <p:sldId id="817" r:id="rId3"/>
    <p:sldId id="821" r:id="rId4"/>
    <p:sldId id="826" r:id="rId5"/>
    <p:sldId id="827" r:id="rId6"/>
    <p:sldId id="839" r:id="rId7"/>
    <p:sldId id="840" r:id="rId8"/>
    <p:sldId id="841" r:id="rId9"/>
    <p:sldId id="828" r:id="rId10"/>
    <p:sldId id="829" r:id="rId11"/>
    <p:sldId id="830" r:id="rId12"/>
    <p:sldId id="831" r:id="rId13"/>
    <p:sldId id="833" r:id="rId14"/>
    <p:sldId id="834" r:id="rId15"/>
    <p:sldId id="835" r:id="rId16"/>
    <p:sldId id="836" r:id="rId17"/>
    <p:sldId id="837" r:id="rId18"/>
    <p:sldId id="796" r:id="rId19"/>
  </p:sldIdLst>
  <p:sldSz cx="9144000" cy="6858000" type="screen4x3"/>
  <p:notesSz cx="7099300" cy="10234613"/>
  <p:defaultTextStyle>
    <a:defPPr>
      <a:defRPr lang="en-US"/>
    </a:defPPr>
    <a:lvl1pPr algn="l" rtl="0" eaLnBrk="0" fontAlgn="base" hangingPunct="0">
      <a:lnSpc>
        <a:spcPct val="65000"/>
      </a:lnSpc>
      <a:spcBef>
        <a:spcPct val="30000"/>
      </a:spcBef>
      <a:spcAft>
        <a:spcPct val="0"/>
      </a:spcAft>
      <a:buChar char="•"/>
      <a:defRPr sz="2000" b="1" kern="1200">
        <a:solidFill>
          <a:schemeClr val="tx1"/>
        </a:solidFill>
        <a:latin typeface="Arial" charset="0"/>
        <a:ea typeface="+mn-ea"/>
        <a:cs typeface="+mn-cs"/>
      </a:defRPr>
    </a:lvl1pPr>
    <a:lvl2pPr marL="457200" algn="l" rtl="0" eaLnBrk="0" fontAlgn="base" hangingPunct="0">
      <a:lnSpc>
        <a:spcPct val="65000"/>
      </a:lnSpc>
      <a:spcBef>
        <a:spcPct val="30000"/>
      </a:spcBef>
      <a:spcAft>
        <a:spcPct val="0"/>
      </a:spcAft>
      <a:buChar char="•"/>
      <a:defRPr sz="2000" b="1" kern="1200">
        <a:solidFill>
          <a:schemeClr val="tx1"/>
        </a:solidFill>
        <a:latin typeface="Arial" charset="0"/>
        <a:ea typeface="+mn-ea"/>
        <a:cs typeface="+mn-cs"/>
      </a:defRPr>
    </a:lvl2pPr>
    <a:lvl3pPr marL="914400" algn="l" rtl="0" eaLnBrk="0" fontAlgn="base" hangingPunct="0">
      <a:lnSpc>
        <a:spcPct val="65000"/>
      </a:lnSpc>
      <a:spcBef>
        <a:spcPct val="30000"/>
      </a:spcBef>
      <a:spcAft>
        <a:spcPct val="0"/>
      </a:spcAft>
      <a:buChar char="•"/>
      <a:defRPr sz="2000" b="1" kern="1200">
        <a:solidFill>
          <a:schemeClr val="tx1"/>
        </a:solidFill>
        <a:latin typeface="Arial" charset="0"/>
        <a:ea typeface="+mn-ea"/>
        <a:cs typeface="+mn-cs"/>
      </a:defRPr>
    </a:lvl3pPr>
    <a:lvl4pPr marL="1371600" algn="l" rtl="0" eaLnBrk="0" fontAlgn="base" hangingPunct="0">
      <a:lnSpc>
        <a:spcPct val="65000"/>
      </a:lnSpc>
      <a:spcBef>
        <a:spcPct val="30000"/>
      </a:spcBef>
      <a:spcAft>
        <a:spcPct val="0"/>
      </a:spcAft>
      <a:buChar char="•"/>
      <a:defRPr sz="2000" b="1" kern="1200">
        <a:solidFill>
          <a:schemeClr val="tx1"/>
        </a:solidFill>
        <a:latin typeface="Arial" charset="0"/>
        <a:ea typeface="+mn-ea"/>
        <a:cs typeface="+mn-cs"/>
      </a:defRPr>
    </a:lvl4pPr>
    <a:lvl5pPr marL="1828800" algn="l" rtl="0" eaLnBrk="0" fontAlgn="base" hangingPunct="0">
      <a:lnSpc>
        <a:spcPct val="65000"/>
      </a:lnSpc>
      <a:spcBef>
        <a:spcPct val="30000"/>
      </a:spcBef>
      <a:spcAft>
        <a:spcPct val="0"/>
      </a:spcAft>
      <a:buChar char="•"/>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626">
          <p15:clr>
            <a:srgbClr val="A4A3A4"/>
          </p15:clr>
        </p15:guide>
        <p15:guide id="2" pos="2880">
          <p15:clr>
            <a:srgbClr val="A4A3A4"/>
          </p15:clr>
        </p15:guide>
      </p15:sldGuideLst>
    </p:ext>
    <p:ext uri="{2D200454-40CA-4A62-9FC3-DE9A4176ACB9}">
      <p15:notesGuideLst xmlns=""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SIMO" initials="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AD9"/>
    <a:srgbClr val="000000"/>
    <a:srgbClr val="CEC7A6"/>
    <a:srgbClr val="FFCC00"/>
    <a:srgbClr val="FFFF00"/>
    <a:srgbClr val="143219"/>
    <a:srgbClr val="205228"/>
    <a:srgbClr val="AAA175"/>
    <a:srgbClr val="5EC2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475" autoAdjust="0"/>
    <p:restoredTop sz="94619" autoAdjust="0"/>
  </p:normalViewPr>
  <p:slideViewPr>
    <p:cSldViewPr>
      <p:cViewPr>
        <p:scale>
          <a:sx n="95" d="100"/>
          <a:sy n="95" d="100"/>
        </p:scale>
        <p:origin x="-1627" y="-58"/>
      </p:cViewPr>
      <p:guideLst>
        <p:guide orient="horz" pos="262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6" d="100"/>
          <a:sy n="96" d="100"/>
        </p:scale>
        <p:origin x="-3042" y="-90"/>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oleObject" Target="file:///C:\cygwin\ftp%253a%252f%252fmirror.mcs.anl.gov%252fpub%252fcygwin%252f\home\palmg\Adjust_SG39\REWIND\INT_SQUAD\Plot_Xsec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cygwin\ftp%253a%252f%252fmirror.mcs.anl.gov%252fpub%252fcygwin%252f\home\palmg\Adjust_SG39\REWIND\INT_SQUAD\Plot_Xsec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cygwin\ftp%253a%252f%252fmirror.mcs.anl.gov%252fpub%252fcygwin%252f\home\palmg\Adjust_SG39\REWIND\INT_SQUAD\Plot_Xsec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cygwin\ftp%253a%252f%252fmirror.mcs.anl.gov%252fpub%252fcygwin%252f\home\palmg\Adjust_SG39\REWIND\INT_SQUAD\Plot_STD.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cygwin\ftp%253a%252f%252fmirror.mcs.anl.gov%252fpub%252fcygwin%252f\home\palmg\Adjust_SG39\REWIND\INT_SQUAD\Plot_STD.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cygwin\ftp%253a%252f%252fmirror.mcs.anl.gov%252fpub%252fcygwin%252f\home\palmg\Adjust_SG39\REWIND\INT_SQUAD\Plot_STD.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cygwin\ftp%253a%252f%252fmirror.mcs.anl.gov%252fpub%252fcygwin%252f\home\palmg\Adjust_SG39\REWIND\INT_SQUAD\Plot_STD.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cygwin\ftp%253a%252f%252fmirror.mcs.anl.gov%252fpub%252fcygwin%252f\home\palmg\Adjust_SG39\REWIND\INT_SQUAD\Plot_STD.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aseline="30000">
                <a:solidFill>
                  <a:srgbClr val="FF0000"/>
                </a:solidFill>
              </a:rPr>
              <a:t>235</a:t>
            </a:r>
            <a:r>
              <a:rPr lang="en-US" baseline="0">
                <a:solidFill>
                  <a:srgbClr val="FF0000"/>
                </a:solidFill>
              </a:rPr>
              <a:t>U</a:t>
            </a:r>
            <a:r>
              <a:rPr lang="en-US">
                <a:solidFill>
                  <a:srgbClr val="FF0000"/>
                </a:solidFill>
              </a:rPr>
              <a:t> Capture</a:t>
            </a:r>
          </a:p>
        </c:rich>
      </c:tx>
      <c:layout/>
      <c:overlay val="0"/>
      <c:spPr>
        <a:ln>
          <a:solidFill>
            <a:schemeClr val="tx1"/>
          </a:solidFill>
        </a:ln>
      </c:spPr>
    </c:title>
    <c:autoTitleDeleted val="0"/>
    <c:plotArea>
      <c:layout/>
      <c:barChart>
        <c:barDir val="col"/>
        <c:grouping val="clustered"/>
        <c:varyColors val="0"/>
        <c:ser>
          <c:idx val="0"/>
          <c:order val="0"/>
          <c:tx>
            <c:v>ENDF/B-VII.0</c:v>
          </c:tx>
          <c:invertIfNegative val="0"/>
          <c:cat>
            <c:numRef>
              <c:f>'U235 Capt'!$A$13:$A$18</c:f>
              <c:numCache>
                <c:formatCode>0.0000E+00</c:formatCode>
                <c:ptCount val="6"/>
                <c:pt idx="0">
                  <c:v>40868</c:v>
                </c:pt>
                <c:pt idx="1">
                  <c:v>24788</c:v>
                </c:pt>
                <c:pt idx="2">
                  <c:v>15034</c:v>
                </c:pt>
                <c:pt idx="3">
                  <c:v>9118.7999999999993</c:v>
                </c:pt>
                <c:pt idx="4">
                  <c:v>5530.8</c:v>
                </c:pt>
                <c:pt idx="5">
                  <c:v>3354.6</c:v>
                </c:pt>
              </c:numCache>
            </c:numRef>
          </c:cat>
          <c:val>
            <c:numRef>
              <c:f>'U235 Capt'!$B$13:$B$18</c:f>
              <c:numCache>
                <c:formatCode>0.0000E+00</c:formatCode>
                <c:ptCount val="6"/>
                <c:pt idx="0">
                  <c:v>0.66686999999999996</c:v>
                </c:pt>
                <c:pt idx="1">
                  <c:v>0.79196999999999995</c:v>
                </c:pt>
                <c:pt idx="2">
                  <c:v>0.98236000000000001</c:v>
                </c:pt>
                <c:pt idx="3">
                  <c:v>1.2319</c:v>
                </c:pt>
                <c:pt idx="4">
                  <c:v>1.4272</c:v>
                </c:pt>
                <c:pt idx="5">
                  <c:v>2.234</c:v>
                </c:pt>
              </c:numCache>
            </c:numRef>
          </c:val>
        </c:ser>
        <c:ser>
          <c:idx val="1"/>
          <c:order val="1"/>
          <c:tx>
            <c:v>REWIND</c:v>
          </c:tx>
          <c:invertIfNegative val="0"/>
          <c:cat>
            <c:numRef>
              <c:f>'U235 Capt'!$A$13:$A$18</c:f>
              <c:numCache>
                <c:formatCode>0.0000E+00</c:formatCode>
                <c:ptCount val="6"/>
                <c:pt idx="0">
                  <c:v>40868</c:v>
                </c:pt>
                <c:pt idx="1">
                  <c:v>24788</c:v>
                </c:pt>
                <c:pt idx="2">
                  <c:v>15034</c:v>
                </c:pt>
                <c:pt idx="3">
                  <c:v>9118.7999999999993</c:v>
                </c:pt>
                <c:pt idx="4">
                  <c:v>5530.8</c:v>
                </c:pt>
                <c:pt idx="5">
                  <c:v>3354.6</c:v>
                </c:pt>
              </c:numCache>
            </c:numRef>
          </c:cat>
          <c:val>
            <c:numRef>
              <c:f>'U235 Capt'!$C$13:$C$18</c:f>
              <c:numCache>
                <c:formatCode>0.0000E+00</c:formatCode>
                <c:ptCount val="6"/>
                <c:pt idx="0">
                  <c:v>0.66098000000000001</c:v>
                </c:pt>
                <c:pt idx="1">
                  <c:v>0.78498000000000001</c:v>
                </c:pt>
                <c:pt idx="2">
                  <c:v>0.97367999999999999</c:v>
                </c:pt>
                <c:pt idx="3">
                  <c:v>1.2210000000000001</c:v>
                </c:pt>
                <c:pt idx="4">
                  <c:v>1.4146000000000001</c:v>
                </c:pt>
                <c:pt idx="5">
                  <c:v>2.2170000000000001</c:v>
                </c:pt>
              </c:numCache>
            </c:numRef>
          </c:val>
        </c:ser>
        <c:ser>
          <c:idx val="2"/>
          <c:order val="2"/>
          <c:tx>
            <c:v>STANDARD</c:v>
          </c:tx>
          <c:invertIfNegative val="0"/>
          <c:cat>
            <c:numRef>
              <c:f>'U235 Capt'!$A$13:$A$18</c:f>
              <c:numCache>
                <c:formatCode>0.0000E+00</c:formatCode>
                <c:ptCount val="6"/>
                <c:pt idx="0">
                  <c:v>40868</c:v>
                </c:pt>
                <c:pt idx="1">
                  <c:v>24788</c:v>
                </c:pt>
                <c:pt idx="2">
                  <c:v>15034</c:v>
                </c:pt>
                <c:pt idx="3">
                  <c:v>9118.7999999999993</c:v>
                </c:pt>
                <c:pt idx="4">
                  <c:v>5530.8</c:v>
                </c:pt>
                <c:pt idx="5">
                  <c:v>3354.6</c:v>
                </c:pt>
              </c:numCache>
            </c:numRef>
          </c:cat>
          <c:val>
            <c:numRef>
              <c:f>'U235 Capt'!$D$13:$D$18</c:f>
              <c:numCache>
                <c:formatCode>0.0000E+00</c:formatCode>
                <c:ptCount val="6"/>
                <c:pt idx="0">
                  <c:v>0.62224999999999997</c:v>
                </c:pt>
                <c:pt idx="1">
                  <c:v>0.73897000000000002</c:v>
                </c:pt>
                <c:pt idx="2">
                  <c:v>0.91659999999999997</c:v>
                </c:pt>
                <c:pt idx="3">
                  <c:v>1.1494</c:v>
                </c:pt>
                <c:pt idx="4">
                  <c:v>1.3315999999999999</c:v>
                </c:pt>
                <c:pt idx="5">
                  <c:v>2.1074000000000002</c:v>
                </c:pt>
              </c:numCache>
            </c:numRef>
          </c:val>
        </c:ser>
        <c:ser>
          <c:idx val="3"/>
          <c:order val="3"/>
          <c:tx>
            <c:v>REWIND PIA</c:v>
          </c:tx>
          <c:invertIfNegative val="0"/>
          <c:cat>
            <c:numRef>
              <c:f>'U235 Capt'!$A$13:$A$18</c:f>
              <c:numCache>
                <c:formatCode>0.0000E+00</c:formatCode>
                <c:ptCount val="6"/>
                <c:pt idx="0">
                  <c:v>40868</c:v>
                </c:pt>
                <c:pt idx="1">
                  <c:v>24788</c:v>
                </c:pt>
                <c:pt idx="2">
                  <c:v>15034</c:v>
                </c:pt>
                <c:pt idx="3">
                  <c:v>9118.7999999999993</c:v>
                </c:pt>
                <c:pt idx="4">
                  <c:v>5530.8</c:v>
                </c:pt>
                <c:pt idx="5">
                  <c:v>3354.6</c:v>
                </c:pt>
              </c:numCache>
            </c:numRef>
          </c:cat>
          <c:val>
            <c:numRef>
              <c:f>'U235 Capt'!$E$13:$E$18</c:f>
              <c:numCache>
                <c:formatCode>0.0000E+00</c:formatCode>
                <c:ptCount val="6"/>
                <c:pt idx="0">
                  <c:v>0.62182000000000004</c:v>
                </c:pt>
                <c:pt idx="1">
                  <c:v>0.73845000000000005</c:v>
                </c:pt>
                <c:pt idx="2">
                  <c:v>0.91593999999999998</c:v>
                </c:pt>
                <c:pt idx="3">
                  <c:v>1.1486000000000001</c:v>
                </c:pt>
                <c:pt idx="4">
                  <c:v>1.3381000000000001</c:v>
                </c:pt>
                <c:pt idx="5">
                  <c:v>2.1132</c:v>
                </c:pt>
              </c:numCache>
            </c:numRef>
          </c:val>
        </c:ser>
        <c:dLbls>
          <c:showLegendKey val="0"/>
          <c:showVal val="0"/>
          <c:showCatName val="0"/>
          <c:showSerName val="0"/>
          <c:showPercent val="0"/>
          <c:showBubbleSize val="0"/>
        </c:dLbls>
        <c:gapWidth val="150"/>
        <c:axId val="97378688"/>
        <c:axId val="97380608"/>
      </c:barChart>
      <c:catAx>
        <c:axId val="97378688"/>
        <c:scaling>
          <c:orientation val="minMax"/>
        </c:scaling>
        <c:delete val="0"/>
        <c:axPos val="b"/>
        <c:title>
          <c:tx>
            <c:rich>
              <a:bodyPr/>
              <a:lstStyle/>
              <a:p>
                <a:pPr>
                  <a:defRPr/>
                </a:pPr>
                <a:r>
                  <a:rPr lang="en-US"/>
                  <a:t>eV</a:t>
                </a:r>
              </a:p>
            </c:rich>
          </c:tx>
          <c:layout/>
          <c:overlay val="0"/>
        </c:title>
        <c:numFmt formatCode="0.00E+0" sourceLinked="0"/>
        <c:majorTickMark val="none"/>
        <c:minorTickMark val="none"/>
        <c:tickLblPos val="nextTo"/>
        <c:crossAx val="97380608"/>
        <c:crosses val="autoZero"/>
        <c:auto val="1"/>
        <c:lblAlgn val="ctr"/>
        <c:lblOffset val="100"/>
        <c:noMultiLvlLbl val="0"/>
      </c:catAx>
      <c:valAx>
        <c:axId val="97380608"/>
        <c:scaling>
          <c:orientation val="minMax"/>
          <c:max val="2.5"/>
          <c:min val="0"/>
        </c:scaling>
        <c:delete val="0"/>
        <c:axPos val="l"/>
        <c:majorGridlines/>
        <c:title>
          <c:tx>
            <c:rich>
              <a:bodyPr rot="0" vert="wordArtVert"/>
              <a:lstStyle/>
              <a:p>
                <a:pPr>
                  <a:defRPr/>
                </a:pPr>
                <a:r>
                  <a:rPr lang="en-US"/>
                  <a:t>Barns</a:t>
                </a:r>
              </a:p>
            </c:rich>
          </c:tx>
          <c:layout/>
          <c:overlay val="0"/>
        </c:title>
        <c:numFmt formatCode="#,##0.0" sourceLinked="0"/>
        <c:majorTickMark val="out"/>
        <c:minorTickMark val="none"/>
        <c:tickLblPos val="nextTo"/>
        <c:crossAx val="97378688"/>
        <c:crosses val="autoZero"/>
        <c:crossBetween val="between"/>
      </c:valAx>
    </c:plotArea>
    <c:legend>
      <c:legendPos val="r"/>
      <c:layout>
        <c:manualLayout>
          <c:xMode val="edge"/>
          <c:yMode val="edge"/>
          <c:x val="0.7096873851982668"/>
          <c:y val="3.8894375162039259E-2"/>
          <c:w val="0.13067207239904455"/>
          <c:h val="0.26759768236517606"/>
        </c:manualLayout>
      </c:layout>
      <c:overlay val="1"/>
      <c:spPr>
        <a:ln>
          <a:solidFill>
            <a:schemeClr val="tx1"/>
          </a:solidFill>
        </a:ln>
      </c:spPr>
    </c:legend>
    <c:plotVisOnly val="1"/>
    <c:dispBlanksAs val="gap"/>
    <c:showDLblsOverMax val="0"/>
  </c:chart>
  <c:spPr>
    <a:ln>
      <a:solidFill>
        <a:srgbClr val="002060"/>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aseline="30000">
                <a:solidFill>
                  <a:srgbClr val="FF0000"/>
                </a:solidFill>
              </a:rPr>
              <a:t>238</a:t>
            </a:r>
            <a:r>
              <a:rPr lang="en-US" baseline="0">
                <a:solidFill>
                  <a:srgbClr val="FF0000"/>
                </a:solidFill>
              </a:rPr>
              <a:t>U</a:t>
            </a:r>
            <a:r>
              <a:rPr lang="en-US">
                <a:solidFill>
                  <a:srgbClr val="FF0000"/>
                </a:solidFill>
              </a:rPr>
              <a:t> Inelastic</a:t>
            </a:r>
          </a:p>
        </c:rich>
      </c:tx>
      <c:layout/>
      <c:overlay val="0"/>
      <c:spPr>
        <a:ln>
          <a:solidFill>
            <a:schemeClr val="tx1"/>
          </a:solidFill>
        </a:ln>
      </c:spPr>
    </c:title>
    <c:autoTitleDeleted val="0"/>
    <c:plotArea>
      <c:layout/>
      <c:barChart>
        <c:barDir val="col"/>
        <c:grouping val="clustered"/>
        <c:varyColors val="0"/>
        <c:ser>
          <c:idx val="0"/>
          <c:order val="0"/>
          <c:tx>
            <c:v>ENDF/B-VII.0</c:v>
          </c:tx>
          <c:invertIfNegative val="0"/>
          <c:cat>
            <c:numRef>
              <c:f>'U238 Inel'!$A$2:$A$6</c:f>
              <c:numCache>
                <c:formatCode>0.0000E+00</c:formatCode>
                <c:ptCount val="5"/>
                <c:pt idx="0">
                  <c:v>10000000</c:v>
                </c:pt>
                <c:pt idx="1">
                  <c:v>6065300</c:v>
                </c:pt>
                <c:pt idx="2">
                  <c:v>3678800</c:v>
                </c:pt>
                <c:pt idx="3">
                  <c:v>2231300</c:v>
                </c:pt>
                <c:pt idx="4">
                  <c:v>1353400</c:v>
                </c:pt>
              </c:numCache>
            </c:numRef>
          </c:cat>
          <c:val>
            <c:numRef>
              <c:f>'U238 Inel'!$B$2:$B$6</c:f>
              <c:numCache>
                <c:formatCode>0.0000E+00</c:formatCode>
                <c:ptCount val="5"/>
                <c:pt idx="0">
                  <c:v>1.6695</c:v>
                </c:pt>
                <c:pt idx="1">
                  <c:v>2.8294999999999999</c:v>
                </c:pt>
                <c:pt idx="2">
                  <c:v>3.157</c:v>
                </c:pt>
                <c:pt idx="3">
                  <c:v>3.1497999999999999</c:v>
                </c:pt>
                <c:pt idx="4">
                  <c:v>2.4468999999999999</c:v>
                </c:pt>
              </c:numCache>
            </c:numRef>
          </c:val>
        </c:ser>
        <c:ser>
          <c:idx val="1"/>
          <c:order val="1"/>
          <c:tx>
            <c:v>REWIND</c:v>
          </c:tx>
          <c:invertIfNegative val="0"/>
          <c:cat>
            <c:numRef>
              <c:f>'U238 Inel'!$A$2:$A$6</c:f>
              <c:numCache>
                <c:formatCode>0.0000E+00</c:formatCode>
                <c:ptCount val="5"/>
                <c:pt idx="0">
                  <c:v>10000000</c:v>
                </c:pt>
                <c:pt idx="1">
                  <c:v>6065300</c:v>
                </c:pt>
                <c:pt idx="2">
                  <c:v>3678800</c:v>
                </c:pt>
                <c:pt idx="3">
                  <c:v>2231300</c:v>
                </c:pt>
                <c:pt idx="4">
                  <c:v>1353400</c:v>
                </c:pt>
              </c:numCache>
            </c:numRef>
          </c:cat>
          <c:val>
            <c:numRef>
              <c:f>'U238 Inel'!$C$2:$C$6</c:f>
              <c:numCache>
                <c:formatCode>0.0000E+00</c:formatCode>
                <c:ptCount val="5"/>
                <c:pt idx="0">
                  <c:v>1.6496999999999999</c:v>
                </c:pt>
                <c:pt idx="1">
                  <c:v>2.7915000000000001</c:v>
                </c:pt>
                <c:pt idx="2">
                  <c:v>3.1143000000000001</c:v>
                </c:pt>
                <c:pt idx="3">
                  <c:v>3.105</c:v>
                </c:pt>
                <c:pt idx="4">
                  <c:v>2.4247000000000001</c:v>
                </c:pt>
              </c:numCache>
            </c:numRef>
          </c:val>
        </c:ser>
        <c:ser>
          <c:idx val="2"/>
          <c:order val="2"/>
          <c:tx>
            <c:v>STANDARD</c:v>
          </c:tx>
          <c:invertIfNegative val="0"/>
          <c:cat>
            <c:numRef>
              <c:f>'U238 Inel'!$A$2:$A$6</c:f>
              <c:numCache>
                <c:formatCode>0.0000E+00</c:formatCode>
                <c:ptCount val="5"/>
                <c:pt idx="0">
                  <c:v>10000000</c:v>
                </c:pt>
                <c:pt idx="1">
                  <c:v>6065300</c:v>
                </c:pt>
                <c:pt idx="2">
                  <c:v>3678800</c:v>
                </c:pt>
                <c:pt idx="3">
                  <c:v>2231300</c:v>
                </c:pt>
                <c:pt idx="4">
                  <c:v>1353400</c:v>
                </c:pt>
              </c:numCache>
            </c:numRef>
          </c:cat>
          <c:val>
            <c:numRef>
              <c:f>'U238 Inel'!$D$2:$D$6</c:f>
              <c:numCache>
                <c:formatCode>0.0000E+00</c:formatCode>
                <c:ptCount val="5"/>
                <c:pt idx="0">
                  <c:v>1.6212</c:v>
                </c:pt>
                <c:pt idx="1">
                  <c:v>2.7469000000000001</c:v>
                </c:pt>
                <c:pt idx="2">
                  <c:v>3.0678999999999998</c:v>
                </c:pt>
                <c:pt idx="3">
                  <c:v>3.0627</c:v>
                </c:pt>
                <c:pt idx="4">
                  <c:v>2.3982000000000001</c:v>
                </c:pt>
              </c:numCache>
            </c:numRef>
          </c:val>
        </c:ser>
        <c:ser>
          <c:idx val="3"/>
          <c:order val="3"/>
          <c:tx>
            <c:v>REWIND PIA</c:v>
          </c:tx>
          <c:invertIfNegative val="0"/>
          <c:cat>
            <c:numRef>
              <c:f>'U238 Inel'!$A$2:$A$6</c:f>
              <c:numCache>
                <c:formatCode>0.0000E+00</c:formatCode>
                <c:ptCount val="5"/>
                <c:pt idx="0">
                  <c:v>10000000</c:v>
                </c:pt>
                <c:pt idx="1">
                  <c:v>6065300</c:v>
                </c:pt>
                <c:pt idx="2">
                  <c:v>3678800</c:v>
                </c:pt>
                <c:pt idx="3">
                  <c:v>2231300</c:v>
                </c:pt>
                <c:pt idx="4">
                  <c:v>1353400</c:v>
                </c:pt>
              </c:numCache>
            </c:numRef>
          </c:cat>
          <c:val>
            <c:numRef>
              <c:f>'U238 Inel'!$E$2:$E$6</c:f>
              <c:numCache>
                <c:formatCode>0.0000E+00</c:formatCode>
                <c:ptCount val="5"/>
                <c:pt idx="0">
                  <c:v>1.6301000000000001</c:v>
                </c:pt>
                <c:pt idx="1">
                  <c:v>2.7416</c:v>
                </c:pt>
                <c:pt idx="2">
                  <c:v>3.0626000000000002</c:v>
                </c:pt>
                <c:pt idx="3">
                  <c:v>3.0568</c:v>
                </c:pt>
                <c:pt idx="4">
                  <c:v>2.3942999999999999</c:v>
                </c:pt>
              </c:numCache>
            </c:numRef>
          </c:val>
        </c:ser>
        <c:dLbls>
          <c:showLegendKey val="0"/>
          <c:showVal val="0"/>
          <c:showCatName val="0"/>
          <c:showSerName val="0"/>
          <c:showPercent val="0"/>
          <c:showBubbleSize val="0"/>
        </c:dLbls>
        <c:gapWidth val="150"/>
        <c:axId val="99337728"/>
        <c:axId val="99339648"/>
      </c:barChart>
      <c:catAx>
        <c:axId val="99337728"/>
        <c:scaling>
          <c:orientation val="minMax"/>
        </c:scaling>
        <c:delete val="0"/>
        <c:axPos val="b"/>
        <c:title>
          <c:tx>
            <c:rich>
              <a:bodyPr/>
              <a:lstStyle/>
              <a:p>
                <a:pPr>
                  <a:defRPr/>
                </a:pPr>
                <a:r>
                  <a:rPr lang="en-US"/>
                  <a:t>eV</a:t>
                </a:r>
              </a:p>
            </c:rich>
          </c:tx>
          <c:layout/>
          <c:overlay val="0"/>
        </c:title>
        <c:numFmt formatCode="0.00E+0" sourceLinked="0"/>
        <c:majorTickMark val="none"/>
        <c:minorTickMark val="none"/>
        <c:tickLblPos val="nextTo"/>
        <c:crossAx val="99339648"/>
        <c:crosses val="autoZero"/>
        <c:auto val="1"/>
        <c:lblAlgn val="ctr"/>
        <c:lblOffset val="100"/>
        <c:noMultiLvlLbl val="0"/>
      </c:catAx>
      <c:valAx>
        <c:axId val="99339648"/>
        <c:scaling>
          <c:orientation val="minMax"/>
          <c:max val="3.5"/>
          <c:min val="0"/>
        </c:scaling>
        <c:delete val="0"/>
        <c:axPos val="l"/>
        <c:majorGridlines/>
        <c:title>
          <c:tx>
            <c:rich>
              <a:bodyPr rot="0" vert="wordArtVert"/>
              <a:lstStyle/>
              <a:p>
                <a:pPr>
                  <a:defRPr/>
                </a:pPr>
                <a:r>
                  <a:rPr lang="en-US"/>
                  <a:t>Barns</a:t>
                </a:r>
              </a:p>
            </c:rich>
          </c:tx>
          <c:layout/>
          <c:overlay val="0"/>
        </c:title>
        <c:numFmt formatCode="#,##0.0" sourceLinked="0"/>
        <c:majorTickMark val="out"/>
        <c:minorTickMark val="none"/>
        <c:tickLblPos val="nextTo"/>
        <c:crossAx val="99337728"/>
        <c:crosses val="autoZero"/>
        <c:crossBetween val="between"/>
      </c:valAx>
    </c:plotArea>
    <c:legend>
      <c:legendPos val="r"/>
      <c:layout>
        <c:manualLayout>
          <c:xMode val="edge"/>
          <c:yMode val="edge"/>
          <c:x val="0.81648895911619812"/>
          <c:y val="3.8894375162039273E-2"/>
          <c:w val="0.13067207239904455"/>
          <c:h val="0.26759768236517606"/>
        </c:manualLayout>
      </c:layout>
      <c:overlay val="1"/>
      <c:spPr>
        <a:ln>
          <a:solidFill>
            <a:schemeClr val="tx1"/>
          </a:solidFill>
        </a:ln>
      </c:spPr>
    </c:legend>
    <c:plotVisOnly val="1"/>
    <c:dispBlanksAs val="gap"/>
    <c:showDLblsOverMax val="0"/>
  </c:chart>
  <c:spPr>
    <a:ln>
      <a:solidFill>
        <a:srgbClr val="002060"/>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aseline="30000">
                <a:solidFill>
                  <a:srgbClr val="FF0000"/>
                </a:solidFill>
              </a:rPr>
              <a:t>239</a:t>
            </a:r>
            <a:r>
              <a:rPr lang="en-US" baseline="0">
                <a:solidFill>
                  <a:srgbClr val="FF0000"/>
                </a:solidFill>
              </a:rPr>
              <a:t>Pu</a:t>
            </a:r>
            <a:r>
              <a:rPr lang="en-US">
                <a:solidFill>
                  <a:srgbClr val="FF0000"/>
                </a:solidFill>
              </a:rPr>
              <a:t> Inelastic</a:t>
            </a:r>
          </a:p>
        </c:rich>
      </c:tx>
      <c:layout/>
      <c:overlay val="0"/>
      <c:spPr>
        <a:ln>
          <a:solidFill>
            <a:schemeClr val="tx1"/>
          </a:solidFill>
        </a:ln>
      </c:spPr>
    </c:title>
    <c:autoTitleDeleted val="0"/>
    <c:plotArea>
      <c:layout/>
      <c:barChart>
        <c:barDir val="col"/>
        <c:grouping val="clustered"/>
        <c:varyColors val="0"/>
        <c:ser>
          <c:idx val="0"/>
          <c:order val="0"/>
          <c:tx>
            <c:v>ENDF/B-VII.0</c:v>
          </c:tx>
          <c:invertIfNegative val="0"/>
          <c:cat>
            <c:numRef>
              <c:f>'Pu239 Inel'!$A$2:$A$15</c:f>
              <c:numCache>
                <c:formatCode>0.0000E+00</c:formatCode>
                <c:ptCount val="14"/>
                <c:pt idx="0">
                  <c:v>10000000</c:v>
                </c:pt>
                <c:pt idx="1">
                  <c:v>6065300</c:v>
                </c:pt>
                <c:pt idx="2">
                  <c:v>3678800</c:v>
                </c:pt>
                <c:pt idx="3">
                  <c:v>2231300</c:v>
                </c:pt>
                <c:pt idx="4">
                  <c:v>1353400</c:v>
                </c:pt>
                <c:pt idx="5">
                  <c:v>820850</c:v>
                </c:pt>
                <c:pt idx="6">
                  <c:v>497870</c:v>
                </c:pt>
                <c:pt idx="7">
                  <c:v>301970</c:v>
                </c:pt>
                <c:pt idx="8">
                  <c:v>183160</c:v>
                </c:pt>
                <c:pt idx="9">
                  <c:v>111090</c:v>
                </c:pt>
                <c:pt idx="10">
                  <c:v>67380</c:v>
                </c:pt>
                <c:pt idx="11">
                  <c:v>40868</c:v>
                </c:pt>
                <c:pt idx="12">
                  <c:v>24788</c:v>
                </c:pt>
                <c:pt idx="13">
                  <c:v>15034</c:v>
                </c:pt>
              </c:numCache>
            </c:numRef>
          </c:cat>
          <c:val>
            <c:numRef>
              <c:f>'Pu239 Inel'!$B$2:$B$15</c:f>
              <c:numCache>
                <c:formatCode>0.0000E+00</c:formatCode>
                <c:ptCount val="14"/>
                <c:pt idx="0">
                  <c:v>1.1023000000000001</c:v>
                </c:pt>
                <c:pt idx="1">
                  <c:v>1.7471000000000001</c:v>
                </c:pt>
                <c:pt idx="2">
                  <c:v>1.8643000000000001</c:v>
                </c:pt>
                <c:pt idx="3">
                  <c:v>1.7884</c:v>
                </c:pt>
                <c:pt idx="4">
                  <c:v>1.5483</c:v>
                </c:pt>
                <c:pt idx="5">
                  <c:v>1.3466</c:v>
                </c:pt>
                <c:pt idx="6">
                  <c:v>1.1812</c:v>
                </c:pt>
                <c:pt idx="7">
                  <c:v>1.0290999999999999</c:v>
                </c:pt>
                <c:pt idx="8">
                  <c:v>0.83564000000000005</c:v>
                </c:pt>
                <c:pt idx="9">
                  <c:v>0.61709999999999998</c:v>
                </c:pt>
                <c:pt idx="10">
                  <c:v>0.45876</c:v>
                </c:pt>
                <c:pt idx="11">
                  <c:v>0.40153</c:v>
                </c:pt>
                <c:pt idx="12">
                  <c:v>0.36846000000000001</c:v>
                </c:pt>
                <c:pt idx="13">
                  <c:v>0.31076999999999999</c:v>
                </c:pt>
              </c:numCache>
            </c:numRef>
          </c:val>
        </c:ser>
        <c:ser>
          <c:idx val="1"/>
          <c:order val="1"/>
          <c:tx>
            <c:v>REWIND</c:v>
          </c:tx>
          <c:invertIfNegative val="0"/>
          <c:cat>
            <c:numRef>
              <c:f>'Pu239 Inel'!$A$2:$A$15</c:f>
              <c:numCache>
                <c:formatCode>0.0000E+00</c:formatCode>
                <c:ptCount val="14"/>
                <c:pt idx="0">
                  <c:v>10000000</c:v>
                </c:pt>
                <c:pt idx="1">
                  <c:v>6065300</c:v>
                </c:pt>
                <c:pt idx="2">
                  <c:v>3678800</c:v>
                </c:pt>
                <c:pt idx="3">
                  <c:v>2231300</c:v>
                </c:pt>
                <c:pt idx="4">
                  <c:v>1353400</c:v>
                </c:pt>
                <c:pt idx="5">
                  <c:v>820850</c:v>
                </c:pt>
                <c:pt idx="6">
                  <c:v>497870</c:v>
                </c:pt>
                <c:pt idx="7">
                  <c:v>301970</c:v>
                </c:pt>
                <c:pt idx="8">
                  <c:v>183160</c:v>
                </c:pt>
                <c:pt idx="9">
                  <c:v>111090</c:v>
                </c:pt>
                <c:pt idx="10">
                  <c:v>67380</c:v>
                </c:pt>
                <c:pt idx="11">
                  <c:v>40868</c:v>
                </c:pt>
                <c:pt idx="12">
                  <c:v>24788</c:v>
                </c:pt>
                <c:pt idx="13">
                  <c:v>15034</c:v>
                </c:pt>
              </c:numCache>
            </c:numRef>
          </c:cat>
          <c:val>
            <c:numRef>
              <c:f>'Pu239 Inel'!$C$2:$C$15</c:f>
              <c:numCache>
                <c:formatCode>0.0000E+00</c:formatCode>
                <c:ptCount val="14"/>
                <c:pt idx="0">
                  <c:v>1.0949</c:v>
                </c:pt>
                <c:pt idx="1">
                  <c:v>1.7242</c:v>
                </c:pt>
                <c:pt idx="2">
                  <c:v>1.8421000000000001</c:v>
                </c:pt>
                <c:pt idx="3">
                  <c:v>1.7687999999999999</c:v>
                </c:pt>
                <c:pt idx="4">
                  <c:v>1.5306999999999999</c:v>
                </c:pt>
                <c:pt idx="5">
                  <c:v>1.3321000000000001</c:v>
                </c:pt>
                <c:pt idx="6">
                  <c:v>1.1716</c:v>
                </c:pt>
                <c:pt idx="7">
                  <c:v>1.0217000000000001</c:v>
                </c:pt>
                <c:pt idx="8">
                  <c:v>0.82877000000000001</c:v>
                </c:pt>
                <c:pt idx="9">
                  <c:v>0.61173999999999995</c:v>
                </c:pt>
                <c:pt idx="10">
                  <c:v>0.45527000000000001</c:v>
                </c:pt>
                <c:pt idx="11">
                  <c:v>0.39905000000000002</c:v>
                </c:pt>
                <c:pt idx="12">
                  <c:v>0.36613000000000001</c:v>
                </c:pt>
                <c:pt idx="13">
                  <c:v>0.30925000000000002</c:v>
                </c:pt>
              </c:numCache>
            </c:numRef>
          </c:val>
        </c:ser>
        <c:ser>
          <c:idx val="2"/>
          <c:order val="2"/>
          <c:tx>
            <c:v>STANDARD</c:v>
          </c:tx>
          <c:invertIfNegative val="0"/>
          <c:cat>
            <c:numRef>
              <c:f>'Pu239 Inel'!$A$2:$A$15</c:f>
              <c:numCache>
                <c:formatCode>0.0000E+00</c:formatCode>
                <c:ptCount val="14"/>
                <c:pt idx="0">
                  <c:v>10000000</c:v>
                </c:pt>
                <c:pt idx="1">
                  <c:v>6065300</c:v>
                </c:pt>
                <c:pt idx="2">
                  <c:v>3678800</c:v>
                </c:pt>
                <c:pt idx="3">
                  <c:v>2231300</c:v>
                </c:pt>
                <c:pt idx="4">
                  <c:v>1353400</c:v>
                </c:pt>
                <c:pt idx="5">
                  <c:v>820850</c:v>
                </c:pt>
                <c:pt idx="6">
                  <c:v>497870</c:v>
                </c:pt>
                <c:pt idx="7">
                  <c:v>301970</c:v>
                </c:pt>
                <c:pt idx="8">
                  <c:v>183160</c:v>
                </c:pt>
                <c:pt idx="9">
                  <c:v>111090</c:v>
                </c:pt>
                <c:pt idx="10">
                  <c:v>67380</c:v>
                </c:pt>
                <c:pt idx="11">
                  <c:v>40868</c:v>
                </c:pt>
                <c:pt idx="12">
                  <c:v>24788</c:v>
                </c:pt>
                <c:pt idx="13">
                  <c:v>15034</c:v>
                </c:pt>
              </c:numCache>
            </c:numRef>
          </c:cat>
          <c:val>
            <c:numRef>
              <c:f>'Pu239 Inel'!$D$2:$D$15</c:f>
              <c:numCache>
                <c:formatCode>0.0000E+00</c:formatCode>
                <c:ptCount val="14"/>
                <c:pt idx="0">
                  <c:v>1.0673999999999999</c:v>
                </c:pt>
                <c:pt idx="1">
                  <c:v>1.6306</c:v>
                </c:pt>
                <c:pt idx="2">
                  <c:v>1.7457</c:v>
                </c:pt>
                <c:pt idx="3">
                  <c:v>1.6758999999999999</c:v>
                </c:pt>
                <c:pt idx="4">
                  <c:v>1.4343999999999999</c:v>
                </c:pt>
                <c:pt idx="5">
                  <c:v>1.2451000000000001</c:v>
                </c:pt>
                <c:pt idx="6">
                  <c:v>1.1080000000000001</c:v>
                </c:pt>
                <c:pt idx="7">
                  <c:v>0.96772000000000002</c:v>
                </c:pt>
                <c:pt idx="8">
                  <c:v>0.77786</c:v>
                </c:pt>
                <c:pt idx="9">
                  <c:v>0.57123000000000002</c:v>
                </c:pt>
                <c:pt idx="10">
                  <c:v>0.42943999999999999</c:v>
                </c:pt>
                <c:pt idx="11">
                  <c:v>0.38289000000000001</c:v>
                </c:pt>
                <c:pt idx="12">
                  <c:v>0.35210999999999998</c:v>
                </c:pt>
                <c:pt idx="13">
                  <c:v>0.30024000000000001</c:v>
                </c:pt>
              </c:numCache>
            </c:numRef>
          </c:val>
        </c:ser>
        <c:ser>
          <c:idx val="3"/>
          <c:order val="3"/>
          <c:tx>
            <c:v>REWIND PIA</c:v>
          </c:tx>
          <c:invertIfNegative val="0"/>
          <c:cat>
            <c:numRef>
              <c:f>'Pu239 Inel'!$A$2:$A$15</c:f>
              <c:numCache>
                <c:formatCode>0.0000E+00</c:formatCode>
                <c:ptCount val="14"/>
                <c:pt idx="0">
                  <c:v>10000000</c:v>
                </c:pt>
                <c:pt idx="1">
                  <c:v>6065300</c:v>
                </c:pt>
                <c:pt idx="2">
                  <c:v>3678800</c:v>
                </c:pt>
                <c:pt idx="3">
                  <c:v>2231300</c:v>
                </c:pt>
                <c:pt idx="4">
                  <c:v>1353400</c:v>
                </c:pt>
                <c:pt idx="5">
                  <c:v>820850</c:v>
                </c:pt>
                <c:pt idx="6">
                  <c:v>497870</c:v>
                </c:pt>
                <c:pt idx="7">
                  <c:v>301970</c:v>
                </c:pt>
                <c:pt idx="8">
                  <c:v>183160</c:v>
                </c:pt>
                <c:pt idx="9">
                  <c:v>111090</c:v>
                </c:pt>
                <c:pt idx="10">
                  <c:v>67380</c:v>
                </c:pt>
                <c:pt idx="11">
                  <c:v>40868</c:v>
                </c:pt>
                <c:pt idx="12">
                  <c:v>24788</c:v>
                </c:pt>
                <c:pt idx="13">
                  <c:v>15034</c:v>
                </c:pt>
              </c:numCache>
            </c:numRef>
          </c:cat>
          <c:val>
            <c:numRef>
              <c:f>'Pu239 Inel'!$E$2:$E$15</c:f>
              <c:numCache>
                <c:formatCode>0.0000E+00</c:formatCode>
                <c:ptCount val="14"/>
                <c:pt idx="0">
                  <c:v>1.0688</c:v>
                </c:pt>
                <c:pt idx="1">
                  <c:v>1.6373</c:v>
                </c:pt>
                <c:pt idx="2">
                  <c:v>1.7463</c:v>
                </c:pt>
                <c:pt idx="3">
                  <c:v>1.6737</c:v>
                </c:pt>
                <c:pt idx="4">
                  <c:v>1.4296</c:v>
                </c:pt>
                <c:pt idx="5">
                  <c:v>1.2347999999999999</c:v>
                </c:pt>
                <c:pt idx="6">
                  <c:v>1.0951</c:v>
                </c:pt>
                <c:pt idx="7">
                  <c:v>0.95311999999999997</c:v>
                </c:pt>
                <c:pt idx="8">
                  <c:v>0.76371999999999995</c:v>
                </c:pt>
                <c:pt idx="9">
                  <c:v>0.54998999999999998</c:v>
                </c:pt>
                <c:pt idx="10">
                  <c:v>0.44779999999999998</c:v>
                </c:pt>
                <c:pt idx="11">
                  <c:v>0.40540999999999999</c:v>
                </c:pt>
                <c:pt idx="12">
                  <c:v>0.37269000000000002</c:v>
                </c:pt>
                <c:pt idx="13">
                  <c:v>0.314</c:v>
                </c:pt>
              </c:numCache>
            </c:numRef>
          </c:val>
        </c:ser>
        <c:dLbls>
          <c:showLegendKey val="0"/>
          <c:showVal val="0"/>
          <c:showCatName val="0"/>
          <c:showSerName val="0"/>
          <c:showPercent val="0"/>
          <c:showBubbleSize val="0"/>
        </c:dLbls>
        <c:gapWidth val="150"/>
        <c:axId val="95841664"/>
        <c:axId val="95860224"/>
      </c:barChart>
      <c:catAx>
        <c:axId val="95841664"/>
        <c:scaling>
          <c:orientation val="minMax"/>
        </c:scaling>
        <c:delete val="0"/>
        <c:axPos val="b"/>
        <c:title>
          <c:tx>
            <c:rich>
              <a:bodyPr/>
              <a:lstStyle/>
              <a:p>
                <a:pPr>
                  <a:defRPr/>
                </a:pPr>
                <a:r>
                  <a:rPr lang="en-US"/>
                  <a:t>eV</a:t>
                </a:r>
              </a:p>
            </c:rich>
          </c:tx>
          <c:layout/>
          <c:overlay val="0"/>
        </c:title>
        <c:numFmt formatCode="0.00E+0" sourceLinked="0"/>
        <c:majorTickMark val="none"/>
        <c:minorTickMark val="none"/>
        <c:tickLblPos val="nextTo"/>
        <c:txPr>
          <a:bodyPr rot="-1800000"/>
          <a:lstStyle/>
          <a:p>
            <a:pPr>
              <a:defRPr/>
            </a:pPr>
            <a:endParaRPr lang="en-US"/>
          </a:p>
        </c:txPr>
        <c:crossAx val="95860224"/>
        <c:crosses val="autoZero"/>
        <c:auto val="1"/>
        <c:lblAlgn val="ctr"/>
        <c:lblOffset val="100"/>
        <c:noMultiLvlLbl val="0"/>
      </c:catAx>
      <c:valAx>
        <c:axId val="95860224"/>
        <c:scaling>
          <c:orientation val="minMax"/>
          <c:max val="2"/>
          <c:min val="0"/>
        </c:scaling>
        <c:delete val="0"/>
        <c:axPos val="l"/>
        <c:majorGridlines/>
        <c:title>
          <c:tx>
            <c:rich>
              <a:bodyPr rot="0" vert="wordArtVert"/>
              <a:lstStyle/>
              <a:p>
                <a:pPr>
                  <a:defRPr/>
                </a:pPr>
                <a:r>
                  <a:rPr lang="en-US"/>
                  <a:t>Barns</a:t>
                </a:r>
              </a:p>
            </c:rich>
          </c:tx>
          <c:layout/>
          <c:overlay val="0"/>
        </c:title>
        <c:numFmt formatCode="#,##0.0" sourceLinked="0"/>
        <c:majorTickMark val="out"/>
        <c:minorTickMark val="none"/>
        <c:tickLblPos val="nextTo"/>
        <c:crossAx val="95841664"/>
        <c:crosses val="autoZero"/>
        <c:crossBetween val="between"/>
      </c:valAx>
    </c:plotArea>
    <c:legend>
      <c:legendPos val="r"/>
      <c:layout>
        <c:manualLayout>
          <c:xMode val="edge"/>
          <c:yMode val="edge"/>
          <c:x val="0.81648895911619812"/>
          <c:y val="3.8894375162039273E-2"/>
          <c:w val="0.13067207239904455"/>
          <c:h val="0.26759768236517606"/>
        </c:manualLayout>
      </c:layout>
      <c:overlay val="1"/>
      <c:spPr>
        <a:ln>
          <a:solidFill>
            <a:schemeClr val="tx1"/>
          </a:solidFill>
        </a:ln>
      </c:spPr>
    </c:legend>
    <c:plotVisOnly val="1"/>
    <c:dispBlanksAs val="gap"/>
    <c:showDLblsOverMax val="0"/>
  </c:chart>
  <c:spPr>
    <a:ln>
      <a:solidFill>
        <a:srgbClr val="002060"/>
      </a:solid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aseline="30000">
                <a:solidFill>
                  <a:srgbClr val="FF0000"/>
                </a:solidFill>
              </a:rPr>
              <a:t>235</a:t>
            </a:r>
            <a:r>
              <a:rPr lang="en-US" baseline="0">
                <a:solidFill>
                  <a:srgbClr val="FF0000"/>
                </a:solidFill>
              </a:rPr>
              <a:t>U</a:t>
            </a:r>
            <a:r>
              <a:rPr lang="en-US">
                <a:solidFill>
                  <a:srgbClr val="FF0000"/>
                </a:solidFill>
              </a:rPr>
              <a:t> Capture</a:t>
            </a:r>
          </a:p>
        </c:rich>
      </c:tx>
      <c:layout/>
      <c:overlay val="0"/>
      <c:spPr>
        <a:ln>
          <a:solidFill>
            <a:schemeClr val="tx1"/>
          </a:solidFill>
        </a:ln>
      </c:spPr>
    </c:title>
    <c:autoTitleDeleted val="0"/>
    <c:plotArea>
      <c:layout/>
      <c:barChart>
        <c:barDir val="col"/>
        <c:grouping val="clustered"/>
        <c:varyColors val="0"/>
        <c:ser>
          <c:idx val="0"/>
          <c:order val="0"/>
          <c:tx>
            <c:v>ENDF/B-VII.0</c:v>
          </c:tx>
          <c:invertIfNegative val="0"/>
          <c:cat>
            <c:numRef>
              <c:f>'U235 Capt'!$A$11:$A$18</c:f>
              <c:numCache>
                <c:formatCode>0.0000E+00</c:formatCode>
                <c:ptCount val="8"/>
                <c:pt idx="0">
                  <c:v>111090</c:v>
                </c:pt>
                <c:pt idx="1">
                  <c:v>67380</c:v>
                </c:pt>
                <c:pt idx="2">
                  <c:v>40868</c:v>
                </c:pt>
                <c:pt idx="3">
                  <c:v>24788</c:v>
                </c:pt>
                <c:pt idx="4">
                  <c:v>15034</c:v>
                </c:pt>
                <c:pt idx="5">
                  <c:v>9118.7999999999993</c:v>
                </c:pt>
                <c:pt idx="6">
                  <c:v>5530.8</c:v>
                </c:pt>
                <c:pt idx="7">
                  <c:v>3354.6</c:v>
                </c:pt>
              </c:numCache>
            </c:numRef>
          </c:cat>
          <c:val>
            <c:numRef>
              <c:f>'U235 Capt'!$B$11:$B$18</c:f>
              <c:numCache>
                <c:formatCode>0.0000E+00</c:formatCode>
                <c:ptCount val="8"/>
                <c:pt idx="0">
                  <c:v>0.19989999999999999</c:v>
                </c:pt>
                <c:pt idx="1">
                  <c:v>0.19980000000000001</c:v>
                </c:pt>
                <c:pt idx="2">
                  <c:v>0.2</c:v>
                </c:pt>
                <c:pt idx="3">
                  <c:v>0.2</c:v>
                </c:pt>
                <c:pt idx="4">
                  <c:v>0.2</c:v>
                </c:pt>
                <c:pt idx="5">
                  <c:v>0.2</c:v>
                </c:pt>
                <c:pt idx="6">
                  <c:v>0.2</c:v>
                </c:pt>
                <c:pt idx="7">
                  <c:v>0.18310000000000001</c:v>
                </c:pt>
              </c:numCache>
            </c:numRef>
          </c:val>
        </c:ser>
        <c:ser>
          <c:idx val="1"/>
          <c:order val="1"/>
          <c:tx>
            <c:v>REWIND</c:v>
          </c:tx>
          <c:invertIfNegative val="0"/>
          <c:cat>
            <c:numRef>
              <c:f>'U235 Capt'!$A$11:$A$18</c:f>
              <c:numCache>
                <c:formatCode>0.0000E+00</c:formatCode>
                <c:ptCount val="8"/>
                <c:pt idx="0">
                  <c:v>111090</c:v>
                </c:pt>
                <c:pt idx="1">
                  <c:v>67380</c:v>
                </c:pt>
                <c:pt idx="2">
                  <c:v>40868</c:v>
                </c:pt>
                <c:pt idx="3">
                  <c:v>24788</c:v>
                </c:pt>
                <c:pt idx="4">
                  <c:v>15034</c:v>
                </c:pt>
                <c:pt idx="5">
                  <c:v>9118.7999999999993</c:v>
                </c:pt>
                <c:pt idx="6">
                  <c:v>5530.8</c:v>
                </c:pt>
                <c:pt idx="7">
                  <c:v>3354.6</c:v>
                </c:pt>
              </c:numCache>
            </c:numRef>
          </c:cat>
          <c:val>
            <c:numRef>
              <c:f>'U235 Capt'!$C$11:$C$18</c:f>
              <c:numCache>
                <c:formatCode>0.0000E+00</c:formatCode>
                <c:ptCount val="8"/>
                <c:pt idx="0">
                  <c:v>0.11118</c:v>
                </c:pt>
                <c:pt idx="1">
                  <c:v>0.11114</c:v>
                </c:pt>
                <c:pt idx="2">
                  <c:v>0.11106000000000001</c:v>
                </c:pt>
                <c:pt idx="3">
                  <c:v>0.11124000000000001</c:v>
                </c:pt>
                <c:pt idx="4">
                  <c:v>0.11193</c:v>
                </c:pt>
                <c:pt idx="5">
                  <c:v>0.11310000000000001</c:v>
                </c:pt>
                <c:pt idx="6">
                  <c:v>0.11382</c:v>
                </c:pt>
                <c:pt idx="7">
                  <c:v>0.11831999999999999</c:v>
                </c:pt>
              </c:numCache>
            </c:numRef>
          </c:val>
        </c:ser>
        <c:ser>
          <c:idx val="2"/>
          <c:order val="2"/>
          <c:tx>
            <c:v>STANDARD</c:v>
          </c:tx>
          <c:invertIfNegative val="0"/>
          <c:cat>
            <c:numRef>
              <c:f>'U235 Capt'!$A$11:$A$18</c:f>
              <c:numCache>
                <c:formatCode>0.0000E+00</c:formatCode>
                <c:ptCount val="8"/>
                <c:pt idx="0">
                  <c:v>111090</c:v>
                </c:pt>
                <c:pt idx="1">
                  <c:v>67380</c:v>
                </c:pt>
                <c:pt idx="2">
                  <c:v>40868</c:v>
                </c:pt>
                <c:pt idx="3">
                  <c:v>24788</c:v>
                </c:pt>
                <c:pt idx="4">
                  <c:v>15034</c:v>
                </c:pt>
                <c:pt idx="5">
                  <c:v>9118.7999999999993</c:v>
                </c:pt>
                <c:pt idx="6">
                  <c:v>5530.8</c:v>
                </c:pt>
                <c:pt idx="7">
                  <c:v>3354.6</c:v>
                </c:pt>
              </c:numCache>
            </c:numRef>
          </c:cat>
          <c:val>
            <c:numRef>
              <c:f>'U235 Capt'!$D$11:$D$18</c:f>
              <c:numCache>
                <c:formatCode>0.0000E+00</c:formatCode>
                <c:ptCount val="8"/>
                <c:pt idx="0">
                  <c:v>0.10972999999999999</c:v>
                </c:pt>
                <c:pt idx="1">
                  <c:v>0.10969</c:v>
                </c:pt>
                <c:pt idx="2">
                  <c:v>0.1096</c:v>
                </c:pt>
                <c:pt idx="3">
                  <c:v>0.10979</c:v>
                </c:pt>
                <c:pt idx="4">
                  <c:v>0.11049</c:v>
                </c:pt>
                <c:pt idx="5">
                  <c:v>0.11167000000000001</c:v>
                </c:pt>
                <c:pt idx="6">
                  <c:v>0.1124</c:v>
                </c:pt>
                <c:pt idx="7">
                  <c:v>0.11729000000000001</c:v>
                </c:pt>
              </c:numCache>
            </c:numRef>
          </c:val>
        </c:ser>
        <c:ser>
          <c:idx val="3"/>
          <c:order val="3"/>
          <c:tx>
            <c:v>REWIND PIA</c:v>
          </c:tx>
          <c:invertIfNegative val="0"/>
          <c:cat>
            <c:numRef>
              <c:f>'U235 Capt'!$A$11:$A$18</c:f>
              <c:numCache>
                <c:formatCode>0.0000E+00</c:formatCode>
                <c:ptCount val="8"/>
                <c:pt idx="0">
                  <c:v>111090</c:v>
                </c:pt>
                <c:pt idx="1">
                  <c:v>67380</c:v>
                </c:pt>
                <c:pt idx="2">
                  <c:v>40868</c:v>
                </c:pt>
                <c:pt idx="3">
                  <c:v>24788</c:v>
                </c:pt>
                <c:pt idx="4">
                  <c:v>15034</c:v>
                </c:pt>
                <c:pt idx="5">
                  <c:v>9118.7999999999993</c:v>
                </c:pt>
                <c:pt idx="6">
                  <c:v>5530.8</c:v>
                </c:pt>
                <c:pt idx="7">
                  <c:v>3354.6</c:v>
                </c:pt>
              </c:numCache>
            </c:numRef>
          </c:cat>
          <c:val>
            <c:numRef>
              <c:f>'U235 Capt'!$E$11:$E$18</c:f>
              <c:numCache>
                <c:formatCode>0.0000E+00</c:formatCode>
                <c:ptCount val="8"/>
                <c:pt idx="0">
                  <c:v>9.7300999999999999E-2</c:v>
                </c:pt>
                <c:pt idx="1">
                  <c:v>9.7374000000000002E-2</c:v>
                </c:pt>
                <c:pt idx="2">
                  <c:v>9.7347000000000003E-2</c:v>
                </c:pt>
                <c:pt idx="3">
                  <c:v>9.7620999999999999E-2</c:v>
                </c:pt>
                <c:pt idx="4">
                  <c:v>9.8687999999999998E-2</c:v>
                </c:pt>
                <c:pt idx="5">
                  <c:v>0.10009999999999999</c:v>
                </c:pt>
                <c:pt idx="6">
                  <c:v>0.10952000000000001</c:v>
                </c:pt>
                <c:pt idx="7">
                  <c:v>0.11389000000000001</c:v>
                </c:pt>
              </c:numCache>
            </c:numRef>
          </c:val>
        </c:ser>
        <c:dLbls>
          <c:showLegendKey val="0"/>
          <c:showVal val="0"/>
          <c:showCatName val="0"/>
          <c:showSerName val="0"/>
          <c:showPercent val="0"/>
          <c:showBubbleSize val="0"/>
        </c:dLbls>
        <c:gapWidth val="150"/>
        <c:axId val="99259904"/>
        <c:axId val="99261824"/>
      </c:barChart>
      <c:catAx>
        <c:axId val="99259904"/>
        <c:scaling>
          <c:orientation val="minMax"/>
        </c:scaling>
        <c:delete val="0"/>
        <c:axPos val="b"/>
        <c:title>
          <c:tx>
            <c:rich>
              <a:bodyPr/>
              <a:lstStyle/>
              <a:p>
                <a:pPr>
                  <a:defRPr/>
                </a:pPr>
                <a:r>
                  <a:rPr lang="en-US"/>
                  <a:t>eV</a:t>
                </a:r>
              </a:p>
            </c:rich>
          </c:tx>
          <c:layout/>
          <c:overlay val="0"/>
        </c:title>
        <c:numFmt formatCode="0.00E+0" sourceLinked="0"/>
        <c:majorTickMark val="none"/>
        <c:minorTickMark val="none"/>
        <c:tickLblPos val="nextTo"/>
        <c:crossAx val="99261824"/>
        <c:crosses val="autoZero"/>
        <c:auto val="1"/>
        <c:lblAlgn val="ctr"/>
        <c:lblOffset val="100"/>
        <c:noMultiLvlLbl val="0"/>
      </c:catAx>
      <c:valAx>
        <c:axId val="99261824"/>
        <c:scaling>
          <c:orientation val="minMax"/>
          <c:max val="0.2"/>
          <c:min val="0"/>
        </c:scaling>
        <c:delete val="0"/>
        <c:axPos val="l"/>
        <c:majorGridlines/>
        <c:numFmt formatCode="#,##0.00" sourceLinked="0"/>
        <c:majorTickMark val="out"/>
        <c:minorTickMark val="none"/>
        <c:tickLblPos val="nextTo"/>
        <c:crossAx val="99259904"/>
        <c:crosses val="autoZero"/>
        <c:crossBetween val="between"/>
      </c:valAx>
    </c:plotArea>
    <c:legend>
      <c:legendPos val="r"/>
      <c:layout>
        <c:manualLayout>
          <c:xMode val="edge"/>
          <c:yMode val="edge"/>
          <c:x val="0.80712040000059015"/>
          <c:y val="3.8894375162039259E-2"/>
          <c:w val="0.13067207239904455"/>
          <c:h val="0.26759768236517606"/>
        </c:manualLayout>
      </c:layout>
      <c:overlay val="1"/>
      <c:spPr>
        <a:ln>
          <a:solidFill>
            <a:schemeClr val="tx1"/>
          </a:solidFill>
        </a:ln>
      </c:spPr>
    </c:legend>
    <c:plotVisOnly val="1"/>
    <c:dispBlanksAs val="gap"/>
    <c:showDLblsOverMax val="0"/>
  </c:chart>
  <c:spPr>
    <a:ln>
      <a:solidFill>
        <a:srgbClr val="002060"/>
      </a:solid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aseline="30000">
                <a:solidFill>
                  <a:srgbClr val="FF0000"/>
                </a:solidFill>
              </a:rPr>
              <a:t>238</a:t>
            </a:r>
            <a:r>
              <a:rPr lang="en-US" baseline="0">
                <a:solidFill>
                  <a:srgbClr val="FF0000"/>
                </a:solidFill>
              </a:rPr>
              <a:t>U</a:t>
            </a:r>
            <a:r>
              <a:rPr lang="en-US">
                <a:solidFill>
                  <a:srgbClr val="FF0000"/>
                </a:solidFill>
              </a:rPr>
              <a:t> Inelastic</a:t>
            </a:r>
          </a:p>
        </c:rich>
      </c:tx>
      <c:layout/>
      <c:overlay val="0"/>
      <c:spPr>
        <a:ln>
          <a:solidFill>
            <a:schemeClr val="tx1"/>
          </a:solidFill>
        </a:ln>
      </c:spPr>
    </c:title>
    <c:autoTitleDeleted val="0"/>
    <c:plotArea>
      <c:layout/>
      <c:barChart>
        <c:barDir val="col"/>
        <c:grouping val="clustered"/>
        <c:varyColors val="0"/>
        <c:ser>
          <c:idx val="0"/>
          <c:order val="0"/>
          <c:tx>
            <c:v>ENDF/B-VII.0</c:v>
          </c:tx>
          <c:invertIfNegative val="0"/>
          <c:cat>
            <c:numRef>
              <c:f>'U238 Inel'!$A$2:$A$6</c:f>
              <c:numCache>
                <c:formatCode>0.0000E+00</c:formatCode>
                <c:ptCount val="5"/>
                <c:pt idx="0">
                  <c:v>10000000</c:v>
                </c:pt>
                <c:pt idx="1">
                  <c:v>6065300</c:v>
                </c:pt>
                <c:pt idx="2">
                  <c:v>3678800</c:v>
                </c:pt>
                <c:pt idx="3">
                  <c:v>2231300</c:v>
                </c:pt>
                <c:pt idx="4">
                  <c:v>1353400</c:v>
                </c:pt>
              </c:numCache>
            </c:numRef>
          </c:cat>
          <c:val>
            <c:numRef>
              <c:f>'U238 Inel'!$B$2:$B$6</c:f>
              <c:numCache>
                <c:formatCode>0.0000E+00</c:formatCode>
                <c:ptCount val="5"/>
                <c:pt idx="0">
                  <c:v>0.30299999999999999</c:v>
                </c:pt>
                <c:pt idx="1">
                  <c:v>0.2014</c:v>
                </c:pt>
                <c:pt idx="2">
                  <c:v>0.19420000000000001</c:v>
                </c:pt>
                <c:pt idx="3">
                  <c:v>0.20580000000000001</c:v>
                </c:pt>
                <c:pt idx="4">
                  <c:v>0.1694</c:v>
                </c:pt>
              </c:numCache>
            </c:numRef>
          </c:val>
        </c:ser>
        <c:ser>
          <c:idx val="1"/>
          <c:order val="1"/>
          <c:tx>
            <c:v>REWIND</c:v>
          </c:tx>
          <c:invertIfNegative val="0"/>
          <c:cat>
            <c:numRef>
              <c:f>'U238 Inel'!$A$2:$A$6</c:f>
              <c:numCache>
                <c:formatCode>0.0000E+00</c:formatCode>
                <c:ptCount val="5"/>
                <c:pt idx="0">
                  <c:v>10000000</c:v>
                </c:pt>
                <c:pt idx="1">
                  <c:v>6065300</c:v>
                </c:pt>
                <c:pt idx="2">
                  <c:v>3678800</c:v>
                </c:pt>
                <c:pt idx="3">
                  <c:v>2231300</c:v>
                </c:pt>
                <c:pt idx="4">
                  <c:v>1353400</c:v>
                </c:pt>
              </c:numCache>
            </c:numRef>
          </c:cat>
          <c:val>
            <c:numRef>
              <c:f>'U238 Inel'!$C$2:$C$6</c:f>
              <c:numCache>
                <c:formatCode>0.0000E+00</c:formatCode>
                <c:ptCount val="5"/>
                <c:pt idx="0">
                  <c:v>0.27482000000000001</c:v>
                </c:pt>
                <c:pt idx="1">
                  <c:v>9.6148999999999998E-2</c:v>
                </c:pt>
                <c:pt idx="2">
                  <c:v>7.6657000000000003E-2</c:v>
                </c:pt>
                <c:pt idx="3">
                  <c:v>0.10149</c:v>
                </c:pt>
                <c:pt idx="4">
                  <c:v>8.3230999999999999E-2</c:v>
                </c:pt>
              </c:numCache>
            </c:numRef>
          </c:val>
        </c:ser>
        <c:ser>
          <c:idx val="2"/>
          <c:order val="2"/>
          <c:tx>
            <c:v>STANDARD</c:v>
          </c:tx>
          <c:invertIfNegative val="0"/>
          <c:cat>
            <c:numRef>
              <c:f>'U238 Inel'!$A$2:$A$6</c:f>
              <c:numCache>
                <c:formatCode>0.0000E+00</c:formatCode>
                <c:ptCount val="5"/>
                <c:pt idx="0">
                  <c:v>10000000</c:v>
                </c:pt>
                <c:pt idx="1">
                  <c:v>6065300</c:v>
                </c:pt>
                <c:pt idx="2">
                  <c:v>3678800</c:v>
                </c:pt>
                <c:pt idx="3">
                  <c:v>2231300</c:v>
                </c:pt>
                <c:pt idx="4">
                  <c:v>1353400</c:v>
                </c:pt>
              </c:numCache>
            </c:numRef>
          </c:cat>
          <c:val>
            <c:numRef>
              <c:f>'U238 Inel'!$D$2:$D$6</c:f>
              <c:numCache>
                <c:formatCode>0.0000E+00</c:formatCode>
                <c:ptCount val="5"/>
                <c:pt idx="0">
                  <c:v>0.27376</c:v>
                </c:pt>
                <c:pt idx="1">
                  <c:v>8.8774000000000006E-2</c:v>
                </c:pt>
                <c:pt idx="2">
                  <c:v>6.5754000000000007E-2</c:v>
                </c:pt>
                <c:pt idx="3">
                  <c:v>9.1313000000000005E-2</c:v>
                </c:pt>
                <c:pt idx="4">
                  <c:v>7.9010999999999998E-2</c:v>
                </c:pt>
              </c:numCache>
            </c:numRef>
          </c:val>
        </c:ser>
        <c:ser>
          <c:idx val="3"/>
          <c:order val="3"/>
          <c:tx>
            <c:v>REWIND PIA</c:v>
          </c:tx>
          <c:invertIfNegative val="0"/>
          <c:cat>
            <c:numRef>
              <c:f>'U238 Inel'!$A$2:$A$6</c:f>
              <c:numCache>
                <c:formatCode>0.0000E+00</c:formatCode>
                <c:ptCount val="5"/>
                <c:pt idx="0">
                  <c:v>10000000</c:v>
                </c:pt>
                <c:pt idx="1">
                  <c:v>6065300</c:v>
                </c:pt>
                <c:pt idx="2">
                  <c:v>3678800</c:v>
                </c:pt>
                <c:pt idx="3">
                  <c:v>2231300</c:v>
                </c:pt>
                <c:pt idx="4">
                  <c:v>1353400</c:v>
                </c:pt>
              </c:numCache>
            </c:numRef>
          </c:cat>
          <c:val>
            <c:numRef>
              <c:f>'U238 Inel'!$E$2:$E$6</c:f>
              <c:numCache>
                <c:formatCode>0.0000E+00</c:formatCode>
                <c:ptCount val="5"/>
                <c:pt idx="0">
                  <c:v>0.27102999999999999</c:v>
                </c:pt>
                <c:pt idx="1">
                  <c:v>8.2765000000000005E-2</c:v>
                </c:pt>
                <c:pt idx="2">
                  <c:v>5.7124000000000001E-2</c:v>
                </c:pt>
                <c:pt idx="3">
                  <c:v>8.5112999999999994E-2</c:v>
                </c:pt>
                <c:pt idx="4">
                  <c:v>7.4185000000000001E-2</c:v>
                </c:pt>
              </c:numCache>
            </c:numRef>
          </c:val>
        </c:ser>
        <c:dLbls>
          <c:showLegendKey val="0"/>
          <c:showVal val="0"/>
          <c:showCatName val="0"/>
          <c:showSerName val="0"/>
          <c:showPercent val="0"/>
          <c:showBubbleSize val="0"/>
        </c:dLbls>
        <c:gapWidth val="150"/>
        <c:axId val="100744192"/>
        <c:axId val="100746368"/>
      </c:barChart>
      <c:catAx>
        <c:axId val="100744192"/>
        <c:scaling>
          <c:orientation val="minMax"/>
        </c:scaling>
        <c:delete val="0"/>
        <c:axPos val="b"/>
        <c:title>
          <c:tx>
            <c:rich>
              <a:bodyPr/>
              <a:lstStyle/>
              <a:p>
                <a:pPr>
                  <a:defRPr/>
                </a:pPr>
                <a:r>
                  <a:rPr lang="en-US"/>
                  <a:t>eV</a:t>
                </a:r>
              </a:p>
            </c:rich>
          </c:tx>
          <c:layout/>
          <c:overlay val="0"/>
        </c:title>
        <c:numFmt formatCode="0.00E+0" sourceLinked="0"/>
        <c:majorTickMark val="none"/>
        <c:minorTickMark val="none"/>
        <c:tickLblPos val="nextTo"/>
        <c:crossAx val="100746368"/>
        <c:crosses val="autoZero"/>
        <c:auto val="1"/>
        <c:lblAlgn val="ctr"/>
        <c:lblOffset val="100"/>
        <c:noMultiLvlLbl val="0"/>
      </c:catAx>
      <c:valAx>
        <c:axId val="100746368"/>
        <c:scaling>
          <c:orientation val="minMax"/>
          <c:max val="0.35000000000000003"/>
          <c:min val="0"/>
        </c:scaling>
        <c:delete val="0"/>
        <c:axPos val="l"/>
        <c:majorGridlines/>
        <c:numFmt formatCode="#,##0.00" sourceLinked="0"/>
        <c:majorTickMark val="out"/>
        <c:minorTickMark val="none"/>
        <c:tickLblPos val="nextTo"/>
        <c:crossAx val="100744192"/>
        <c:crosses val="autoZero"/>
        <c:crossBetween val="between"/>
      </c:valAx>
    </c:plotArea>
    <c:legend>
      <c:legendPos val="r"/>
      <c:layout>
        <c:manualLayout>
          <c:xMode val="edge"/>
          <c:yMode val="edge"/>
          <c:x val="0.81648895911619812"/>
          <c:y val="3.8894375162039273E-2"/>
          <c:w val="0.13067207239904455"/>
          <c:h val="0.26759768236517606"/>
        </c:manualLayout>
      </c:layout>
      <c:overlay val="1"/>
      <c:spPr>
        <a:ln>
          <a:solidFill>
            <a:schemeClr val="tx1"/>
          </a:solidFill>
        </a:ln>
      </c:spPr>
    </c:legend>
    <c:plotVisOnly val="1"/>
    <c:dispBlanksAs val="gap"/>
    <c:showDLblsOverMax val="0"/>
  </c:chart>
  <c:spPr>
    <a:ln>
      <a:solidFill>
        <a:srgbClr val="002060"/>
      </a:solid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aseline="30000">
                <a:solidFill>
                  <a:srgbClr val="FF0000"/>
                </a:solidFill>
              </a:rPr>
              <a:t>238</a:t>
            </a:r>
            <a:r>
              <a:rPr lang="en-US" baseline="0">
                <a:solidFill>
                  <a:srgbClr val="FF0000"/>
                </a:solidFill>
              </a:rPr>
              <a:t>U</a:t>
            </a:r>
            <a:r>
              <a:rPr lang="en-US">
                <a:solidFill>
                  <a:srgbClr val="FF0000"/>
                </a:solidFill>
              </a:rPr>
              <a:t> Capture</a:t>
            </a:r>
          </a:p>
        </c:rich>
      </c:tx>
      <c:layout/>
      <c:overlay val="0"/>
      <c:spPr>
        <a:ln>
          <a:solidFill>
            <a:schemeClr val="tx1"/>
          </a:solidFill>
        </a:ln>
      </c:spPr>
    </c:title>
    <c:autoTitleDeleted val="0"/>
    <c:plotArea>
      <c:layout/>
      <c:barChart>
        <c:barDir val="col"/>
        <c:grouping val="clustered"/>
        <c:varyColors val="0"/>
        <c:ser>
          <c:idx val="0"/>
          <c:order val="0"/>
          <c:tx>
            <c:v>ENDF/B-VII.0</c:v>
          </c:tx>
          <c:invertIfNegative val="0"/>
          <c:cat>
            <c:numRef>
              <c:f>'U238 Capture'!$A$13:$A$18</c:f>
              <c:numCache>
                <c:formatCode>0.0000E+00</c:formatCode>
                <c:ptCount val="6"/>
                <c:pt idx="0">
                  <c:v>40868</c:v>
                </c:pt>
                <c:pt idx="1">
                  <c:v>24788</c:v>
                </c:pt>
                <c:pt idx="2">
                  <c:v>15034</c:v>
                </c:pt>
                <c:pt idx="3">
                  <c:v>9118.7999999999993</c:v>
                </c:pt>
                <c:pt idx="4">
                  <c:v>5530.8</c:v>
                </c:pt>
                <c:pt idx="5">
                  <c:v>3354.6</c:v>
                </c:pt>
              </c:numCache>
            </c:numRef>
          </c:cat>
          <c:val>
            <c:numRef>
              <c:f>'U238 Capture'!$B$13:$B$18</c:f>
              <c:numCache>
                <c:formatCode>0.0000E+00</c:formatCode>
                <c:ptCount val="6"/>
                <c:pt idx="0">
                  <c:v>1.5800000000000002E-2</c:v>
                </c:pt>
                <c:pt idx="1">
                  <c:v>3.15E-2</c:v>
                </c:pt>
                <c:pt idx="2">
                  <c:v>3.8899999999999997E-2</c:v>
                </c:pt>
                <c:pt idx="3">
                  <c:v>3.2800000000000003E-2</c:v>
                </c:pt>
                <c:pt idx="4">
                  <c:v>2.81E-2</c:v>
                </c:pt>
                <c:pt idx="5">
                  <c:v>2.9100000000000001E-2</c:v>
                </c:pt>
              </c:numCache>
            </c:numRef>
          </c:val>
        </c:ser>
        <c:ser>
          <c:idx val="1"/>
          <c:order val="1"/>
          <c:tx>
            <c:v>REWIND</c:v>
          </c:tx>
          <c:invertIfNegative val="0"/>
          <c:cat>
            <c:numRef>
              <c:f>'U238 Capture'!$A$13:$A$18</c:f>
              <c:numCache>
                <c:formatCode>0.0000E+00</c:formatCode>
                <c:ptCount val="6"/>
                <c:pt idx="0">
                  <c:v>40868</c:v>
                </c:pt>
                <c:pt idx="1">
                  <c:v>24788</c:v>
                </c:pt>
                <c:pt idx="2">
                  <c:v>15034</c:v>
                </c:pt>
                <c:pt idx="3">
                  <c:v>9118.7999999999993</c:v>
                </c:pt>
                <c:pt idx="4">
                  <c:v>5530.8</c:v>
                </c:pt>
                <c:pt idx="5">
                  <c:v>3354.6</c:v>
                </c:pt>
              </c:numCache>
            </c:numRef>
          </c:cat>
          <c:val>
            <c:numRef>
              <c:f>'U238 Capture'!$C$13:$C$18</c:f>
              <c:numCache>
                <c:formatCode>0.0000E+00</c:formatCode>
                <c:ptCount val="6"/>
                <c:pt idx="0">
                  <c:v>1.542E-2</c:v>
                </c:pt>
                <c:pt idx="1">
                  <c:v>3.0442E-2</c:v>
                </c:pt>
                <c:pt idx="2">
                  <c:v>3.7527999999999999E-2</c:v>
                </c:pt>
                <c:pt idx="3">
                  <c:v>3.1751000000000001E-2</c:v>
                </c:pt>
                <c:pt idx="4">
                  <c:v>2.7105000000000001E-2</c:v>
                </c:pt>
                <c:pt idx="5">
                  <c:v>2.8236000000000001E-2</c:v>
                </c:pt>
              </c:numCache>
            </c:numRef>
          </c:val>
        </c:ser>
        <c:ser>
          <c:idx val="2"/>
          <c:order val="2"/>
          <c:tx>
            <c:v>STANDARD</c:v>
          </c:tx>
          <c:invertIfNegative val="0"/>
          <c:cat>
            <c:numRef>
              <c:f>'U238 Capture'!$A$13:$A$18</c:f>
              <c:numCache>
                <c:formatCode>0.0000E+00</c:formatCode>
                <c:ptCount val="6"/>
                <c:pt idx="0">
                  <c:v>40868</c:v>
                </c:pt>
                <c:pt idx="1">
                  <c:v>24788</c:v>
                </c:pt>
                <c:pt idx="2">
                  <c:v>15034</c:v>
                </c:pt>
                <c:pt idx="3">
                  <c:v>9118.7999999999993</c:v>
                </c:pt>
                <c:pt idx="4">
                  <c:v>5530.8</c:v>
                </c:pt>
                <c:pt idx="5">
                  <c:v>3354.6</c:v>
                </c:pt>
              </c:numCache>
            </c:numRef>
          </c:cat>
          <c:val>
            <c:numRef>
              <c:f>'U238 Capture'!$D$13:$D$18</c:f>
              <c:numCache>
                <c:formatCode>0.0000E+00</c:formatCode>
                <c:ptCount val="6"/>
                <c:pt idx="0">
                  <c:v>1.5133000000000001E-2</c:v>
                </c:pt>
                <c:pt idx="1">
                  <c:v>2.9135000000000001E-2</c:v>
                </c:pt>
                <c:pt idx="2">
                  <c:v>3.5615000000000001E-2</c:v>
                </c:pt>
                <c:pt idx="3">
                  <c:v>3.0276999999999998E-2</c:v>
                </c:pt>
                <c:pt idx="4">
                  <c:v>2.5699E-2</c:v>
                </c:pt>
                <c:pt idx="5">
                  <c:v>2.7022999999999998E-2</c:v>
                </c:pt>
              </c:numCache>
            </c:numRef>
          </c:val>
        </c:ser>
        <c:ser>
          <c:idx val="3"/>
          <c:order val="3"/>
          <c:tx>
            <c:v>REWIND PIA</c:v>
          </c:tx>
          <c:invertIfNegative val="0"/>
          <c:cat>
            <c:numRef>
              <c:f>'U238 Capture'!$A$13:$A$18</c:f>
              <c:numCache>
                <c:formatCode>0.0000E+00</c:formatCode>
                <c:ptCount val="6"/>
                <c:pt idx="0">
                  <c:v>40868</c:v>
                </c:pt>
                <c:pt idx="1">
                  <c:v>24788</c:v>
                </c:pt>
                <c:pt idx="2">
                  <c:v>15034</c:v>
                </c:pt>
                <c:pt idx="3">
                  <c:v>9118.7999999999993</c:v>
                </c:pt>
                <c:pt idx="4">
                  <c:v>5530.8</c:v>
                </c:pt>
                <c:pt idx="5">
                  <c:v>3354.6</c:v>
                </c:pt>
              </c:numCache>
            </c:numRef>
          </c:cat>
          <c:val>
            <c:numRef>
              <c:f>'U238 Capture'!$E$13:$E$18</c:f>
              <c:numCache>
                <c:formatCode>0.0000E+00</c:formatCode>
                <c:ptCount val="6"/>
                <c:pt idx="0">
                  <c:v>1.4955E-2</c:v>
                </c:pt>
                <c:pt idx="1">
                  <c:v>2.8388E-2</c:v>
                </c:pt>
                <c:pt idx="2">
                  <c:v>3.4535000000000003E-2</c:v>
                </c:pt>
                <c:pt idx="3">
                  <c:v>3.0287999999999999E-2</c:v>
                </c:pt>
                <c:pt idx="4">
                  <c:v>2.5736999999999999E-2</c:v>
                </c:pt>
                <c:pt idx="5">
                  <c:v>2.6960999999999999E-2</c:v>
                </c:pt>
              </c:numCache>
            </c:numRef>
          </c:val>
        </c:ser>
        <c:dLbls>
          <c:showLegendKey val="0"/>
          <c:showVal val="0"/>
          <c:showCatName val="0"/>
          <c:showSerName val="0"/>
          <c:showPercent val="0"/>
          <c:showBubbleSize val="0"/>
        </c:dLbls>
        <c:gapWidth val="150"/>
        <c:axId val="99386112"/>
        <c:axId val="99388032"/>
      </c:barChart>
      <c:catAx>
        <c:axId val="99386112"/>
        <c:scaling>
          <c:orientation val="minMax"/>
        </c:scaling>
        <c:delete val="0"/>
        <c:axPos val="b"/>
        <c:title>
          <c:tx>
            <c:rich>
              <a:bodyPr/>
              <a:lstStyle/>
              <a:p>
                <a:pPr>
                  <a:defRPr/>
                </a:pPr>
                <a:r>
                  <a:rPr lang="en-US"/>
                  <a:t>eV</a:t>
                </a:r>
              </a:p>
            </c:rich>
          </c:tx>
          <c:layout/>
          <c:overlay val="0"/>
        </c:title>
        <c:numFmt formatCode="0.00E+0" sourceLinked="0"/>
        <c:majorTickMark val="none"/>
        <c:minorTickMark val="none"/>
        <c:tickLblPos val="nextTo"/>
        <c:crossAx val="99388032"/>
        <c:crosses val="autoZero"/>
        <c:auto val="1"/>
        <c:lblAlgn val="ctr"/>
        <c:lblOffset val="100"/>
        <c:noMultiLvlLbl val="0"/>
      </c:catAx>
      <c:valAx>
        <c:axId val="99388032"/>
        <c:scaling>
          <c:orientation val="minMax"/>
          <c:max val="4.0000000000000008E-2"/>
          <c:min val="0"/>
        </c:scaling>
        <c:delete val="0"/>
        <c:axPos val="l"/>
        <c:majorGridlines/>
        <c:numFmt formatCode="#,##0.00" sourceLinked="0"/>
        <c:majorTickMark val="out"/>
        <c:minorTickMark val="none"/>
        <c:tickLblPos val="nextTo"/>
        <c:crossAx val="99386112"/>
        <c:crosses val="autoZero"/>
        <c:crossBetween val="between"/>
        <c:majorUnit val="1.0000000000000002E-2"/>
      </c:valAx>
    </c:plotArea>
    <c:legend>
      <c:legendPos val="r"/>
      <c:layout>
        <c:manualLayout>
          <c:xMode val="edge"/>
          <c:yMode val="edge"/>
          <c:x val="0.74154048619133406"/>
          <c:y val="3.8894375162039259E-2"/>
          <c:w val="0.13067207239904455"/>
          <c:h val="0.26759768236517606"/>
        </c:manualLayout>
      </c:layout>
      <c:overlay val="1"/>
      <c:spPr>
        <a:ln>
          <a:solidFill>
            <a:schemeClr val="tx1"/>
          </a:solidFill>
        </a:ln>
      </c:spPr>
    </c:legend>
    <c:plotVisOnly val="1"/>
    <c:dispBlanksAs val="gap"/>
    <c:showDLblsOverMax val="0"/>
  </c:chart>
  <c:spPr>
    <a:ln>
      <a:solidFill>
        <a:srgbClr val="002060"/>
      </a:solid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aseline="30000">
                <a:solidFill>
                  <a:srgbClr val="FF0000"/>
                </a:solidFill>
              </a:rPr>
              <a:t>239</a:t>
            </a:r>
            <a:r>
              <a:rPr lang="en-US" baseline="0">
                <a:solidFill>
                  <a:srgbClr val="FF0000"/>
                </a:solidFill>
              </a:rPr>
              <a:t>Pu</a:t>
            </a:r>
            <a:r>
              <a:rPr lang="en-US">
                <a:solidFill>
                  <a:srgbClr val="FF0000"/>
                </a:solidFill>
              </a:rPr>
              <a:t> Inelastic</a:t>
            </a:r>
          </a:p>
        </c:rich>
      </c:tx>
      <c:layout/>
      <c:overlay val="0"/>
      <c:spPr>
        <a:ln>
          <a:solidFill>
            <a:schemeClr val="tx1"/>
          </a:solidFill>
        </a:ln>
      </c:spPr>
    </c:title>
    <c:autoTitleDeleted val="0"/>
    <c:plotArea>
      <c:layout/>
      <c:barChart>
        <c:barDir val="col"/>
        <c:grouping val="clustered"/>
        <c:varyColors val="0"/>
        <c:ser>
          <c:idx val="0"/>
          <c:order val="0"/>
          <c:tx>
            <c:v>ENDF/B-VII.0</c:v>
          </c:tx>
          <c:invertIfNegative val="0"/>
          <c:cat>
            <c:numRef>
              <c:f>'Pu239 Inel'!$A$3:$A$15</c:f>
              <c:numCache>
                <c:formatCode>0.0000E+00</c:formatCode>
                <c:ptCount val="13"/>
                <c:pt idx="0">
                  <c:v>6065300</c:v>
                </c:pt>
                <c:pt idx="1">
                  <c:v>3678800</c:v>
                </c:pt>
                <c:pt idx="2">
                  <c:v>2231300</c:v>
                </c:pt>
                <c:pt idx="3">
                  <c:v>1353400</c:v>
                </c:pt>
                <c:pt idx="4">
                  <c:v>820850</c:v>
                </c:pt>
                <c:pt idx="5">
                  <c:v>497870</c:v>
                </c:pt>
                <c:pt idx="6">
                  <c:v>301970</c:v>
                </c:pt>
                <c:pt idx="7">
                  <c:v>183160</c:v>
                </c:pt>
                <c:pt idx="8">
                  <c:v>111090</c:v>
                </c:pt>
                <c:pt idx="9">
                  <c:v>67380</c:v>
                </c:pt>
                <c:pt idx="10">
                  <c:v>40868</c:v>
                </c:pt>
                <c:pt idx="11">
                  <c:v>24788</c:v>
                </c:pt>
                <c:pt idx="12">
                  <c:v>15034</c:v>
                </c:pt>
              </c:numCache>
            </c:numRef>
          </c:cat>
          <c:val>
            <c:numRef>
              <c:f>'Pu239 Inel'!$B$3:$B$15</c:f>
              <c:numCache>
                <c:formatCode>0.0000E+00</c:formatCode>
                <c:ptCount val="13"/>
                <c:pt idx="0">
                  <c:v>0.25619999999999998</c:v>
                </c:pt>
                <c:pt idx="1">
                  <c:v>0.1946</c:v>
                </c:pt>
                <c:pt idx="2">
                  <c:v>0.19</c:v>
                </c:pt>
                <c:pt idx="3">
                  <c:v>0.27029999999999998</c:v>
                </c:pt>
                <c:pt idx="4">
                  <c:v>0.3261</c:v>
                </c:pt>
                <c:pt idx="5">
                  <c:v>0.32729999999999998</c:v>
                </c:pt>
                <c:pt idx="6">
                  <c:v>0.36230000000000001</c:v>
                </c:pt>
                <c:pt idx="7">
                  <c:v>0.43730000000000002</c:v>
                </c:pt>
                <c:pt idx="8">
                  <c:v>0.49969999999999998</c:v>
                </c:pt>
                <c:pt idx="9">
                  <c:v>0.45140000000000002</c:v>
                </c:pt>
                <c:pt idx="10">
                  <c:v>0.31909999999999999</c:v>
                </c:pt>
                <c:pt idx="11">
                  <c:v>0.30070000000000002</c:v>
                </c:pt>
                <c:pt idx="12">
                  <c:v>0.26650000000000001</c:v>
                </c:pt>
              </c:numCache>
            </c:numRef>
          </c:val>
        </c:ser>
        <c:ser>
          <c:idx val="1"/>
          <c:order val="1"/>
          <c:tx>
            <c:v>REWIND</c:v>
          </c:tx>
          <c:invertIfNegative val="0"/>
          <c:cat>
            <c:numRef>
              <c:f>'Pu239 Inel'!$A$3:$A$15</c:f>
              <c:numCache>
                <c:formatCode>0.0000E+00</c:formatCode>
                <c:ptCount val="13"/>
                <c:pt idx="0">
                  <c:v>6065300</c:v>
                </c:pt>
                <c:pt idx="1">
                  <c:v>3678800</c:v>
                </c:pt>
                <c:pt idx="2">
                  <c:v>2231300</c:v>
                </c:pt>
                <c:pt idx="3">
                  <c:v>1353400</c:v>
                </c:pt>
                <c:pt idx="4">
                  <c:v>820850</c:v>
                </c:pt>
                <c:pt idx="5">
                  <c:v>497870</c:v>
                </c:pt>
                <c:pt idx="6">
                  <c:v>301970</c:v>
                </c:pt>
                <c:pt idx="7">
                  <c:v>183160</c:v>
                </c:pt>
                <c:pt idx="8">
                  <c:v>111090</c:v>
                </c:pt>
                <c:pt idx="9">
                  <c:v>67380</c:v>
                </c:pt>
                <c:pt idx="10">
                  <c:v>40868</c:v>
                </c:pt>
                <c:pt idx="11">
                  <c:v>24788</c:v>
                </c:pt>
                <c:pt idx="12">
                  <c:v>15034</c:v>
                </c:pt>
              </c:numCache>
            </c:numRef>
          </c:cat>
          <c:val>
            <c:numRef>
              <c:f>'Pu239 Inel'!$C$3:$C$15</c:f>
              <c:numCache>
                <c:formatCode>0.0000E+00</c:formatCode>
                <c:ptCount val="13"/>
                <c:pt idx="0">
                  <c:v>0.21790000000000001</c:v>
                </c:pt>
                <c:pt idx="1">
                  <c:v>0.14251</c:v>
                </c:pt>
                <c:pt idx="2">
                  <c:v>0.12509000000000001</c:v>
                </c:pt>
                <c:pt idx="3">
                  <c:v>0.19192000000000001</c:v>
                </c:pt>
                <c:pt idx="4">
                  <c:v>0.24836</c:v>
                </c:pt>
                <c:pt idx="5">
                  <c:v>0.26518999999999998</c:v>
                </c:pt>
                <c:pt idx="6">
                  <c:v>0.30206</c:v>
                </c:pt>
                <c:pt idx="7">
                  <c:v>0.36475999999999997</c:v>
                </c:pt>
                <c:pt idx="8">
                  <c:v>0.41499000000000003</c:v>
                </c:pt>
                <c:pt idx="9">
                  <c:v>0.36509999999999998</c:v>
                </c:pt>
                <c:pt idx="10">
                  <c:v>0.23919000000000001</c:v>
                </c:pt>
                <c:pt idx="11">
                  <c:v>0.21348</c:v>
                </c:pt>
                <c:pt idx="12">
                  <c:v>0.19102</c:v>
                </c:pt>
              </c:numCache>
            </c:numRef>
          </c:val>
        </c:ser>
        <c:ser>
          <c:idx val="2"/>
          <c:order val="2"/>
          <c:tx>
            <c:v>STANDARD</c:v>
          </c:tx>
          <c:invertIfNegative val="0"/>
          <c:cat>
            <c:numRef>
              <c:f>'Pu239 Inel'!$A$3:$A$15</c:f>
              <c:numCache>
                <c:formatCode>0.0000E+00</c:formatCode>
                <c:ptCount val="13"/>
                <c:pt idx="0">
                  <c:v>6065300</c:v>
                </c:pt>
                <c:pt idx="1">
                  <c:v>3678800</c:v>
                </c:pt>
                <c:pt idx="2">
                  <c:v>2231300</c:v>
                </c:pt>
                <c:pt idx="3">
                  <c:v>1353400</c:v>
                </c:pt>
                <c:pt idx="4">
                  <c:v>820850</c:v>
                </c:pt>
                <c:pt idx="5">
                  <c:v>497870</c:v>
                </c:pt>
                <c:pt idx="6">
                  <c:v>301970</c:v>
                </c:pt>
                <c:pt idx="7">
                  <c:v>183160</c:v>
                </c:pt>
                <c:pt idx="8">
                  <c:v>111090</c:v>
                </c:pt>
                <c:pt idx="9">
                  <c:v>67380</c:v>
                </c:pt>
                <c:pt idx="10">
                  <c:v>40868</c:v>
                </c:pt>
                <c:pt idx="11">
                  <c:v>24788</c:v>
                </c:pt>
                <c:pt idx="12">
                  <c:v>15034</c:v>
                </c:pt>
              </c:numCache>
            </c:numRef>
          </c:cat>
          <c:val>
            <c:numRef>
              <c:f>'Pu239 Inel'!$D$3:$D$15</c:f>
              <c:numCache>
                <c:formatCode>0.0000E+00</c:formatCode>
                <c:ptCount val="13"/>
                <c:pt idx="0">
                  <c:v>0.20052</c:v>
                </c:pt>
                <c:pt idx="1">
                  <c:v>0.12098</c:v>
                </c:pt>
                <c:pt idx="2">
                  <c:v>0.10029</c:v>
                </c:pt>
                <c:pt idx="3">
                  <c:v>0.16200999999999999</c:v>
                </c:pt>
                <c:pt idx="4">
                  <c:v>0.21801000000000001</c:v>
                </c:pt>
                <c:pt idx="5">
                  <c:v>0.23952999999999999</c:v>
                </c:pt>
                <c:pt idx="6">
                  <c:v>0.27628999999999998</c:v>
                </c:pt>
                <c:pt idx="7">
                  <c:v>0.33473000000000003</c:v>
                </c:pt>
                <c:pt idx="8">
                  <c:v>0.38277</c:v>
                </c:pt>
                <c:pt idx="9">
                  <c:v>0.33849000000000001</c:v>
                </c:pt>
                <c:pt idx="10">
                  <c:v>0.22352</c:v>
                </c:pt>
                <c:pt idx="11">
                  <c:v>0.20127</c:v>
                </c:pt>
                <c:pt idx="12">
                  <c:v>0.18373</c:v>
                </c:pt>
              </c:numCache>
            </c:numRef>
          </c:val>
        </c:ser>
        <c:ser>
          <c:idx val="3"/>
          <c:order val="3"/>
          <c:tx>
            <c:v>REWIND PIA</c:v>
          </c:tx>
          <c:invertIfNegative val="0"/>
          <c:cat>
            <c:numRef>
              <c:f>'Pu239 Inel'!$A$3:$A$15</c:f>
              <c:numCache>
                <c:formatCode>0.0000E+00</c:formatCode>
                <c:ptCount val="13"/>
                <c:pt idx="0">
                  <c:v>6065300</c:v>
                </c:pt>
                <c:pt idx="1">
                  <c:v>3678800</c:v>
                </c:pt>
                <c:pt idx="2">
                  <c:v>2231300</c:v>
                </c:pt>
                <c:pt idx="3">
                  <c:v>1353400</c:v>
                </c:pt>
                <c:pt idx="4">
                  <c:v>820850</c:v>
                </c:pt>
                <c:pt idx="5">
                  <c:v>497870</c:v>
                </c:pt>
                <c:pt idx="6">
                  <c:v>301970</c:v>
                </c:pt>
                <c:pt idx="7">
                  <c:v>183160</c:v>
                </c:pt>
                <c:pt idx="8">
                  <c:v>111090</c:v>
                </c:pt>
                <c:pt idx="9">
                  <c:v>67380</c:v>
                </c:pt>
                <c:pt idx="10">
                  <c:v>40868</c:v>
                </c:pt>
                <c:pt idx="11">
                  <c:v>24788</c:v>
                </c:pt>
                <c:pt idx="12">
                  <c:v>15034</c:v>
                </c:pt>
              </c:numCache>
            </c:numRef>
          </c:cat>
          <c:val>
            <c:numRef>
              <c:f>'Pu239 Inel'!$E$3:$E$15</c:f>
              <c:numCache>
                <c:formatCode>0.0000E+00</c:formatCode>
                <c:ptCount val="13"/>
                <c:pt idx="0">
                  <c:v>0.19489000000000001</c:v>
                </c:pt>
                <c:pt idx="1">
                  <c:v>0.11483</c:v>
                </c:pt>
                <c:pt idx="2">
                  <c:v>8.9606000000000005E-2</c:v>
                </c:pt>
                <c:pt idx="3">
                  <c:v>0.14205000000000001</c:v>
                </c:pt>
                <c:pt idx="4">
                  <c:v>0.19261</c:v>
                </c:pt>
                <c:pt idx="5">
                  <c:v>0.21529999999999999</c:v>
                </c:pt>
                <c:pt idx="6">
                  <c:v>0.25137999999999999</c:v>
                </c:pt>
                <c:pt idx="7">
                  <c:v>0.30614000000000002</c:v>
                </c:pt>
                <c:pt idx="8">
                  <c:v>0.37056</c:v>
                </c:pt>
                <c:pt idx="9">
                  <c:v>0.36185</c:v>
                </c:pt>
                <c:pt idx="10">
                  <c:v>0.26755000000000001</c:v>
                </c:pt>
                <c:pt idx="11">
                  <c:v>0.23147000000000001</c:v>
                </c:pt>
                <c:pt idx="12">
                  <c:v>0.20521</c:v>
                </c:pt>
              </c:numCache>
            </c:numRef>
          </c:val>
        </c:ser>
        <c:dLbls>
          <c:showLegendKey val="0"/>
          <c:showVal val="0"/>
          <c:showCatName val="0"/>
          <c:showSerName val="0"/>
          <c:showPercent val="0"/>
          <c:showBubbleSize val="0"/>
        </c:dLbls>
        <c:gapWidth val="150"/>
        <c:axId val="100874496"/>
        <c:axId val="100880768"/>
      </c:barChart>
      <c:catAx>
        <c:axId val="100874496"/>
        <c:scaling>
          <c:orientation val="minMax"/>
        </c:scaling>
        <c:delete val="0"/>
        <c:axPos val="b"/>
        <c:title>
          <c:tx>
            <c:rich>
              <a:bodyPr/>
              <a:lstStyle/>
              <a:p>
                <a:pPr>
                  <a:defRPr/>
                </a:pPr>
                <a:r>
                  <a:rPr lang="en-US"/>
                  <a:t>eV</a:t>
                </a:r>
              </a:p>
            </c:rich>
          </c:tx>
          <c:layout/>
          <c:overlay val="0"/>
        </c:title>
        <c:numFmt formatCode="0.00E+0" sourceLinked="0"/>
        <c:majorTickMark val="none"/>
        <c:minorTickMark val="none"/>
        <c:tickLblPos val="nextTo"/>
        <c:crossAx val="100880768"/>
        <c:crosses val="autoZero"/>
        <c:auto val="1"/>
        <c:lblAlgn val="ctr"/>
        <c:lblOffset val="100"/>
        <c:noMultiLvlLbl val="0"/>
      </c:catAx>
      <c:valAx>
        <c:axId val="100880768"/>
        <c:scaling>
          <c:orientation val="minMax"/>
          <c:max val="0.5"/>
          <c:min val="0"/>
        </c:scaling>
        <c:delete val="0"/>
        <c:axPos val="l"/>
        <c:majorGridlines/>
        <c:numFmt formatCode="#,##0.0" sourceLinked="0"/>
        <c:majorTickMark val="out"/>
        <c:minorTickMark val="none"/>
        <c:tickLblPos val="nextTo"/>
        <c:crossAx val="100874496"/>
        <c:crosses val="autoZero"/>
        <c:crossBetween val="between"/>
        <c:majorUnit val="0.1"/>
      </c:valAx>
    </c:plotArea>
    <c:legend>
      <c:legendPos val="r"/>
      <c:layout>
        <c:manualLayout>
          <c:xMode val="edge"/>
          <c:yMode val="edge"/>
          <c:x val="0.81648895911619812"/>
          <c:y val="3.8894375162039273E-2"/>
          <c:w val="0.12151887966434931"/>
          <c:h val="0.24881889763779527"/>
        </c:manualLayout>
      </c:layout>
      <c:overlay val="1"/>
      <c:spPr>
        <a:ln>
          <a:solidFill>
            <a:schemeClr val="tx1"/>
          </a:solidFill>
        </a:ln>
      </c:spPr>
    </c:legend>
    <c:plotVisOnly val="1"/>
    <c:dispBlanksAs val="gap"/>
    <c:showDLblsOverMax val="0"/>
  </c:chart>
  <c:spPr>
    <a:ln>
      <a:solidFill>
        <a:srgbClr val="002060"/>
      </a:solid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aseline="30000">
                <a:solidFill>
                  <a:srgbClr val="FF0000"/>
                </a:solidFill>
              </a:rPr>
              <a:t>239</a:t>
            </a:r>
            <a:r>
              <a:rPr lang="en-US" baseline="0">
                <a:solidFill>
                  <a:srgbClr val="FF0000"/>
                </a:solidFill>
              </a:rPr>
              <a:t>Pu</a:t>
            </a:r>
            <a:r>
              <a:rPr lang="en-US">
                <a:solidFill>
                  <a:srgbClr val="FF0000"/>
                </a:solidFill>
              </a:rPr>
              <a:t> Fission Spectrum</a:t>
            </a:r>
          </a:p>
        </c:rich>
      </c:tx>
      <c:layout/>
      <c:overlay val="0"/>
      <c:spPr>
        <a:ln>
          <a:solidFill>
            <a:schemeClr val="tx1"/>
          </a:solidFill>
        </a:ln>
      </c:spPr>
    </c:title>
    <c:autoTitleDeleted val="0"/>
    <c:plotArea>
      <c:layout/>
      <c:barChart>
        <c:barDir val="col"/>
        <c:grouping val="clustered"/>
        <c:varyColors val="0"/>
        <c:ser>
          <c:idx val="0"/>
          <c:order val="0"/>
          <c:tx>
            <c:v>ENDF/B-VII.0</c:v>
          </c:tx>
          <c:invertIfNegative val="0"/>
          <c:cat>
            <c:numRef>
              <c:f>'Pu239 Khi'!$A$1:$A$11</c:f>
              <c:numCache>
                <c:formatCode>0.0000E+00</c:formatCode>
                <c:ptCount val="11"/>
                <c:pt idx="0">
                  <c:v>19640000</c:v>
                </c:pt>
                <c:pt idx="1">
                  <c:v>10000000</c:v>
                </c:pt>
                <c:pt idx="2">
                  <c:v>6065300</c:v>
                </c:pt>
                <c:pt idx="3">
                  <c:v>3678800</c:v>
                </c:pt>
                <c:pt idx="4">
                  <c:v>2231300</c:v>
                </c:pt>
                <c:pt idx="5">
                  <c:v>1353400</c:v>
                </c:pt>
                <c:pt idx="6">
                  <c:v>820850</c:v>
                </c:pt>
                <c:pt idx="7">
                  <c:v>497870</c:v>
                </c:pt>
                <c:pt idx="8">
                  <c:v>301970</c:v>
                </c:pt>
                <c:pt idx="9">
                  <c:v>183160</c:v>
                </c:pt>
                <c:pt idx="10">
                  <c:v>111090</c:v>
                </c:pt>
              </c:numCache>
            </c:numRef>
          </c:cat>
          <c:val>
            <c:numRef>
              <c:f>'Pu239 Khi'!$B$1:$B$11</c:f>
              <c:numCache>
                <c:formatCode>0.0000E+00</c:formatCode>
                <c:ptCount val="11"/>
                <c:pt idx="0">
                  <c:v>0.1898</c:v>
                </c:pt>
                <c:pt idx="1">
                  <c:v>6.2300000000000001E-2</c:v>
                </c:pt>
                <c:pt idx="2">
                  <c:v>0.04</c:v>
                </c:pt>
                <c:pt idx="3">
                  <c:v>1.9300000000000001E-2</c:v>
                </c:pt>
                <c:pt idx="4">
                  <c:v>1.24E-2</c:v>
                </c:pt>
                <c:pt idx="5">
                  <c:v>2.1700000000000001E-2</c:v>
                </c:pt>
                <c:pt idx="6">
                  <c:v>2.4500000000000001E-2</c:v>
                </c:pt>
                <c:pt idx="7">
                  <c:v>3.49E-2</c:v>
                </c:pt>
                <c:pt idx="8">
                  <c:v>4.9000000000000002E-2</c:v>
                </c:pt>
                <c:pt idx="9">
                  <c:v>5.8099999999999999E-2</c:v>
                </c:pt>
                <c:pt idx="10">
                  <c:v>6.4500000000000002E-2</c:v>
                </c:pt>
              </c:numCache>
            </c:numRef>
          </c:val>
        </c:ser>
        <c:ser>
          <c:idx val="1"/>
          <c:order val="1"/>
          <c:tx>
            <c:v>REWIND</c:v>
          </c:tx>
          <c:invertIfNegative val="0"/>
          <c:cat>
            <c:numRef>
              <c:f>'Pu239 Khi'!$A$1:$A$11</c:f>
              <c:numCache>
                <c:formatCode>0.0000E+00</c:formatCode>
                <c:ptCount val="11"/>
                <c:pt idx="0">
                  <c:v>19640000</c:v>
                </c:pt>
                <c:pt idx="1">
                  <c:v>10000000</c:v>
                </c:pt>
                <c:pt idx="2">
                  <c:v>6065300</c:v>
                </c:pt>
                <c:pt idx="3">
                  <c:v>3678800</c:v>
                </c:pt>
                <c:pt idx="4">
                  <c:v>2231300</c:v>
                </c:pt>
                <c:pt idx="5">
                  <c:v>1353400</c:v>
                </c:pt>
                <c:pt idx="6">
                  <c:v>820850</c:v>
                </c:pt>
                <c:pt idx="7">
                  <c:v>497870</c:v>
                </c:pt>
                <c:pt idx="8">
                  <c:v>301970</c:v>
                </c:pt>
                <c:pt idx="9">
                  <c:v>183160</c:v>
                </c:pt>
                <c:pt idx="10">
                  <c:v>111090</c:v>
                </c:pt>
              </c:numCache>
            </c:numRef>
          </c:cat>
          <c:val>
            <c:numRef>
              <c:f>'Pu239 Khi'!$C$1:$C$11</c:f>
              <c:numCache>
                <c:formatCode>0.0000E+00</c:formatCode>
                <c:ptCount val="11"/>
                <c:pt idx="0">
                  <c:v>0.17901</c:v>
                </c:pt>
                <c:pt idx="1">
                  <c:v>5.7134999999999998E-2</c:v>
                </c:pt>
                <c:pt idx="2">
                  <c:v>3.6609999999999997E-2</c:v>
                </c:pt>
                <c:pt idx="3">
                  <c:v>1.7531999999999999E-2</c:v>
                </c:pt>
                <c:pt idx="4">
                  <c:v>1.2267999999999999E-2</c:v>
                </c:pt>
                <c:pt idx="5">
                  <c:v>2.0524000000000001E-2</c:v>
                </c:pt>
                <c:pt idx="6">
                  <c:v>2.2082999999999998E-2</c:v>
                </c:pt>
                <c:pt idx="7">
                  <c:v>3.1504999999999998E-2</c:v>
                </c:pt>
                <c:pt idx="8">
                  <c:v>4.5829000000000002E-2</c:v>
                </c:pt>
                <c:pt idx="9">
                  <c:v>5.5146000000000001E-2</c:v>
                </c:pt>
                <c:pt idx="10">
                  <c:v>6.1566999999999997E-2</c:v>
                </c:pt>
              </c:numCache>
            </c:numRef>
          </c:val>
        </c:ser>
        <c:ser>
          <c:idx val="2"/>
          <c:order val="2"/>
          <c:tx>
            <c:v>STANDARD</c:v>
          </c:tx>
          <c:invertIfNegative val="0"/>
          <c:cat>
            <c:numRef>
              <c:f>'Pu239 Khi'!$A$1:$A$11</c:f>
              <c:numCache>
                <c:formatCode>0.0000E+00</c:formatCode>
                <c:ptCount val="11"/>
                <c:pt idx="0">
                  <c:v>19640000</c:v>
                </c:pt>
                <c:pt idx="1">
                  <c:v>10000000</c:v>
                </c:pt>
                <c:pt idx="2">
                  <c:v>6065300</c:v>
                </c:pt>
                <c:pt idx="3">
                  <c:v>3678800</c:v>
                </c:pt>
                <c:pt idx="4">
                  <c:v>2231300</c:v>
                </c:pt>
                <c:pt idx="5">
                  <c:v>1353400</c:v>
                </c:pt>
                <c:pt idx="6">
                  <c:v>820850</c:v>
                </c:pt>
                <c:pt idx="7">
                  <c:v>497870</c:v>
                </c:pt>
                <c:pt idx="8">
                  <c:v>301970</c:v>
                </c:pt>
                <c:pt idx="9">
                  <c:v>183160</c:v>
                </c:pt>
                <c:pt idx="10">
                  <c:v>111090</c:v>
                </c:pt>
              </c:numCache>
            </c:numRef>
          </c:cat>
          <c:val>
            <c:numRef>
              <c:f>'Pu239 Khi'!$D$1:$D$11</c:f>
              <c:numCache>
                <c:formatCode>0.0000E+00</c:formatCode>
                <c:ptCount val="11"/>
                <c:pt idx="0">
                  <c:v>0.16650999999999999</c:v>
                </c:pt>
                <c:pt idx="1">
                  <c:v>5.1329E-2</c:v>
                </c:pt>
                <c:pt idx="2">
                  <c:v>3.1088000000000001E-2</c:v>
                </c:pt>
                <c:pt idx="3">
                  <c:v>1.5214999999999999E-2</c:v>
                </c:pt>
                <c:pt idx="4">
                  <c:v>1.1656E-2</c:v>
                </c:pt>
                <c:pt idx="5">
                  <c:v>1.8175E-2</c:v>
                </c:pt>
                <c:pt idx="6">
                  <c:v>1.8463E-2</c:v>
                </c:pt>
                <c:pt idx="7">
                  <c:v>2.7869999999999999E-2</c:v>
                </c:pt>
                <c:pt idx="8">
                  <c:v>4.2631000000000002E-2</c:v>
                </c:pt>
                <c:pt idx="9">
                  <c:v>5.2081000000000002E-2</c:v>
                </c:pt>
                <c:pt idx="10">
                  <c:v>5.8445999999999998E-2</c:v>
                </c:pt>
              </c:numCache>
            </c:numRef>
          </c:val>
        </c:ser>
        <c:ser>
          <c:idx val="3"/>
          <c:order val="3"/>
          <c:tx>
            <c:v>REWIND PIA</c:v>
          </c:tx>
          <c:invertIfNegative val="0"/>
          <c:val>
            <c:numRef>
              <c:f>'Pu239 Khi'!$E$1:$E$11</c:f>
              <c:numCache>
                <c:formatCode>0.0000E+00</c:formatCode>
                <c:ptCount val="11"/>
                <c:pt idx="0">
                  <c:v>0.16339999999999999</c:v>
                </c:pt>
                <c:pt idx="1">
                  <c:v>5.0109000000000001E-2</c:v>
                </c:pt>
                <c:pt idx="2">
                  <c:v>2.9284999999999999E-2</c:v>
                </c:pt>
                <c:pt idx="3">
                  <c:v>1.4838E-2</c:v>
                </c:pt>
                <c:pt idx="4">
                  <c:v>1.1372E-2</c:v>
                </c:pt>
                <c:pt idx="5">
                  <c:v>1.7343999999999998E-2</c:v>
                </c:pt>
                <c:pt idx="6">
                  <c:v>1.7399999999999999E-2</c:v>
                </c:pt>
                <c:pt idx="7">
                  <c:v>2.7689999999999999E-2</c:v>
                </c:pt>
                <c:pt idx="8">
                  <c:v>4.2279999999999998E-2</c:v>
                </c:pt>
                <c:pt idx="9">
                  <c:v>5.1601000000000001E-2</c:v>
                </c:pt>
                <c:pt idx="10">
                  <c:v>5.7977000000000001E-2</c:v>
                </c:pt>
              </c:numCache>
            </c:numRef>
          </c:val>
        </c:ser>
        <c:dLbls>
          <c:showLegendKey val="0"/>
          <c:showVal val="0"/>
          <c:showCatName val="0"/>
          <c:showSerName val="0"/>
          <c:showPercent val="0"/>
          <c:showBubbleSize val="0"/>
        </c:dLbls>
        <c:gapWidth val="150"/>
        <c:axId val="100990976"/>
        <c:axId val="100992896"/>
      </c:barChart>
      <c:catAx>
        <c:axId val="100990976"/>
        <c:scaling>
          <c:orientation val="minMax"/>
        </c:scaling>
        <c:delete val="0"/>
        <c:axPos val="b"/>
        <c:title>
          <c:tx>
            <c:rich>
              <a:bodyPr/>
              <a:lstStyle/>
              <a:p>
                <a:pPr>
                  <a:defRPr/>
                </a:pPr>
                <a:r>
                  <a:rPr lang="en-US"/>
                  <a:t>eV</a:t>
                </a:r>
              </a:p>
            </c:rich>
          </c:tx>
          <c:layout/>
          <c:overlay val="0"/>
        </c:title>
        <c:numFmt formatCode="0.00E+0" sourceLinked="0"/>
        <c:majorTickMark val="none"/>
        <c:minorTickMark val="none"/>
        <c:tickLblPos val="nextTo"/>
        <c:crossAx val="100992896"/>
        <c:crosses val="autoZero"/>
        <c:auto val="1"/>
        <c:lblAlgn val="ctr"/>
        <c:lblOffset val="100"/>
        <c:noMultiLvlLbl val="0"/>
      </c:catAx>
      <c:valAx>
        <c:axId val="100992896"/>
        <c:scaling>
          <c:orientation val="minMax"/>
          <c:max val="0.2"/>
          <c:min val="0"/>
        </c:scaling>
        <c:delete val="0"/>
        <c:axPos val="l"/>
        <c:majorGridlines/>
        <c:numFmt formatCode="#,##0.00" sourceLinked="0"/>
        <c:majorTickMark val="out"/>
        <c:minorTickMark val="none"/>
        <c:tickLblPos val="nextTo"/>
        <c:crossAx val="100990976"/>
        <c:crosses val="autoZero"/>
        <c:crossBetween val="between"/>
        <c:majorUnit val="5.000000000000001E-2"/>
      </c:valAx>
    </c:plotArea>
    <c:legend>
      <c:legendPos val="r"/>
      <c:layout>
        <c:manualLayout>
          <c:xMode val="edge"/>
          <c:yMode val="edge"/>
          <c:x val="0.71343480884451005"/>
          <c:y val="0.17207972477358199"/>
          <c:w val="0.13067207239904455"/>
          <c:h val="0.26759768236517606"/>
        </c:manualLayout>
      </c:layout>
      <c:overlay val="1"/>
      <c:spPr>
        <a:ln>
          <a:solidFill>
            <a:schemeClr val="tx1"/>
          </a:solidFill>
        </a:ln>
      </c:spPr>
    </c:legend>
    <c:plotVisOnly val="1"/>
    <c:dispBlanksAs val="gap"/>
    <c:showDLblsOverMax val="0"/>
  </c:chart>
  <c:spPr>
    <a:ln>
      <a:solidFill>
        <a:srgbClr val="002060"/>
      </a:solidFill>
    </a:ln>
  </c:sp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4-11-21T10:35:50.037" idx="1">
    <p:pos x="4059" y="1858"/>
    <p:text>eliminare 3</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631335" y="0"/>
            <a:ext cx="5836630" cy="509979"/>
          </a:xfrm>
          <a:prstGeom prst="rect">
            <a:avLst/>
          </a:prstGeom>
          <a:noFill/>
          <a:ln w="9525">
            <a:noFill/>
            <a:miter lim="800000"/>
            <a:headEnd/>
            <a:tailEnd/>
          </a:ln>
          <a:effectLst/>
        </p:spPr>
        <p:txBody>
          <a:bodyPr vert="horz" wrap="square" lIns="98994" tIns="49496" rIns="98994" bIns="49496" numCol="1" anchor="t" anchorCtr="0" compatLnSpc="1">
            <a:prstTxWarp prst="textNoShape">
              <a:avLst/>
            </a:prstTxWarp>
          </a:bodyPr>
          <a:lstStyle>
            <a:lvl1pPr defTabSz="991115">
              <a:lnSpc>
                <a:spcPct val="100000"/>
              </a:lnSpc>
              <a:spcBef>
                <a:spcPct val="0"/>
              </a:spcBef>
              <a:buFontTx/>
              <a:buNone/>
              <a:defRPr sz="1300" b="0" smtClean="0">
                <a:latin typeface="Times New Roman"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4021541" y="9724635"/>
            <a:ext cx="3077759" cy="509978"/>
          </a:xfrm>
          <a:prstGeom prst="rect">
            <a:avLst/>
          </a:prstGeom>
          <a:noFill/>
          <a:ln w="9525">
            <a:noFill/>
            <a:miter lim="800000"/>
            <a:headEnd/>
            <a:tailEnd/>
          </a:ln>
          <a:effectLst/>
        </p:spPr>
        <p:txBody>
          <a:bodyPr vert="horz" wrap="square" lIns="98994" tIns="49496" rIns="98994" bIns="49496" numCol="1" anchor="b" anchorCtr="0" compatLnSpc="1">
            <a:prstTxWarp prst="textNoShape">
              <a:avLst/>
            </a:prstTxWarp>
          </a:bodyPr>
          <a:lstStyle>
            <a:lvl1pPr algn="r" defTabSz="991115">
              <a:lnSpc>
                <a:spcPct val="100000"/>
              </a:lnSpc>
              <a:spcBef>
                <a:spcPct val="0"/>
              </a:spcBef>
              <a:buFontTx/>
              <a:buNone/>
              <a:defRPr sz="900" b="0" smtClean="0">
                <a:latin typeface="Times New Roman" pitchFamily="18" charset="0"/>
              </a:defRPr>
            </a:lvl1pPr>
          </a:lstStyle>
          <a:p>
            <a:pPr>
              <a:defRPr/>
            </a:pPr>
            <a:fld id="{D8E66C46-C403-4E76-9BCC-611AA49CC8F6}" type="slidenum">
              <a:rPr lang="en-US"/>
              <a:pPr>
                <a:defRPr/>
              </a:pPr>
              <a:t>‹#›</a:t>
            </a:fld>
            <a:endParaRPr lang="en-US"/>
          </a:p>
        </p:txBody>
      </p:sp>
    </p:spTree>
    <p:extLst>
      <p:ext uri="{BB962C8B-B14F-4D97-AF65-F5344CB8AC3E}">
        <p14:creationId xmlns:p14="http://schemas.microsoft.com/office/powerpoint/2010/main" val="3739906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7760" cy="509979"/>
          </a:xfrm>
          <a:prstGeom prst="rect">
            <a:avLst/>
          </a:prstGeom>
          <a:noFill/>
          <a:ln w="9525">
            <a:noFill/>
            <a:miter lim="800000"/>
            <a:headEnd/>
            <a:tailEnd/>
          </a:ln>
          <a:effectLst/>
        </p:spPr>
        <p:txBody>
          <a:bodyPr vert="horz" wrap="square" lIns="98994" tIns="49496" rIns="98994" bIns="49496" numCol="1" anchor="t" anchorCtr="0" compatLnSpc="1">
            <a:prstTxWarp prst="textNoShape">
              <a:avLst/>
            </a:prstTxWarp>
          </a:bodyPr>
          <a:lstStyle>
            <a:lvl1pPr defTabSz="991115">
              <a:lnSpc>
                <a:spcPct val="100000"/>
              </a:lnSpc>
              <a:spcBef>
                <a:spcPct val="0"/>
              </a:spcBef>
              <a:buFontTx/>
              <a:buNone/>
              <a:defRPr sz="1300" b="0" smtClean="0">
                <a:latin typeface="Times New Roman" pitchFamily="18" charset="0"/>
              </a:defRPr>
            </a:lvl1pPr>
          </a:lstStyle>
          <a:p>
            <a:pPr>
              <a:defRPr/>
            </a:pPr>
            <a:endParaRPr lang="en-US"/>
          </a:p>
        </p:txBody>
      </p:sp>
      <p:sp>
        <p:nvSpPr>
          <p:cNvPr id="16387" name="Rectangle 3"/>
          <p:cNvSpPr>
            <a:spLocks noGrp="1" noChangeArrowheads="1"/>
          </p:cNvSpPr>
          <p:nvPr>
            <p:ph type="dt" idx="1"/>
          </p:nvPr>
        </p:nvSpPr>
        <p:spPr bwMode="auto">
          <a:xfrm>
            <a:off x="4021541" y="0"/>
            <a:ext cx="3077759" cy="509979"/>
          </a:xfrm>
          <a:prstGeom prst="rect">
            <a:avLst/>
          </a:prstGeom>
          <a:noFill/>
          <a:ln w="9525">
            <a:noFill/>
            <a:miter lim="800000"/>
            <a:headEnd/>
            <a:tailEnd/>
          </a:ln>
          <a:effectLst/>
        </p:spPr>
        <p:txBody>
          <a:bodyPr vert="horz" wrap="square" lIns="98994" tIns="49496" rIns="98994" bIns="49496" numCol="1" anchor="t" anchorCtr="0" compatLnSpc="1">
            <a:prstTxWarp prst="textNoShape">
              <a:avLst/>
            </a:prstTxWarp>
          </a:bodyPr>
          <a:lstStyle>
            <a:lvl1pPr algn="r" defTabSz="991115">
              <a:lnSpc>
                <a:spcPct val="100000"/>
              </a:lnSpc>
              <a:spcBef>
                <a:spcPct val="0"/>
              </a:spcBef>
              <a:buFontTx/>
              <a:buNone/>
              <a:defRPr sz="1300" b="0" smtClean="0">
                <a:latin typeface="Times New Roman" pitchFamily="18"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993775" y="769938"/>
            <a:ext cx="5113338" cy="38354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47003" y="4859689"/>
            <a:ext cx="5205294" cy="4605576"/>
          </a:xfrm>
          <a:prstGeom prst="rect">
            <a:avLst/>
          </a:prstGeom>
          <a:noFill/>
          <a:ln w="9525">
            <a:noFill/>
            <a:miter lim="800000"/>
            <a:headEnd/>
            <a:tailEnd/>
          </a:ln>
          <a:effectLst/>
        </p:spPr>
        <p:txBody>
          <a:bodyPr vert="horz" wrap="square" lIns="98994" tIns="49496" rIns="98994" bIns="494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724635"/>
            <a:ext cx="3077760" cy="509978"/>
          </a:xfrm>
          <a:prstGeom prst="rect">
            <a:avLst/>
          </a:prstGeom>
          <a:noFill/>
          <a:ln w="9525">
            <a:noFill/>
            <a:miter lim="800000"/>
            <a:headEnd/>
            <a:tailEnd/>
          </a:ln>
          <a:effectLst/>
        </p:spPr>
        <p:txBody>
          <a:bodyPr vert="horz" wrap="square" lIns="98994" tIns="49496" rIns="98994" bIns="49496" numCol="1" anchor="b" anchorCtr="0" compatLnSpc="1">
            <a:prstTxWarp prst="textNoShape">
              <a:avLst/>
            </a:prstTxWarp>
          </a:bodyPr>
          <a:lstStyle>
            <a:lvl1pPr defTabSz="991115">
              <a:lnSpc>
                <a:spcPct val="100000"/>
              </a:lnSpc>
              <a:spcBef>
                <a:spcPct val="0"/>
              </a:spcBef>
              <a:buFontTx/>
              <a:buNone/>
              <a:defRPr sz="1300" b="0" smtClean="0">
                <a:latin typeface="Times New Roman" pitchFamily="18" charset="0"/>
              </a:defRPr>
            </a:lvl1pPr>
          </a:lstStyle>
          <a:p>
            <a:pPr>
              <a:defRPr/>
            </a:pPr>
            <a:endParaRPr lang="en-US"/>
          </a:p>
        </p:txBody>
      </p:sp>
      <p:sp>
        <p:nvSpPr>
          <p:cNvPr id="16391" name="Rectangle 7"/>
          <p:cNvSpPr>
            <a:spLocks noGrp="1" noChangeArrowheads="1"/>
          </p:cNvSpPr>
          <p:nvPr>
            <p:ph type="sldNum" sz="quarter" idx="5"/>
          </p:nvPr>
        </p:nvSpPr>
        <p:spPr bwMode="auto">
          <a:xfrm>
            <a:off x="4021541" y="9724635"/>
            <a:ext cx="3077759" cy="509978"/>
          </a:xfrm>
          <a:prstGeom prst="rect">
            <a:avLst/>
          </a:prstGeom>
          <a:noFill/>
          <a:ln w="9525">
            <a:noFill/>
            <a:miter lim="800000"/>
            <a:headEnd/>
            <a:tailEnd/>
          </a:ln>
          <a:effectLst/>
        </p:spPr>
        <p:txBody>
          <a:bodyPr vert="horz" wrap="square" lIns="98994" tIns="49496" rIns="98994" bIns="49496" numCol="1" anchor="b" anchorCtr="0" compatLnSpc="1">
            <a:prstTxWarp prst="textNoShape">
              <a:avLst/>
            </a:prstTxWarp>
          </a:bodyPr>
          <a:lstStyle>
            <a:lvl1pPr algn="r" defTabSz="991115">
              <a:lnSpc>
                <a:spcPct val="100000"/>
              </a:lnSpc>
              <a:spcBef>
                <a:spcPct val="0"/>
              </a:spcBef>
              <a:buFontTx/>
              <a:buNone/>
              <a:defRPr sz="1300" b="0" smtClean="0">
                <a:latin typeface="Times New Roman" pitchFamily="18" charset="0"/>
              </a:defRPr>
            </a:lvl1pPr>
          </a:lstStyle>
          <a:p>
            <a:pPr>
              <a:defRPr/>
            </a:pPr>
            <a:fld id="{CECD7868-8D14-4762-9A81-7333AF352441}" type="slidenum">
              <a:rPr lang="en-US"/>
              <a:pPr>
                <a:defRPr/>
              </a:pPr>
              <a:t>‹#›</a:t>
            </a:fld>
            <a:endParaRPr lang="en-US"/>
          </a:p>
        </p:txBody>
      </p:sp>
    </p:spTree>
    <p:extLst>
      <p:ext uri="{BB962C8B-B14F-4D97-AF65-F5344CB8AC3E}">
        <p14:creationId xmlns:p14="http://schemas.microsoft.com/office/powerpoint/2010/main" val="5419583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CD7868-8D14-4762-9A81-7333AF352441}" type="slidenum">
              <a:rPr lang="en-US" smtClean="0"/>
              <a:pPr>
                <a:defRPr/>
              </a:pPr>
              <a:t>2</a:t>
            </a:fld>
            <a:endParaRPr lang="en-US"/>
          </a:p>
        </p:txBody>
      </p:sp>
    </p:spTree>
    <p:extLst>
      <p:ext uri="{BB962C8B-B14F-4D97-AF65-F5344CB8AC3E}">
        <p14:creationId xmlns:p14="http://schemas.microsoft.com/office/powerpoint/2010/main" val="84431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F158CBA-EA8C-4506-823B-465C42A3CF38}" type="slidenum">
              <a:rPr lang="en-US" smtClean="0"/>
              <a:pPr/>
              <a:t>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8875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F158CBA-EA8C-4506-823B-465C42A3CF38}" type="slidenum">
              <a:rPr lang="en-US" smtClean="0"/>
              <a:pPr/>
              <a:t>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8875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F158CBA-EA8C-4506-823B-465C42A3CF38}" type="slidenum">
              <a:rPr lang="en-US" smtClean="0"/>
              <a:pPr/>
              <a:t>5</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887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F158CBA-EA8C-4506-823B-465C42A3CF38}" type="slidenum">
              <a:rPr lang="en-US" smtClean="0"/>
              <a:pPr/>
              <a:t>6</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8875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F158CBA-EA8C-4506-823B-465C42A3CF38}" type="slidenum">
              <a:rPr lang="en-US" smtClean="0"/>
              <a:pPr/>
              <a:t>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8875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F158CBA-EA8C-4506-823B-465C42A3CF38}" type="slidenum">
              <a:rPr lang="en-US" smtClean="0"/>
              <a:pPr/>
              <a:t>8</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8875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F158CBA-EA8C-4506-823B-465C42A3CF38}" type="slidenum">
              <a:rPr lang="en-US" smtClean="0"/>
              <a:pPr/>
              <a:t>18</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8875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0">
          <a:blip r:embed="rId2" cstate="print"/>
          <a:srcRect/>
          <a:stretch>
            <a:fillRect r="-1000"/>
          </a:stretch>
        </a:blipFill>
        <a:effectLst/>
      </p:bgPr>
    </p:bg>
    <p:spTree>
      <p:nvGrpSpPr>
        <p:cNvPr id="1" name=""/>
        <p:cNvGrpSpPr/>
        <p:nvPr/>
      </p:nvGrpSpPr>
      <p:grpSpPr>
        <a:xfrm>
          <a:off x="0" y="0"/>
          <a:ext cx="0" cy="0"/>
          <a:chOff x="0" y="0"/>
          <a:chExt cx="0" cy="0"/>
        </a:xfrm>
      </p:grpSpPr>
      <p:sp>
        <p:nvSpPr>
          <p:cNvPr id="4" name="Line 2"/>
          <p:cNvSpPr>
            <a:spLocks noChangeShapeType="1"/>
          </p:cNvSpPr>
          <p:nvPr/>
        </p:nvSpPr>
        <p:spPr bwMode="black">
          <a:xfrm flipV="1">
            <a:off x="2097088" y="0"/>
            <a:ext cx="0" cy="6654800"/>
          </a:xfrm>
          <a:prstGeom prst="line">
            <a:avLst/>
          </a:prstGeom>
          <a:noFill/>
          <a:ln w="15875">
            <a:solidFill>
              <a:srgbClr val="41AD49"/>
            </a:solidFill>
            <a:round/>
            <a:headEnd/>
            <a:tailEnd/>
          </a:ln>
          <a:effectLst/>
        </p:spPr>
        <p:txBody>
          <a:bodyPr/>
          <a:lstStyle/>
          <a:p>
            <a:pPr>
              <a:defRPr/>
            </a:pPr>
            <a:endParaRPr lang="en-US"/>
          </a:p>
        </p:txBody>
      </p:sp>
      <p:pic>
        <p:nvPicPr>
          <p:cNvPr id="5" name="Picture 3" descr="Logo_Group_Title"/>
          <p:cNvPicPr>
            <a:picLocks noChangeAspect="1" noChangeArrowheads="1"/>
          </p:cNvPicPr>
          <p:nvPr/>
        </p:nvPicPr>
        <p:blipFill>
          <a:blip r:embed="rId3" cstate="print"/>
          <a:srcRect l="3036" t="935" r="3036" b="935"/>
          <a:stretch>
            <a:fillRect/>
          </a:stretch>
        </p:blipFill>
        <p:spPr bwMode="black">
          <a:xfrm>
            <a:off x="185738" y="1758950"/>
            <a:ext cx="1414462" cy="4794250"/>
          </a:xfrm>
          <a:prstGeom prst="rect">
            <a:avLst/>
          </a:prstGeom>
          <a:noFill/>
          <a:ln w="9525">
            <a:noFill/>
            <a:miter lim="800000"/>
            <a:headEnd/>
            <a:tailEnd/>
          </a:ln>
        </p:spPr>
      </p:pic>
      <p:sp>
        <p:nvSpPr>
          <p:cNvPr id="6" name="Rectangle 5"/>
          <p:cNvSpPr>
            <a:spLocks noChangeArrowheads="1"/>
          </p:cNvSpPr>
          <p:nvPr/>
        </p:nvSpPr>
        <p:spPr bwMode="black">
          <a:xfrm>
            <a:off x="2590800" y="1905000"/>
            <a:ext cx="2057400" cy="76200"/>
          </a:xfrm>
          <a:prstGeom prst="rect">
            <a:avLst/>
          </a:prstGeom>
          <a:solidFill>
            <a:srgbClr val="41AD49"/>
          </a:solidFill>
          <a:ln w="9525">
            <a:noFill/>
            <a:miter lim="800000"/>
            <a:headEnd/>
            <a:tailEnd/>
          </a:ln>
          <a:effectLst/>
        </p:spPr>
        <p:txBody>
          <a:bodyPr wrap="none" anchor="ctr"/>
          <a:lstStyle/>
          <a:p>
            <a:pPr>
              <a:defRPr/>
            </a:pPr>
            <a:endParaRPr lang="en-US"/>
          </a:p>
        </p:txBody>
      </p:sp>
      <p:sp>
        <p:nvSpPr>
          <p:cNvPr id="7" name="Rectangle 6"/>
          <p:cNvSpPr>
            <a:spLocks noChangeArrowheads="1"/>
          </p:cNvSpPr>
          <p:nvPr/>
        </p:nvSpPr>
        <p:spPr bwMode="black">
          <a:xfrm>
            <a:off x="4572000" y="1905000"/>
            <a:ext cx="4570413" cy="19050"/>
          </a:xfrm>
          <a:prstGeom prst="rect">
            <a:avLst/>
          </a:prstGeom>
          <a:solidFill>
            <a:srgbClr val="41AD49"/>
          </a:solidFill>
          <a:ln w="9525">
            <a:noFill/>
            <a:miter lim="800000"/>
            <a:headEnd/>
            <a:tailEnd/>
          </a:ln>
          <a:effectLst/>
        </p:spPr>
        <p:txBody>
          <a:bodyPr wrap="none" anchor="ctr"/>
          <a:lstStyle/>
          <a:p>
            <a:pPr>
              <a:defRPr/>
            </a:pPr>
            <a:endParaRPr lang="en-US"/>
          </a:p>
        </p:txBody>
      </p:sp>
      <p:sp>
        <p:nvSpPr>
          <p:cNvPr id="8" name="Rectangle 8"/>
          <p:cNvSpPr>
            <a:spLocks noChangeArrowheads="1"/>
          </p:cNvSpPr>
          <p:nvPr/>
        </p:nvSpPr>
        <p:spPr bwMode="auto">
          <a:xfrm>
            <a:off x="3124200" y="5181600"/>
            <a:ext cx="3352800" cy="762000"/>
          </a:xfrm>
          <a:prstGeom prst="rect">
            <a:avLst/>
          </a:prstGeom>
          <a:noFill/>
          <a:ln w="9525">
            <a:noFill/>
            <a:miter lim="800000"/>
            <a:headEnd/>
            <a:tailEnd/>
          </a:ln>
          <a:effectLst/>
        </p:spPr>
        <p:txBody>
          <a:bodyPr wrap="none" anchor="ctr"/>
          <a:lstStyle/>
          <a:p>
            <a:pPr algn="ctr">
              <a:lnSpc>
                <a:spcPct val="100000"/>
              </a:lnSpc>
              <a:spcBef>
                <a:spcPct val="0"/>
              </a:spcBef>
              <a:buFontTx/>
              <a:buNone/>
              <a:defRPr/>
            </a:pPr>
            <a:r>
              <a:rPr lang="en-US" sz="1600" baseline="0" dirty="0" smtClean="0"/>
              <a:t>December 2012</a:t>
            </a:r>
            <a:endParaRPr lang="en-US" sz="1600" dirty="0"/>
          </a:p>
        </p:txBody>
      </p:sp>
      <p:sp>
        <p:nvSpPr>
          <p:cNvPr id="9" name="Rectangle 9"/>
          <p:cNvSpPr>
            <a:spLocks noChangeArrowheads="1"/>
          </p:cNvSpPr>
          <p:nvPr/>
        </p:nvSpPr>
        <p:spPr bwMode="black">
          <a:xfrm>
            <a:off x="2590800" y="1905000"/>
            <a:ext cx="2057400" cy="76200"/>
          </a:xfrm>
          <a:prstGeom prst="rect">
            <a:avLst/>
          </a:prstGeom>
          <a:solidFill>
            <a:srgbClr val="41AD49"/>
          </a:solidFill>
          <a:ln w="9525">
            <a:noFill/>
            <a:miter lim="800000"/>
            <a:headEnd/>
            <a:tailEnd/>
          </a:ln>
          <a:effectLst/>
        </p:spPr>
        <p:txBody>
          <a:bodyPr wrap="none" anchor="ctr"/>
          <a:lstStyle/>
          <a:p>
            <a:pPr>
              <a:defRPr/>
            </a:pPr>
            <a:endParaRPr lang="en-US"/>
          </a:p>
        </p:txBody>
      </p:sp>
      <p:sp>
        <p:nvSpPr>
          <p:cNvPr id="10" name="Rectangle 10"/>
          <p:cNvSpPr>
            <a:spLocks noChangeArrowheads="1"/>
          </p:cNvSpPr>
          <p:nvPr/>
        </p:nvSpPr>
        <p:spPr bwMode="black">
          <a:xfrm>
            <a:off x="4572000" y="1905000"/>
            <a:ext cx="4570413" cy="19050"/>
          </a:xfrm>
          <a:prstGeom prst="rect">
            <a:avLst/>
          </a:prstGeom>
          <a:solidFill>
            <a:srgbClr val="41AD49"/>
          </a:solidFill>
          <a:ln w="9525">
            <a:noFill/>
            <a:miter lim="800000"/>
            <a:headEnd/>
            <a:tailEnd/>
          </a:ln>
          <a:effectLst/>
        </p:spPr>
        <p:txBody>
          <a:bodyPr wrap="none" anchor="ctr"/>
          <a:lstStyle/>
          <a:p>
            <a:pPr>
              <a:defRPr/>
            </a:pPr>
            <a:endParaRPr lang="en-US"/>
          </a:p>
        </p:txBody>
      </p:sp>
      <p:sp>
        <p:nvSpPr>
          <p:cNvPr id="11" name="Rectangle 12"/>
          <p:cNvSpPr>
            <a:spLocks noChangeArrowheads="1"/>
          </p:cNvSpPr>
          <p:nvPr userDrawn="1"/>
        </p:nvSpPr>
        <p:spPr bwMode="auto">
          <a:xfrm>
            <a:off x="2133600" y="6677025"/>
            <a:ext cx="4419600" cy="180975"/>
          </a:xfrm>
          <a:prstGeom prst="rect">
            <a:avLst/>
          </a:prstGeom>
          <a:gradFill rotWithShape="1">
            <a:gsLst>
              <a:gs pos="0">
                <a:srgbClr val="008080"/>
              </a:gs>
              <a:gs pos="50000">
                <a:srgbClr val="5EC265"/>
              </a:gs>
              <a:gs pos="100000">
                <a:srgbClr val="008080"/>
              </a:gs>
            </a:gsLst>
            <a:lin ang="0" scaled="1"/>
          </a:gradFill>
          <a:ln w="9525">
            <a:noFill/>
            <a:miter lim="800000"/>
            <a:headEnd/>
            <a:tailEnd/>
          </a:ln>
          <a:effectLst/>
        </p:spPr>
        <p:txBody>
          <a:bodyPr wrap="none" anchor="ctr"/>
          <a:lstStyle/>
          <a:p>
            <a:pPr>
              <a:defRPr/>
            </a:pPr>
            <a:endParaRPr lang="en-US"/>
          </a:p>
        </p:txBody>
      </p:sp>
      <p:sp>
        <p:nvSpPr>
          <p:cNvPr id="294916" name="Rectangle 4"/>
          <p:cNvSpPr>
            <a:spLocks noGrp="1" noChangeArrowheads="1"/>
          </p:cNvSpPr>
          <p:nvPr>
            <p:ph type="ctrTitle" sz="quarter"/>
          </p:nvPr>
        </p:nvSpPr>
        <p:spPr>
          <a:xfrm>
            <a:off x="2514600" y="457200"/>
            <a:ext cx="6172200" cy="1371600"/>
          </a:xfrm>
        </p:spPr>
        <p:txBody>
          <a:bodyPr lIns="64008" tIns="45720" rIns="91440" bIns="45720"/>
          <a:lstStyle>
            <a:lvl1pPr>
              <a:lnSpc>
                <a:spcPct val="80000"/>
              </a:lnSpc>
              <a:defRPr/>
            </a:lvl1pPr>
          </a:lstStyle>
          <a:p>
            <a:r>
              <a:rPr lang="en-US"/>
              <a:t>Click to edit Master title style</a:t>
            </a:r>
          </a:p>
        </p:txBody>
      </p:sp>
      <p:sp>
        <p:nvSpPr>
          <p:cNvPr id="294919" name="Rectangle 7"/>
          <p:cNvSpPr>
            <a:spLocks noGrp="1" noChangeArrowheads="1"/>
          </p:cNvSpPr>
          <p:nvPr>
            <p:ph type="subTitle" sz="quarter" idx="1"/>
          </p:nvPr>
        </p:nvSpPr>
        <p:spPr>
          <a:xfrm>
            <a:off x="2514600" y="2133600"/>
            <a:ext cx="6172200" cy="2895600"/>
          </a:xfrm>
        </p:spPr>
        <p:txBody>
          <a:bodyPr lIns="64008" tIns="45720" rIns="91440" bIns="45720"/>
          <a:lstStyle>
            <a:lvl1pPr marL="0" indent="0">
              <a:lnSpc>
                <a:spcPct val="80000"/>
              </a:lnSpc>
              <a:spcBef>
                <a:spcPct val="0"/>
              </a:spcBef>
              <a:buFontTx/>
              <a:buNone/>
              <a:defRPr b="0"/>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buFont typeface="Wingdings" pitchFamily="2" charset="2"/>
              <a:buChar char="Ø"/>
              <a:defRPr sz="2800"/>
            </a:lvl1pPr>
            <a:lvl2pPr>
              <a:buFont typeface="Wingdings" pitchFamily="2" charset="2"/>
              <a:buChar char="v"/>
              <a:defRPr sz="2400"/>
            </a:lvl2pPr>
            <a:lvl3pPr>
              <a:buFont typeface="Courier New" pitchFamily="49" charset="0"/>
              <a:buChar char="o"/>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ln/>
        </p:spPr>
        <p:txBody>
          <a:bodyPr/>
          <a:lstStyle>
            <a:lvl1pPr>
              <a:defRPr/>
            </a:lvl1pPr>
          </a:lstStyle>
          <a:p>
            <a:pPr>
              <a:defRPr/>
            </a:pPr>
            <a:fld id="{24D36178-A6C2-4F1E-9A14-CDE8678F2A6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4188" y="2895600"/>
            <a:ext cx="8126412" cy="909638"/>
          </a:xfrm>
        </p:spPr>
        <p:txBody>
          <a:bodyPr/>
          <a:lstStyle>
            <a:lvl1pPr algn="ctr">
              <a:defRPr/>
            </a:lvl1pPr>
          </a:lstStyle>
          <a:p>
            <a:r>
              <a:rPr lang="en-US" dirty="0" smtClean="0"/>
              <a:t>Click to edit Master title style</a:t>
            </a:r>
            <a:endParaRPr lang="en-US" dirty="0"/>
          </a:p>
        </p:txBody>
      </p:sp>
      <p:sp>
        <p:nvSpPr>
          <p:cNvPr id="4" name="Rectangle 3"/>
          <p:cNvSpPr>
            <a:spLocks noGrp="1" noChangeArrowheads="1"/>
          </p:cNvSpPr>
          <p:nvPr>
            <p:ph type="sldNum" sz="quarter" idx="10"/>
          </p:nvPr>
        </p:nvSpPr>
        <p:spPr>
          <a:ln/>
        </p:spPr>
        <p:txBody>
          <a:bodyPr/>
          <a:lstStyle>
            <a:lvl1pPr>
              <a:defRPr/>
            </a:lvl1pPr>
          </a:lstStyle>
          <a:p>
            <a:pPr>
              <a:defRPr/>
            </a:pPr>
            <a:fld id="{24D36178-A6C2-4F1E-9A14-CDE8678F2A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65138" y="1447800"/>
            <a:ext cx="3802062" cy="4221163"/>
          </a:xfrm>
        </p:spPr>
        <p:txBody>
          <a:bodyPr>
            <a:normAutofit/>
          </a:bodyPr>
          <a:lstStyle>
            <a:lvl1pPr>
              <a:buFont typeface="Wingdings" pitchFamily="2" charset="2"/>
              <a:buChar char="Ø"/>
              <a:defRPr sz="2800"/>
            </a:lvl1pPr>
            <a:lvl2pPr>
              <a:buFont typeface="Wingdings" pitchFamily="2" charset="2"/>
              <a:buChar char="v"/>
              <a:defRPr sz="2400"/>
            </a:lvl2pPr>
            <a:lvl3pPr>
              <a:buFont typeface="Courier New" pitchFamily="49" charset="0"/>
              <a:buChar char="o"/>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ln/>
        </p:spPr>
        <p:txBody>
          <a:bodyPr/>
          <a:lstStyle>
            <a:lvl1pPr>
              <a:defRPr/>
            </a:lvl1pPr>
          </a:lstStyle>
          <a:p>
            <a:pPr>
              <a:defRPr/>
            </a:pPr>
            <a:fld id="{24D36178-A6C2-4F1E-9A14-CDE8678F2A6C}" type="slidenum">
              <a:rPr lang="en-US"/>
              <a:pPr>
                <a:defRPr/>
              </a:pPr>
              <a:t>‹#›</a:t>
            </a:fld>
            <a:endParaRPr lang="en-US"/>
          </a:p>
        </p:txBody>
      </p:sp>
      <p:sp>
        <p:nvSpPr>
          <p:cNvPr id="5" name="Content Placeholder 2"/>
          <p:cNvSpPr>
            <a:spLocks noGrp="1"/>
          </p:cNvSpPr>
          <p:nvPr>
            <p:ph idx="11"/>
          </p:nvPr>
        </p:nvSpPr>
        <p:spPr>
          <a:xfrm>
            <a:off x="4800600" y="1447800"/>
            <a:ext cx="3802062" cy="4221163"/>
          </a:xfrm>
        </p:spPr>
        <p:txBody>
          <a:bodyPr>
            <a:normAutofit/>
          </a:bodyPr>
          <a:lstStyle>
            <a:lvl1pPr>
              <a:buFont typeface="Wingdings" pitchFamily="2" charset="2"/>
              <a:buChar char="Ø"/>
              <a:defRPr sz="2800"/>
            </a:lvl1pPr>
            <a:lvl2pPr>
              <a:buFont typeface="Wingdings" pitchFamily="2" charset="2"/>
              <a:buChar char="v"/>
              <a:defRPr sz="2400"/>
            </a:lvl2pPr>
            <a:lvl3pPr>
              <a:buFont typeface="Courier New" pitchFamily="49" charset="0"/>
              <a:buChar char="o"/>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24D36178-A6C2-4F1E-9A14-CDE8678F2A6C}" type="slidenum">
              <a:rPr lang="en-US"/>
              <a:pPr>
                <a:defRPr/>
              </a:pPr>
              <a:t>‹#›</a:t>
            </a:fld>
            <a:endParaRPr lang="en-US"/>
          </a:p>
        </p:txBody>
      </p:sp>
      <p:sp>
        <p:nvSpPr>
          <p:cNvPr id="5" name="Content Placeholder 2"/>
          <p:cNvSpPr>
            <a:spLocks noGrp="1"/>
          </p:cNvSpPr>
          <p:nvPr>
            <p:ph idx="11"/>
          </p:nvPr>
        </p:nvSpPr>
        <p:spPr>
          <a:xfrm>
            <a:off x="4800600" y="1447800"/>
            <a:ext cx="3802062" cy="4221163"/>
          </a:xfrm>
        </p:spPr>
        <p:txBody>
          <a:bodyPr>
            <a:normAutofit/>
          </a:bodyPr>
          <a:lstStyle>
            <a:lvl1pPr>
              <a:buFont typeface="Wingdings" pitchFamily="2" charset="2"/>
              <a:buChar char="Ø"/>
              <a:defRPr sz="2800"/>
            </a:lvl1pPr>
            <a:lvl2pPr>
              <a:buFont typeface="Wingdings" pitchFamily="2" charset="2"/>
              <a:buChar char="v"/>
              <a:defRPr sz="2400"/>
            </a:lvl2pPr>
            <a:lvl3pPr>
              <a:buFont typeface="Courier New" pitchFamily="49" charset="0"/>
              <a:buChar char="o"/>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
          </p:nvPr>
        </p:nvSpPr>
        <p:spPr>
          <a:xfrm>
            <a:off x="465138" y="1447801"/>
            <a:ext cx="3802062" cy="1981200"/>
          </a:xfrm>
        </p:spPr>
        <p:txBody>
          <a:bodyPr>
            <a:normAutofit/>
          </a:bodyPr>
          <a:lstStyle>
            <a:lvl1pPr>
              <a:buFont typeface="Wingdings" pitchFamily="2" charset="2"/>
              <a:buChar char="Ø"/>
              <a:defRPr sz="2800"/>
            </a:lvl1pPr>
            <a:lvl2pPr>
              <a:buFont typeface="Wingdings" pitchFamily="2" charset="2"/>
              <a:buChar char="v"/>
              <a:defRPr sz="2400"/>
            </a:lvl2pPr>
            <a:lvl3pPr>
              <a:buFont typeface="Courier New" pitchFamily="49" charset="0"/>
              <a:buChar char="o"/>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2"/>
          </p:nvPr>
        </p:nvSpPr>
        <p:spPr>
          <a:xfrm>
            <a:off x="457200" y="3733800"/>
            <a:ext cx="3802062" cy="1981200"/>
          </a:xfrm>
        </p:spPr>
        <p:txBody>
          <a:bodyPr>
            <a:normAutofit/>
          </a:bodyPr>
          <a:lstStyle>
            <a:lvl1pPr>
              <a:buFont typeface="Wingdings" pitchFamily="2" charset="2"/>
              <a:buChar char="Ø"/>
              <a:defRPr sz="2800"/>
            </a:lvl1pPr>
            <a:lvl2pPr>
              <a:buFont typeface="Wingdings" pitchFamily="2" charset="2"/>
              <a:buChar char="v"/>
              <a:defRPr sz="2400"/>
            </a:lvl2pPr>
            <a:lvl3pPr>
              <a:buFont typeface="Courier New" pitchFamily="49" charset="0"/>
              <a:buChar char="o"/>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65138" y="1447800"/>
            <a:ext cx="3802062" cy="4221163"/>
          </a:xfrm>
        </p:spPr>
        <p:txBody>
          <a:bodyPr>
            <a:normAutofit/>
          </a:bodyPr>
          <a:lstStyle>
            <a:lvl1pPr>
              <a:buFont typeface="Wingdings" pitchFamily="2" charset="2"/>
              <a:buChar char="Ø"/>
              <a:defRPr sz="2800"/>
            </a:lvl1pPr>
            <a:lvl2pPr>
              <a:buFont typeface="Wingdings" pitchFamily="2" charset="2"/>
              <a:buChar char="v"/>
              <a:defRPr sz="2400"/>
            </a:lvl2pPr>
            <a:lvl3pPr>
              <a:buFont typeface="Courier New" pitchFamily="49" charset="0"/>
              <a:buChar char="o"/>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ln/>
        </p:spPr>
        <p:txBody>
          <a:bodyPr/>
          <a:lstStyle>
            <a:lvl1pPr>
              <a:defRPr/>
            </a:lvl1pPr>
          </a:lstStyle>
          <a:p>
            <a:pPr>
              <a:defRPr/>
            </a:pPr>
            <a:fld id="{24D36178-A6C2-4F1E-9A14-CDE8678F2A6C}" type="slidenum">
              <a:rPr lang="en-US"/>
              <a:pPr>
                <a:defRPr/>
              </a:pPr>
              <a:t>‹#›</a:t>
            </a:fld>
            <a:endParaRPr lang="en-US"/>
          </a:p>
        </p:txBody>
      </p:sp>
      <p:sp>
        <p:nvSpPr>
          <p:cNvPr id="6" name="Content Placeholder 2"/>
          <p:cNvSpPr>
            <a:spLocks noGrp="1"/>
          </p:cNvSpPr>
          <p:nvPr>
            <p:ph idx="11"/>
          </p:nvPr>
        </p:nvSpPr>
        <p:spPr>
          <a:xfrm>
            <a:off x="4800600" y="1447801"/>
            <a:ext cx="3802062" cy="1981200"/>
          </a:xfrm>
        </p:spPr>
        <p:txBody>
          <a:bodyPr>
            <a:normAutofit/>
          </a:bodyPr>
          <a:lstStyle>
            <a:lvl1pPr>
              <a:buFont typeface="Wingdings" pitchFamily="2" charset="2"/>
              <a:buChar char="Ø"/>
              <a:defRPr sz="2800"/>
            </a:lvl1pPr>
            <a:lvl2pPr>
              <a:buFont typeface="Wingdings" pitchFamily="2" charset="2"/>
              <a:buChar char="v"/>
              <a:defRPr sz="2400"/>
            </a:lvl2pPr>
            <a:lvl3pPr>
              <a:buFont typeface="Courier New" pitchFamily="49" charset="0"/>
              <a:buChar char="o"/>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800600" y="3733800"/>
            <a:ext cx="3802062" cy="1981200"/>
          </a:xfrm>
        </p:spPr>
        <p:txBody>
          <a:bodyPr>
            <a:normAutofit/>
          </a:bodyPr>
          <a:lstStyle>
            <a:lvl1pPr>
              <a:buFont typeface="Wingdings" pitchFamily="2" charset="2"/>
              <a:buChar char="Ø"/>
              <a:defRPr sz="2800"/>
            </a:lvl1pPr>
            <a:lvl2pPr>
              <a:buFont typeface="Wingdings" pitchFamily="2" charset="2"/>
              <a:buChar char="v"/>
              <a:defRPr sz="2400"/>
            </a:lvl2pPr>
            <a:lvl3pPr>
              <a:buFont typeface="Courier New" pitchFamily="49" charset="0"/>
              <a:buChar char="o"/>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65138" y="1447801"/>
            <a:ext cx="3802062" cy="1981200"/>
          </a:xfrm>
        </p:spPr>
        <p:txBody>
          <a:bodyPr>
            <a:normAutofit/>
          </a:bodyPr>
          <a:lstStyle>
            <a:lvl1pPr>
              <a:buFont typeface="Wingdings" pitchFamily="2" charset="2"/>
              <a:buChar char="Ø"/>
              <a:defRPr sz="2800"/>
            </a:lvl1pPr>
            <a:lvl2pPr>
              <a:buFont typeface="Wingdings" pitchFamily="2" charset="2"/>
              <a:buChar char="v"/>
              <a:defRPr sz="2400"/>
            </a:lvl2pPr>
            <a:lvl3pPr>
              <a:buFont typeface="Courier New" pitchFamily="49" charset="0"/>
              <a:buChar char="o"/>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ln/>
        </p:spPr>
        <p:txBody>
          <a:bodyPr/>
          <a:lstStyle>
            <a:lvl1pPr>
              <a:defRPr/>
            </a:lvl1pPr>
          </a:lstStyle>
          <a:p>
            <a:pPr>
              <a:defRPr/>
            </a:pPr>
            <a:fld id="{24D36178-A6C2-4F1E-9A14-CDE8678F2A6C}" type="slidenum">
              <a:rPr lang="en-US"/>
              <a:pPr>
                <a:defRPr/>
              </a:pPr>
              <a:t>‹#›</a:t>
            </a:fld>
            <a:endParaRPr lang="en-US"/>
          </a:p>
        </p:txBody>
      </p:sp>
      <p:sp>
        <p:nvSpPr>
          <p:cNvPr id="5" name="Content Placeholder 2"/>
          <p:cNvSpPr>
            <a:spLocks noGrp="1"/>
          </p:cNvSpPr>
          <p:nvPr>
            <p:ph idx="11"/>
          </p:nvPr>
        </p:nvSpPr>
        <p:spPr>
          <a:xfrm>
            <a:off x="4800600" y="1447801"/>
            <a:ext cx="3802062" cy="1981200"/>
          </a:xfrm>
        </p:spPr>
        <p:txBody>
          <a:bodyPr>
            <a:normAutofit/>
          </a:bodyPr>
          <a:lstStyle>
            <a:lvl1pPr>
              <a:buFont typeface="Wingdings" pitchFamily="2" charset="2"/>
              <a:buChar char="Ø"/>
              <a:defRPr sz="2800"/>
            </a:lvl1pPr>
            <a:lvl2pPr>
              <a:buFont typeface="Wingdings" pitchFamily="2" charset="2"/>
              <a:buChar char="v"/>
              <a:defRPr sz="2400"/>
            </a:lvl2pPr>
            <a:lvl3pPr>
              <a:buFont typeface="Courier New" pitchFamily="49" charset="0"/>
              <a:buChar char="o"/>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457200" y="3733800"/>
            <a:ext cx="3802062" cy="1981200"/>
          </a:xfrm>
        </p:spPr>
        <p:txBody>
          <a:bodyPr>
            <a:normAutofit/>
          </a:bodyPr>
          <a:lstStyle>
            <a:lvl1pPr>
              <a:buFont typeface="Wingdings" pitchFamily="2" charset="2"/>
              <a:buChar char="Ø"/>
              <a:defRPr sz="2800"/>
            </a:lvl1pPr>
            <a:lvl2pPr>
              <a:buFont typeface="Wingdings" pitchFamily="2" charset="2"/>
              <a:buChar char="v"/>
              <a:defRPr sz="2400"/>
            </a:lvl2pPr>
            <a:lvl3pPr>
              <a:buFont typeface="Courier New" pitchFamily="49" charset="0"/>
              <a:buChar char="o"/>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800600" y="3733800"/>
            <a:ext cx="3802062" cy="1981200"/>
          </a:xfrm>
        </p:spPr>
        <p:txBody>
          <a:bodyPr>
            <a:normAutofit/>
          </a:bodyPr>
          <a:lstStyle>
            <a:lvl1pPr>
              <a:buFont typeface="Wingdings" pitchFamily="2" charset="2"/>
              <a:buChar char="Ø"/>
              <a:defRPr sz="2800"/>
            </a:lvl1pPr>
            <a:lvl2pPr>
              <a:buFont typeface="Wingdings" pitchFamily="2" charset="2"/>
              <a:buChar char="v"/>
              <a:defRPr sz="2400"/>
            </a:lvl2pPr>
            <a:lvl3pPr>
              <a:buFont typeface="Courier New" pitchFamily="49" charset="0"/>
              <a:buChar char="o"/>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65138" y="1447801"/>
            <a:ext cx="8145462" cy="1295399"/>
          </a:xfrm>
        </p:spPr>
        <p:txBody>
          <a:bodyPr>
            <a:normAutofit/>
          </a:bodyPr>
          <a:lstStyle>
            <a:lvl1pPr>
              <a:buFont typeface="Wingdings" pitchFamily="2" charset="2"/>
              <a:buChar char="Ø"/>
              <a:defRPr sz="2800"/>
            </a:lvl1pPr>
            <a:lvl2pPr>
              <a:buFont typeface="Wingdings" pitchFamily="2" charset="2"/>
              <a:buChar char="v"/>
              <a:defRPr sz="2400"/>
            </a:lvl2pPr>
            <a:lvl3pPr>
              <a:buFont typeface="Courier New" pitchFamily="49" charset="0"/>
              <a:buChar char="o"/>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ln/>
        </p:spPr>
        <p:txBody>
          <a:bodyPr/>
          <a:lstStyle>
            <a:lvl1pPr>
              <a:defRPr/>
            </a:lvl1pPr>
          </a:lstStyle>
          <a:p>
            <a:pPr>
              <a:defRPr/>
            </a:pPr>
            <a:fld id="{24D36178-A6C2-4F1E-9A14-CDE8678F2A6C}" type="slidenum">
              <a:rPr lang="en-US"/>
              <a:pPr>
                <a:defRPr/>
              </a:pPr>
              <a:t>‹#›</a:t>
            </a:fld>
            <a:endParaRPr lang="en-US"/>
          </a:p>
        </p:txBody>
      </p:sp>
      <p:sp>
        <p:nvSpPr>
          <p:cNvPr id="6" name="Content Placeholder 2"/>
          <p:cNvSpPr>
            <a:spLocks noGrp="1"/>
          </p:cNvSpPr>
          <p:nvPr>
            <p:ph idx="12"/>
          </p:nvPr>
        </p:nvSpPr>
        <p:spPr>
          <a:xfrm>
            <a:off x="457200" y="2819400"/>
            <a:ext cx="8153400" cy="2895600"/>
          </a:xfrm>
        </p:spPr>
        <p:txBody>
          <a:bodyPr>
            <a:normAutofit/>
          </a:bodyPr>
          <a:lstStyle>
            <a:lvl1pPr>
              <a:buFont typeface="Wingdings" pitchFamily="2" charset="2"/>
              <a:buChar char="Ø"/>
              <a:defRPr sz="2800"/>
            </a:lvl1pPr>
            <a:lvl2pPr>
              <a:buFont typeface="Wingdings" pitchFamily="2" charset="2"/>
              <a:buChar char="v"/>
              <a:defRPr sz="2400"/>
            </a:lvl2pPr>
            <a:lvl3pPr>
              <a:buFont typeface="Courier New" pitchFamily="49" charset="0"/>
              <a:buChar char="o"/>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wm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0" cstate="print"/>
          <a:srcRect/>
          <a:stretch>
            <a:fillRect r="-1000"/>
          </a:stretch>
        </a:blipFill>
        <a:effectLst/>
      </p:bgPr>
    </p:bg>
    <p:spTree>
      <p:nvGrpSpPr>
        <p:cNvPr id="1" name=""/>
        <p:cNvGrpSpPr/>
        <p:nvPr/>
      </p:nvGrpSpPr>
      <p:grpSpPr>
        <a:xfrm>
          <a:off x="0" y="0"/>
          <a:ext cx="0" cy="0"/>
          <a:chOff x="0" y="0"/>
          <a:chExt cx="0" cy="0"/>
        </a:xfrm>
      </p:grpSpPr>
      <p:pic>
        <p:nvPicPr>
          <p:cNvPr id="1026" name="Picture 2" descr="Logo_Group_Body"/>
          <p:cNvPicPr>
            <a:picLocks noChangeAspect="1" noChangeArrowheads="1"/>
          </p:cNvPicPr>
          <p:nvPr/>
        </p:nvPicPr>
        <p:blipFill>
          <a:blip r:embed="rId11" cstate="print"/>
          <a:srcRect l="1559" t="6685" r="1559" b="6685"/>
          <a:stretch>
            <a:fillRect/>
          </a:stretch>
        </p:blipFill>
        <p:spPr bwMode="black">
          <a:xfrm>
            <a:off x="207963" y="5992813"/>
            <a:ext cx="2840037" cy="592137"/>
          </a:xfrm>
          <a:prstGeom prst="rect">
            <a:avLst/>
          </a:prstGeom>
          <a:noFill/>
          <a:ln w="9525">
            <a:noFill/>
            <a:miter lim="800000"/>
            <a:headEnd/>
            <a:tailEnd/>
          </a:ln>
        </p:spPr>
      </p:pic>
      <p:sp>
        <p:nvSpPr>
          <p:cNvPr id="293891" name="Rectangle 3"/>
          <p:cNvSpPr>
            <a:spLocks noGrp="1" noChangeArrowheads="1"/>
          </p:cNvSpPr>
          <p:nvPr>
            <p:ph type="sldNum" sz="quarter" idx="4"/>
          </p:nvPr>
        </p:nvSpPr>
        <p:spPr bwMode="auto">
          <a:xfrm>
            <a:off x="7010400" y="6705600"/>
            <a:ext cx="2133600" cy="152400"/>
          </a:xfrm>
          <a:prstGeom prst="rect">
            <a:avLst/>
          </a:prstGeom>
          <a:noFill/>
          <a:ln w="9525">
            <a:noFill/>
            <a:miter lim="800000"/>
            <a:headEnd/>
            <a:tailEnd/>
          </a:ln>
          <a:effectLst/>
        </p:spPr>
        <p:txBody>
          <a:bodyPr vert="horz" wrap="square" lIns="91440" tIns="45720" rIns="45720" bIns="45720" numCol="1" anchor="ctr" anchorCtr="0" compatLnSpc="1">
            <a:prstTxWarp prst="textNoShape">
              <a:avLst/>
            </a:prstTxWarp>
          </a:bodyPr>
          <a:lstStyle>
            <a:lvl1pPr algn="r">
              <a:lnSpc>
                <a:spcPct val="100000"/>
              </a:lnSpc>
              <a:spcBef>
                <a:spcPct val="0"/>
              </a:spcBef>
              <a:buFontTx/>
              <a:buNone/>
              <a:defRPr sz="800" b="0" smtClean="0"/>
            </a:lvl1pPr>
          </a:lstStyle>
          <a:p>
            <a:pPr>
              <a:defRPr/>
            </a:pPr>
            <a:fld id="{FA86C603-CD29-4FAF-B7FB-0A2E426C0EDB}" type="slidenum">
              <a:rPr lang="en-US"/>
              <a:pPr>
                <a:defRPr/>
              </a:pPr>
              <a:t>‹#›</a:t>
            </a:fld>
            <a:endParaRPr lang="en-US"/>
          </a:p>
        </p:txBody>
      </p:sp>
      <p:sp>
        <p:nvSpPr>
          <p:cNvPr id="1028" name="Rectangle 4"/>
          <p:cNvSpPr>
            <a:spLocks noGrp="1" noChangeArrowheads="1"/>
          </p:cNvSpPr>
          <p:nvPr>
            <p:ph type="title"/>
          </p:nvPr>
        </p:nvSpPr>
        <p:spPr bwMode="auto">
          <a:xfrm>
            <a:off x="484188" y="304800"/>
            <a:ext cx="8126412" cy="909638"/>
          </a:xfrm>
          <a:prstGeom prst="rect">
            <a:avLst/>
          </a:prstGeom>
          <a:noFill/>
          <a:ln w="9525">
            <a:noFill/>
            <a:miter lim="800000"/>
            <a:headEnd/>
            <a:tailEnd/>
          </a:ln>
        </p:spPr>
        <p:txBody>
          <a:bodyPr vert="horz" wrap="square" lIns="45720" tIns="45714" rIns="91429" bIns="45714" numCol="1" anchor="b" anchorCtr="0" compatLnSpc="1">
            <a:prstTxWarp prst="textNoShape">
              <a:avLst/>
            </a:prstTxWarp>
            <a:normAutofit/>
          </a:bodyPr>
          <a:lstStyle/>
          <a:p>
            <a:pPr lvl="0"/>
            <a:r>
              <a:rPr lang="en-US" smtClean="0"/>
              <a:t>Click to edit Master title style</a:t>
            </a:r>
          </a:p>
        </p:txBody>
      </p:sp>
      <p:sp>
        <p:nvSpPr>
          <p:cNvPr id="1029" name="Rectangle 5"/>
          <p:cNvSpPr>
            <a:spLocks noGrp="1" noChangeArrowheads="1"/>
          </p:cNvSpPr>
          <p:nvPr>
            <p:ph type="body" idx="1"/>
          </p:nvPr>
        </p:nvSpPr>
        <p:spPr bwMode="auto">
          <a:xfrm>
            <a:off x="465138" y="1447800"/>
            <a:ext cx="8145462" cy="4221163"/>
          </a:xfrm>
          <a:prstGeom prst="rect">
            <a:avLst/>
          </a:prstGeom>
          <a:noFill/>
          <a:ln w="9525">
            <a:noFill/>
            <a:miter lim="800000"/>
            <a:headEnd/>
            <a:tailEnd/>
          </a:ln>
        </p:spPr>
        <p:txBody>
          <a:bodyPr vert="horz" wrap="square" lIns="45720" tIns="45714" rIns="91429" bIns="45714"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3894" name="Rectangle 6"/>
          <p:cNvSpPr>
            <a:spLocks noChangeArrowheads="1"/>
          </p:cNvSpPr>
          <p:nvPr/>
        </p:nvSpPr>
        <p:spPr bwMode="black">
          <a:xfrm>
            <a:off x="533400" y="1219200"/>
            <a:ext cx="2057400" cy="76200"/>
          </a:xfrm>
          <a:prstGeom prst="rect">
            <a:avLst/>
          </a:prstGeom>
          <a:solidFill>
            <a:srgbClr val="41AD49"/>
          </a:solidFill>
          <a:ln w="9525">
            <a:noFill/>
            <a:miter lim="800000"/>
            <a:headEnd/>
            <a:tailEnd/>
          </a:ln>
          <a:effectLst/>
        </p:spPr>
        <p:txBody>
          <a:bodyPr wrap="none" anchor="ctr"/>
          <a:lstStyle/>
          <a:p>
            <a:pPr>
              <a:defRPr/>
            </a:pPr>
            <a:endParaRPr lang="en-US"/>
          </a:p>
        </p:txBody>
      </p:sp>
      <p:sp>
        <p:nvSpPr>
          <p:cNvPr id="293895" name="Rectangle 7"/>
          <p:cNvSpPr>
            <a:spLocks noChangeArrowheads="1"/>
          </p:cNvSpPr>
          <p:nvPr/>
        </p:nvSpPr>
        <p:spPr bwMode="black">
          <a:xfrm>
            <a:off x="2590800" y="1219200"/>
            <a:ext cx="6553200" cy="19050"/>
          </a:xfrm>
          <a:prstGeom prst="rect">
            <a:avLst/>
          </a:prstGeom>
          <a:solidFill>
            <a:srgbClr val="41AD49"/>
          </a:solidFill>
          <a:ln w="9525">
            <a:noFill/>
            <a:miter lim="800000"/>
            <a:headEnd/>
            <a:tailEnd/>
          </a:ln>
          <a:effectLst/>
        </p:spPr>
        <p:txBody>
          <a:bodyPr wrap="none" anchor="ctr"/>
          <a:lstStyle/>
          <a:p>
            <a:pPr>
              <a:defRPr/>
            </a:pPr>
            <a:endParaRPr lang="en-US"/>
          </a:p>
        </p:txBody>
      </p:sp>
      <p:sp>
        <p:nvSpPr>
          <p:cNvPr id="293896" name="Rectangle 8"/>
          <p:cNvSpPr>
            <a:spLocks noChangeArrowheads="1"/>
          </p:cNvSpPr>
          <p:nvPr/>
        </p:nvSpPr>
        <p:spPr bwMode="black">
          <a:xfrm>
            <a:off x="533400" y="1219200"/>
            <a:ext cx="2057400" cy="76200"/>
          </a:xfrm>
          <a:prstGeom prst="rect">
            <a:avLst/>
          </a:prstGeom>
          <a:solidFill>
            <a:srgbClr val="41AD49"/>
          </a:solidFill>
          <a:ln w="9525">
            <a:noFill/>
            <a:miter lim="800000"/>
            <a:headEnd/>
            <a:tailEnd/>
          </a:ln>
          <a:effectLst/>
        </p:spPr>
        <p:txBody>
          <a:bodyPr wrap="none" anchor="ctr"/>
          <a:lstStyle/>
          <a:p>
            <a:pPr>
              <a:defRPr/>
            </a:pPr>
            <a:endParaRPr lang="en-US"/>
          </a:p>
        </p:txBody>
      </p:sp>
      <p:sp>
        <p:nvSpPr>
          <p:cNvPr id="293897" name="Rectangle 9"/>
          <p:cNvSpPr>
            <a:spLocks noChangeArrowheads="1"/>
          </p:cNvSpPr>
          <p:nvPr/>
        </p:nvSpPr>
        <p:spPr bwMode="black">
          <a:xfrm>
            <a:off x="2590800" y="1219200"/>
            <a:ext cx="6553200" cy="19050"/>
          </a:xfrm>
          <a:prstGeom prst="rect">
            <a:avLst/>
          </a:prstGeom>
          <a:solidFill>
            <a:srgbClr val="41AD49"/>
          </a:solidFill>
          <a:ln w="9525">
            <a:noFill/>
            <a:miter lim="800000"/>
            <a:headEnd/>
            <a:tailEnd/>
          </a:ln>
          <a:effectLst/>
        </p:spPr>
        <p:txBody>
          <a:bodyPr wrap="none" anchor="ctr"/>
          <a:lstStyle/>
          <a:p>
            <a:pPr>
              <a:defRPr/>
            </a:pPr>
            <a:endParaRPr lang="en-US"/>
          </a:p>
        </p:txBody>
      </p:sp>
      <p:sp>
        <p:nvSpPr>
          <p:cNvPr id="293898" name="Rectangle 10"/>
          <p:cNvSpPr>
            <a:spLocks noChangeArrowheads="1"/>
          </p:cNvSpPr>
          <p:nvPr userDrawn="1"/>
        </p:nvSpPr>
        <p:spPr bwMode="auto">
          <a:xfrm>
            <a:off x="2133600" y="6677025"/>
            <a:ext cx="4419600" cy="180975"/>
          </a:xfrm>
          <a:prstGeom prst="rect">
            <a:avLst/>
          </a:prstGeom>
          <a:gradFill rotWithShape="1">
            <a:gsLst>
              <a:gs pos="0">
                <a:srgbClr val="008080"/>
              </a:gs>
              <a:gs pos="50000">
                <a:srgbClr val="5EC265"/>
              </a:gs>
              <a:gs pos="100000">
                <a:srgbClr val="008080"/>
              </a:gs>
            </a:gsLst>
            <a:lin ang="0" scaled="1"/>
          </a:gra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69" r:id="rId2"/>
    <p:sldLayoutId id="2147483689" r:id="rId3"/>
    <p:sldLayoutId id="2147483684" r:id="rId4"/>
    <p:sldLayoutId id="2147483687" r:id="rId5"/>
    <p:sldLayoutId id="2147483686" r:id="rId6"/>
    <p:sldLayoutId id="2147483685" r:id="rId7"/>
    <p:sldLayoutId id="2147483688" r:id="rId8"/>
  </p:sldLayoutIdLst>
  <p:hf hdr="0" ftr="0" dt="0"/>
  <p:txStyles>
    <p:titleStyle>
      <a:lvl1pPr algn="l" rtl="0" eaLnBrk="0" fontAlgn="base" hangingPunct="0">
        <a:lnSpc>
          <a:spcPct val="85000"/>
        </a:lnSpc>
        <a:spcBef>
          <a:spcPct val="0"/>
        </a:spcBef>
        <a:spcAft>
          <a:spcPct val="0"/>
        </a:spcAft>
        <a:defRPr sz="3200" b="1">
          <a:solidFill>
            <a:schemeClr val="tx1"/>
          </a:solidFill>
          <a:latin typeface="+mj-lt"/>
          <a:ea typeface="+mj-ea"/>
          <a:cs typeface="+mj-cs"/>
        </a:defRPr>
      </a:lvl1pPr>
      <a:lvl2pPr algn="l" rtl="0" eaLnBrk="0" fontAlgn="base" hangingPunct="0">
        <a:lnSpc>
          <a:spcPct val="85000"/>
        </a:lnSpc>
        <a:spcBef>
          <a:spcPct val="0"/>
        </a:spcBef>
        <a:spcAft>
          <a:spcPct val="0"/>
        </a:spcAft>
        <a:defRPr sz="3200" b="1">
          <a:solidFill>
            <a:schemeClr val="tx1"/>
          </a:solidFill>
          <a:latin typeface="Arial" charset="0"/>
        </a:defRPr>
      </a:lvl2pPr>
      <a:lvl3pPr algn="l" rtl="0" eaLnBrk="0" fontAlgn="base" hangingPunct="0">
        <a:lnSpc>
          <a:spcPct val="85000"/>
        </a:lnSpc>
        <a:spcBef>
          <a:spcPct val="0"/>
        </a:spcBef>
        <a:spcAft>
          <a:spcPct val="0"/>
        </a:spcAft>
        <a:defRPr sz="3200" b="1">
          <a:solidFill>
            <a:schemeClr val="tx1"/>
          </a:solidFill>
          <a:latin typeface="Arial" charset="0"/>
        </a:defRPr>
      </a:lvl3pPr>
      <a:lvl4pPr algn="l" rtl="0" eaLnBrk="0" fontAlgn="base" hangingPunct="0">
        <a:lnSpc>
          <a:spcPct val="85000"/>
        </a:lnSpc>
        <a:spcBef>
          <a:spcPct val="0"/>
        </a:spcBef>
        <a:spcAft>
          <a:spcPct val="0"/>
        </a:spcAft>
        <a:defRPr sz="3200" b="1">
          <a:solidFill>
            <a:schemeClr val="tx1"/>
          </a:solidFill>
          <a:latin typeface="Arial" charset="0"/>
        </a:defRPr>
      </a:lvl4pPr>
      <a:lvl5pPr algn="l" rtl="0" eaLnBrk="0" fontAlgn="base" hangingPunct="0">
        <a:lnSpc>
          <a:spcPct val="85000"/>
        </a:lnSpc>
        <a:spcBef>
          <a:spcPct val="0"/>
        </a:spcBef>
        <a:spcAft>
          <a:spcPct val="0"/>
        </a:spcAft>
        <a:defRPr sz="3200" b="1">
          <a:solidFill>
            <a:schemeClr val="tx1"/>
          </a:solidFill>
          <a:latin typeface="Arial" charset="0"/>
        </a:defRPr>
      </a:lvl5pPr>
      <a:lvl6pPr marL="457200" algn="l" rtl="0" eaLnBrk="0" fontAlgn="base" hangingPunct="0">
        <a:lnSpc>
          <a:spcPct val="85000"/>
        </a:lnSpc>
        <a:spcBef>
          <a:spcPct val="0"/>
        </a:spcBef>
        <a:spcAft>
          <a:spcPct val="0"/>
        </a:spcAft>
        <a:defRPr sz="3200" b="1">
          <a:solidFill>
            <a:schemeClr val="tx1"/>
          </a:solidFill>
          <a:latin typeface="Arial" charset="0"/>
        </a:defRPr>
      </a:lvl6pPr>
      <a:lvl7pPr marL="914400" algn="l" rtl="0" eaLnBrk="0" fontAlgn="base" hangingPunct="0">
        <a:lnSpc>
          <a:spcPct val="85000"/>
        </a:lnSpc>
        <a:spcBef>
          <a:spcPct val="0"/>
        </a:spcBef>
        <a:spcAft>
          <a:spcPct val="0"/>
        </a:spcAft>
        <a:defRPr sz="3200" b="1">
          <a:solidFill>
            <a:schemeClr val="tx1"/>
          </a:solidFill>
          <a:latin typeface="Arial" charset="0"/>
        </a:defRPr>
      </a:lvl7pPr>
      <a:lvl8pPr marL="1371600" algn="l" rtl="0" eaLnBrk="0" fontAlgn="base" hangingPunct="0">
        <a:lnSpc>
          <a:spcPct val="85000"/>
        </a:lnSpc>
        <a:spcBef>
          <a:spcPct val="0"/>
        </a:spcBef>
        <a:spcAft>
          <a:spcPct val="0"/>
        </a:spcAft>
        <a:defRPr sz="3200" b="1">
          <a:solidFill>
            <a:schemeClr val="tx1"/>
          </a:solidFill>
          <a:latin typeface="Arial" charset="0"/>
        </a:defRPr>
      </a:lvl8pPr>
      <a:lvl9pPr marL="1828800" algn="l" rtl="0" eaLnBrk="0" fontAlgn="base" hangingPunct="0">
        <a:lnSpc>
          <a:spcPct val="85000"/>
        </a:lnSpc>
        <a:spcBef>
          <a:spcPct val="0"/>
        </a:spcBef>
        <a:spcAft>
          <a:spcPct val="0"/>
        </a:spcAft>
        <a:defRPr sz="3200" b="1">
          <a:solidFill>
            <a:schemeClr val="tx1"/>
          </a:solidFill>
          <a:latin typeface="Arial" charset="0"/>
        </a:defRPr>
      </a:lvl9pPr>
    </p:titleStyle>
    <p:bodyStyle>
      <a:lvl1pPr marL="342900" indent="-342900" algn="l" rtl="0" eaLnBrk="0" fontAlgn="base" hangingPunct="0">
        <a:lnSpc>
          <a:spcPct val="85000"/>
        </a:lnSpc>
        <a:spcBef>
          <a:spcPct val="30000"/>
        </a:spcBef>
        <a:spcAft>
          <a:spcPct val="0"/>
        </a:spcAft>
        <a:buFont typeface="Wingdings" pitchFamily="2" charset="2"/>
        <a:buChar char="Ø"/>
        <a:defRPr sz="2800" b="1">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Font typeface="Wingdings" pitchFamily="2" charset="2"/>
        <a:buChar char="v"/>
        <a:defRPr sz="2400" b="1">
          <a:solidFill>
            <a:schemeClr val="tx1"/>
          </a:solidFill>
          <a:latin typeface="+mn-lt"/>
        </a:defRPr>
      </a:lvl2pPr>
      <a:lvl3pPr marL="1143000" indent="-228600" algn="l" rtl="0" eaLnBrk="0" fontAlgn="base" hangingPunct="0">
        <a:lnSpc>
          <a:spcPct val="85000"/>
        </a:lnSpc>
        <a:spcBef>
          <a:spcPct val="30000"/>
        </a:spcBef>
        <a:spcAft>
          <a:spcPct val="0"/>
        </a:spcAft>
        <a:buFont typeface="Courier New" pitchFamily="49" charset="0"/>
        <a:buChar char="o"/>
        <a:defRPr sz="2000" b="1">
          <a:solidFill>
            <a:schemeClr val="tx1"/>
          </a:solidFill>
          <a:latin typeface="+mn-lt"/>
        </a:defRPr>
      </a:lvl3pPr>
      <a:lvl4pPr marL="1600200" indent="-228600" algn="l" rtl="0" eaLnBrk="0" fontAlgn="base" hangingPunct="0">
        <a:lnSpc>
          <a:spcPct val="85000"/>
        </a:lnSpc>
        <a:spcBef>
          <a:spcPct val="30000"/>
        </a:spcBef>
        <a:spcAft>
          <a:spcPct val="0"/>
        </a:spcAft>
        <a:buChar char="–"/>
        <a:defRPr sz="1800" b="1">
          <a:solidFill>
            <a:schemeClr val="tx1"/>
          </a:solidFill>
          <a:latin typeface="+mn-lt"/>
        </a:defRPr>
      </a:lvl4pPr>
      <a:lvl5pPr marL="2057400" indent="-228600" algn="l" rtl="0" eaLnBrk="0" fontAlgn="base" hangingPunct="0">
        <a:lnSpc>
          <a:spcPct val="85000"/>
        </a:lnSpc>
        <a:spcBef>
          <a:spcPct val="30000"/>
        </a:spcBef>
        <a:spcAft>
          <a:spcPct val="0"/>
        </a:spcAft>
        <a:buChar char="•"/>
        <a:defRPr sz="1600" b="1">
          <a:solidFill>
            <a:schemeClr val="tx1"/>
          </a:solidFill>
          <a:latin typeface="+mn-lt"/>
        </a:defRPr>
      </a:lvl5pPr>
      <a:lvl6pPr marL="2514600" indent="-228600" algn="l" rtl="0" eaLnBrk="0" fontAlgn="base" hangingPunct="0">
        <a:lnSpc>
          <a:spcPct val="85000"/>
        </a:lnSpc>
        <a:spcBef>
          <a:spcPct val="30000"/>
        </a:spcBef>
        <a:spcAft>
          <a:spcPct val="0"/>
        </a:spcAft>
        <a:buChar char="•"/>
        <a:defRPr sz="2200" b="1">
          <a:solidFill>
            <a:schemeClr val="tx1"/>
          </a:solidFill>
          <a:latin typeface="+mn-lt"/>
        </a:defRPr>
      </a:lvl6pPr>
      <a:lvl7pPr marL="2971800" indent="-228600" algn="l" rtl="0" eaLnBrk="0" fontAlgn="base" hangingPunct="0">
        <a:lnSpc>
          <a:spcPct val="85000"/>
        </a:lnSpc>
        <a:spcBef>
          <a:spcPct val="30000"/>
        </a:spcBef>
        <a:spcAft>
          <a:spcPct val="0"/>
        </a:spcAft>
        <a:buChar char="•"/>
        <a:defRPr sz="2200" b="1">
          <a:solidFill>
            <a:schemeClr val="tx1"/>
          </a:solidFill>
          <a:latin typeface="+mn-lt"/>
        </a:defRPr>
      </a:lvl7pPr>
      <a:lvl8pPr marL="3429000" indent="-228600" algn="l" rtl="0" eaLnBrk="0" fontAlgn="base" hangingPunct="0">
        <a:lnSpc>
          <a:spcPct val="85000"/>
        </a:lnSpc>
        <a:spcBef>
          <a:spcPct val="30000"/>
        </a:spcBef>
        <a:spcAft>
          <a:spcPct val="0"/>
        </a:spcAft>
        <a:buChar char="•"/>
        <a:defRPr sz="2200" b="1">
          <a:solidFill>
            <a:schemeClr val="tx1"/>
          </a:solidFill>
          <a:latin typeface="+mn-lt"/>
        </a:defRPr>
      </a:lvl8pPr>
      <a:lvl9pPr marL="3886200" indent="-228600" algn="l" rtl="0" eaLnBrk="0" fontAlgn="base" hangingPunct="0">
        <a:lnSpc>
          <a:spcPct val="85000"/>
        </a:lnSpc>
        <a:spcBef>
          <a:spcPct val="30000"/>
        </a:spcBef>
        <a:spcAft>
          <a:spcPct val="0"/>
        </a:spcAft>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r="-1000"/>
          </a:stretch>
        </a:blip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ctrTitle" sz="quarter"/>
          </p:nvPr>
        </p:nvSpPr>
        <p:spPr/>
        <p:txBody>
          <a:bodyPr>
            <a:normAutofit/>
          </a:bodyPr>
          <a:lstStyle/>
          <a:p>
            <a:pPr>
              <a:lnSpc>
                <a:spcPct val="100000"/>
              </a:lnSpc>
            </a:pPr>
            <a:r>
              <a:rPr lang="en-US" sz="2800" dirty="0" smtClean="0"/>
              <a:t>Progress on Methodology: Incorporating </a:t>
            </a:r>
            <a:r>
              <a:rPr lang="en-US" sz="2800" dirty="0" smtClean="0">
                <a:solidFill>
                  <a:srgbClr val="FF0000"/>
                </a:solidFill>
              </a:rPr>
              <a:t>REWIND </a:t>
            </a:r>
            <a:r>
              <a:rPr lang="en-US" sz="2800" dirty="0"/>
              <a:t>Weights </a:t>
            </a:r>
            <a:r>
              <a:rPr lang="en-US" sz="2800" dirty="0" smtClean="0"/>
              <a:t>in Adjustment Procedure</a:t>
            </a:r>
          </a:p>
        </p:txBody>
      </p:sp>
      <p:sp>
        <p:nvSpPr>
          <p:cNvPr id="3075" name="Rectangle 5"/>
          <p:cNvSpPr>
            <a:spLocks noGrp="1" noChangeArrowheads="1"/>
          </p:cNvSpPr>
          <p:nvPr>
            <p:ph type="subTitle" sz="quarter" idx="1"/>
          </p:nvPr>
        </p:nvSpPr>
        <p:spPr>
          <a:xfrm>
            <a:off x="2286000" y="2133600"/>
            <a:ext cx="6629400" cy="2895600"/>
          </a:xfrm>
        </p:spPr>
        <p:txBody>
          <a:bodyPr>
            <a:normAutofit/>
          </a:bodyPr>
          <a:lstStyle/>
          <a:p>
            <a:r>
              <a:rPr lang="it-IT" sz="2400" b="1" dirty="0" smtClean="0"/>
              <a:t>G. Palmiotti</a:t>
            </a:r>
            <a:endParaRPr lang="en-US" sz="2400" baseline="30000" dirty="0" smtClean="0"/>
          </a:p>
          <a:p>
            <a:endParaRPr lang="en-US" sz="2400" baseline="30000" dirty="0"/>
          </a:p>
          <a:p>
            <a:endParaRPr lang="en-US" sz="2400" baseline="30000" dirty="0" smtClean="0"/>
          </a:p>
          <a:p>
            <a:r>
              <a:rPr lang="en-US" sz="2400" dirty="0" smtClean="0"/>
              <a:t>Idaho National Laboratory</a:t>
            </a:r>
            <a:endParaRPr lang="en-US" sz="2000" dirty="0" smtClean="0"/>
          </a:p>
        </p:txBody>
      </p:sp>
      <p:sp>
        <p:nvSpPr>
          <p:cNvPr id="14" name="TextBox 13"/>
          <p:cNvSpPr txBox="1"/>
          <p:nvPr/>
        </p:nvSpPr>
        <p:spPr>
          <a:xfrm>
            <a:off x="3810000" y="5257800"/>
            <a:ext cx="3048000" cy="1169551"/>
          </a:xfrm>
          <a:prstGeom prst="rect">
            <a:avLst/>
          </a:prstGeom>
          <a:solidFill>
            <a:schemeClr val="bg1"/>
          </a:solidFill>
        </p:spPr>
        <p:txBody>
          <a:bodyPr wrap="square" rtlCol="0">
            <a:spAutoFit/>
          </a:bodyPr>
          <a:lstStyle/>
          <a:p>
            <a:pPr>
              <a:buNone/>
            </a:pPr>
            <a:r>
              <a:rPr lang="en-US" dirty="0" smtClean="0"/>
              <a:t>December 4, 2015</a:t>
            </a:r>
          </a:p>
          <a:p>
            <a:pPr>
              <a:buNone/>
            </a:pPr>
            <a:endParaRPr lang="en-US" dirty="0" smtClean="0"/>
          </a:p>
          <a:p>
            <a:pPr>
              <a:buNone/>
            </a:pPr>
            <a:r>
              <a:rPr lang="en-US" dirty="0" smtClean="0"/>
              <a:t>SG39, Paris, France</a:t>
            </a:r>
          </a:p>
          <a:p>
            <a:pPr>
              <a:buNone/>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dirty="0" smtClean="0"/>
              <a:t>REWIND applied to SG33 set of experiments </a:t>
            </a:r>
            <a:r>
              <a:rPr lang="en-US" dirty="0" smtClean="0">
                <a:latin typeface="Symbol" panose="05050102010706020507" pitchFamily="18" charset="2"/>
              </a:rPr>
              <a:t>s</a:t>
            </a:r>
            <a:endParaRPr lang="en-US" dirty="0">
              <a:latin typeface="Symbol" panose="05050102010706020507" pitchFamily="18" charset="2"/>
            </a:endParaRPr>
          </a:p>
        </p:txBody>
      </p:sp>
      <p:sp>
        <p:nvSpPr>
          <p:cNvPr id="4" name="Slide Number Placeholder 3"/>
          <p:cNvSpPr>
            <a:spLocks noGrp="1"/>
          </p:cNvSpPr>
          <p:nvPr>
            <p:ph type="sldNum" sz="quarter" idx="10"/>
          </p:nvPr>
        </p:nvSpPr>
        <p:spPr/>
        <p:txBody>
          <a:bodyPr/>
          <a:lstStyle/>
          <a:p>
            <a:pPr>
              <a:defRPr/>
            </a:pPr>
            <a:fld id="{24D36178-A6C2-4F1E-9A14-CDE8678F2A6C}" type="slidenum">
              <a:rPr lang="en-US" smtClean="0"/>
              <a:pPr>
                <a:defRPr/>
              </a:pPr>
              <a:t>10</a:t>
            </a:fld>
            <a:endParaRPr lang="en-US"/>
          </a:p>
        </p:txBody>
      </p:sp>
      <p:graphicFrame>
        <p:nvGraphicFramePr>
          <p:cNvPr id="5" name="Chart 4"/>
          <p:cNvGraphicFramePr>
            <a:graphicFrameLocks/>
          </p:cNvGraphicFramePr>
          <p:nvPr>
            <p:extLst>
              <p:ext uri="{D42A27DB-BD31-4B8C-83A1-F6EECF244321}">
                <p14:modId xmlns:p14="http://schemas.microsoft.com/office/powerpoint/2010/main" val="4065249298"/>
              </p:ext>
            </p:extLst>
          </p:nvPr>
        </p:nvGraphicFramePr>
        <p:xfrm>
          <a:off x="685800" y="1371600"/>
          <a:ext cx="79248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3974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dirty="0" smtClean="0"/>
              <a:t>REWIND applied to SG33 set of experiments</a:t>
            </a:r>
            <a:br>
              <a:rPr lang="en-US" dirty="0" smtClean="0"/>
            </a:br>
            <a:r>
              <a:rPr lang="en-US" dirty="0">
                <a:latin typeface="Symbol" panose="05050102010706020507" pitchFamily="18" charset="2"/>
              </a:rPr>
              <a:t>s</a:t>
            </a:r>
            <a:endParaRPr lang="en-US" dirty="0"/>
          </a:p>
        </p:txBody>
      </p:sp>
      <p:sp>
        <p:nvSpPr>
          <p:cNvPr id="4" name="Slide Number Placeholder 3"/>
          <p:cNvSpPr>
            <a:spLocks noGrp="1"/>
          </p:cNvSpPr>
          <p:nvPr>
            <p:ph type="sldNum" sz="quarter" idx="10"/>
          </p:nvPr>
        </p:nvSpPr>
        <p:spPr/>
        <p:txBody>
          <a:bodyPr/>
          <a:lstStyle/>
          <a:p>
            <a:pPr>
              <a:defRPr/>
            </a:pPr>
            <a:fld id="{24D36178-A6C2-4F1E-9A14-CDE8678F2A6C}" type="slidenum">
              <a:rPr lang="en-US" smtClean="0"/>
              <a:pPr>
                <a:defRPr/>
              </a:pPr>
              <a:t>11</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308801662"/>
              </p:ext>
            </p:extLst>
          </p:nvPr>
        </p:nvGraphicFramePr>
        <p:xfrm>
          <a:off x="685800" y="1676400"/>
          <a:ext cx="77724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9245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dirty="0" smtClean="0"/>
              <a:t>REWIND applied to SG33 set of experiments</a:t>
            </a:r>
            <a:br>
              <a:rPr lang="en-US" dirty="0" smtClean="0"/>
            </a:br>
            <a:r>
              <a:rPr lang="en-US" dirty="0">
                <a:latin typeface="Symbol" panose="05050102010706020507" pitchFamily="18" charset="2"/>
              </a:rPr>
              <a:t>s</a:t>
            </a:r>
            <a:endParaRPr lang="en-US" dirty="0"/>
          </a:p>
        </p:txBody>
      </p:sp>
      <p:sp>
        <p:nvSpPr>
          <p:cNvPr id="4" name="Slide Number Placeholder 3"/>
          <p:cNvSpPr>
            <a:spLocks noGrp="1"/>
          </p:cNvSpPr>
          <p:nvPr>
            <p:ph type="sldNum" sz="quarter" idx="10"/>
          </p:nvPr>
        </p:nvSpPr>
        <p:spPr/>
        <p:txBody>
          <a:bodyPr/>
          <a:lstStyle/>
          <a:p>
            <a:pPr>
              <a:defRPr/>
            </a:pPr>
            <a:fld id="{24D36178-A6C2-4F1E-9A14-CDE8678F2A6C}" type="slidenum">
              <a:rPr lang="en-US" smtClean="0"/>
              <a:pPr>
                <a:defRPr/>
              </a:pPr>
              <a:t>12</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574493091"/>
              </p:ext>
            </p:extLst>
          </p:nvPr>
        </p:nvGraphicFramePr>
        <p:xfrm>
          <a:off x="533400" y="1676400"/>
          <a:ext cx="79248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8825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dirty="0" smtClean="0"/>
              <a:t>REWIND applied to SG33 set of experiments</a:t>
            </a:r>
            <a:br>
              <a:rPr lang="en-US" dirty="0" smtClean="0"/>
            </a:br>
            <a:r>
              <a:rPr lang="en-US" dirty="0" smtClean="0"/>
              <a:t>Standard Deviation</a:t>
            </a:r>
            <a:endParaRPr lang="en-US" dirty="0"/>
          </a:p>
        </p:txBody>
      </p:sp>
      <p:sp>
        <p:nvSpPr>
          <p:cNvPr id="4" name="Slide Number Placeholder 3"/>
          <p:cNvSpPr>
            <a:spLocks noGrp="1"/>
          </p:cNvSpPr>
          <p:nvPr>
            <p:ph type="sldNum" sz="quarter" idx="10"/>
          </p:nvPr>
        </p:nvSpPr>
        <p:spPr/>
        <p:txBody>
          <a:bodyPr/>
          <a:lstStyle/>
          <a:p>
            <a:pPr>
              <a:defRPr/>
            </a:pPr>
            <a:fld id="{24D36178-A6C2-4F1E-9A14-CDE8678F2A6C}" type="slidenum">
              <a:rPr lang="en-US" smtClean="0"/>
              <a:pPr>
                <a:defRPr/>
              </a:pPr>
              <a:t>13</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952470041"/>
              </p:ext>
            </p:extLst>
          </p:nvPr>
        </p:nvGraphicFramePr>
        <p:xfrm>
          <a:off x="533400" y="1676400"/>
          <a:ext cx="81534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3104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dirty="0" smtClean="0"/>
              <a:t>REWIND applied to SG33 set of experiments</a:t>
            </a:r>
            <a:br>
              <a:rPr lang="en-US" dirty="0" smtClean="0"/>
            </a:br>
            <a:r>
              <a:rPr lang="en-US" dirty="0" smtClean="0"/>
              <a:t>Standard Deviation</a:t>
            </a:r>
            <a:endParaRPr lang="en-US" dirty="0"/>
          </a:p>
        </p:txBody>
      </p:sp>
      <p:sp>
        <p:nvSpPr>
          <p:cNvPr id="4" name="Slide Number Placeholder 3"/>
          <p:cNvSpPr>
            <a:spLocks noGrp="1"/>
          </p:cNvSpPr>
          <p:nvPr>
            <p:ph type="sldNum" sz="quarter" idx="10"/>
          </p:nvPr>
        </p:nvSpPr>
        <p:spPr/>
        <p:txBody>
          <a:bodyPr/>
          <a:lstStyle/>
          <a:p>
            <a:pPr>
              <a:defRPr/>
            </a:pPr>
            <a:fld id="{24D36178-A6C2-4F1E-9A14-CDE8678F2A6C}" type="slidenum">
              <a:rPr lang="en-US" smtClean="0"/>
              <a:pPr>
                <a:defRPr/>
              </a:pPr>
              <a:t>14</a:t>
            </a:fld>
            <a:endParaRPr lang="en-US"/>
          </a:p>
        </p:txBody>
      </p:sp>
      <p:graphicFrame>
        <p:nvGraphicFramePr>
          <p:cNvPr id="5" name="Chart 4"/>
          <p:cNvGraphicFramePr>
            <a:graphicFrameLocks/>
          </p:cNvGraphicFramePr>
          <p:nvPr>
            <p:extLst>
              <p:ext uri="{D42A27DB-BD31-4B8C-83A1-F6EECF244321}">
                <p14:modId xmlns:p14="http://schemas.microsoft.com/office/powerpoint/2010/main" val="3871529243"/>
              </p:ext>
            </p:extLst>
          </p:nvPr>
        </p:nvGraphicFramePr>
        <p:xfrm>
          <a:off x="685800" y="1524000"/>
          <a:ext cx="80010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6221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dirty="0" smtClean="0"/>
              <a:t>REWIND applied to SG33 set of experiments</a:t>
            </a:r>
            <a:br>
              <a:rPr lang="en-US" dirty="0" smtClean="0"/>
            </a:br>
            <a:r>
              <a:rPr lang="en-US" dirty="0" smtClean="0"/>
              <a:t>Standard Deviation</a:t>
            </a:r>
            <a:endParaRPr lang="en-US" dirty="0"/>
          </a:p>
        </p:txBody>
      </p:sp>
      <p:sp>
        <p:nvSpPr>
          <p:cNvPr id="4" name="Slide Number Placeholder 3"/>
          <p:cNvSpPr>
            <a:spLocks noGrp="1"/>
          </p:cNvSpPr>
          <p:nvPr>
            <p:ph type="sldNum" sz="quarter" idx="10"/>
          </p:nvPr>
        </p:nvSpPr>
        <p:spPr/>
        <p:txBody>
          <a:bodyPr/>
          <a:lstStyle/>
          <a:p>
            <a:pPr>
              <a:defRPr/>
            </a:pPr>
            <a:fld id="{24D36178-A6C2-4F1E-9A14-CDE8678F2A6C}" type="slidenum">
              <a:rPr lang="en-US" smtClean="0"/>
              <a:pPr>
                <a:defRPr/>
              </a:pPr>
              <a:t>15</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289894253"/>
              </p:ext>
            </p:extLst>
          </p:nvPr>
        </p:nvGraphicFramePr>
        <p:xfrm>
          <a:off x="533400" y="1524000"/>
          <a:ext cx="7772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0313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dirty="0" smtClean="0"/>
              <a:t>REWIND applied to SG33 set of experiments</a:t>
            </a:r>
            <a:br>
              <a:rPr lang="en-US" dirty="0" smtClean="0"/>
            </a:br>
            <a:r>
              <a:rPr lang="en-US" dirty="0" smtClean="0"/>
              <a:t>Standard Deviation</a:t>
            </a:r>
            <a:endParaRPr lang="en-US" dirty="0"/>
          </a:p>
        </p:txBody>
      </p:sp>
      <p:sp>
        <p:nvSpPr>
          <p:cNvPr id="4" name="Slide Number Placeholder 3"/>
          <p:cNvSpPr>
            <a:spLocks noGrp="1"/>
          </p:cNvSpPr>
          <p:nvPr>
            <p:ph type="sldNum" sz="quarter" idx="10"/>
          </p:nvPr>
        </p:nvSpPr>
        <p:spPr/>
        <p:txBody>
          <a:bodyPr/>
          <a:lstStyle/>
          <a:p>
            <a:pPr>
              <a:defRPr/>
            </a:pPr>
            <a:fld id="{24D36178-A6C2-4F1E-9A14-CDE8678F2A6C}" type="slidenum">
              <a:rPr lang="en-US" smtClean="0"/>
              <a:pPr>
                <a:defRPr/>
              </a:pPr>
              <a:t>16</a:t>
            </a:fld>
            <a:endParaRPr lang="en-US"/>
          </a:p>
        </p:txBody>
      </p:sp>
      <p:graphicFrame>
        <p:nvGraphicFramePr>
          <p:cNvPr id="5" name="Chart 4"/>
          <p:cNvGraphicFramePr>
            <a:graphicFrameLocks/>
          </p:cNvGraphicFramePr>
          <p:nvPr>
            <p:extLst>
              <p:ext uri="{D42A27DB-BD31-4B8C-83A1-F6EECF244321}">
                <p14:modId xmlns:p14="http://schemas.microsoft.com/office/powerpoint/2010/main" val="718306374"/>
              </p:ext>
            </p:extLst>
          </p:nvPr>
        </p:nvGraphicFramePr>
        <p:xfrm>
          <a:off x="381000" y="1524000"/>
          <a:ext cx="83820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0898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dirty="0" smtClean="0"/>
              <a:t>REWIND applied to SG33 set of experiments</a:t>
            </a:r>
            <a:br>
              <a:rPr lang="en-US" dirty="0" smtClean="0"/>
            </a:br>
            <a:r>
              <a:rPr lang="en-US" dirty="0" smtClean="0"/>
              <a:t>Standard Deviation</a:t>
            </a:r>
            <a:endParaRPr lang="en-US" dirty="0"/>
          </a:p>
        </p:txBody>
      </p:sp>
      <p:sp>
        <p:nvSpPr>
          <p:cNvPr id="4" name="Slide Number Placeholder 3"/>
          <p:cNvSpPr>
            <a:spLocks noGrp="1"/>
          </p:cNvSpPr>
          <p:nvPr>
            <p:ph type="sldNum" sz="quarter" idx="10"/>
          </p:nvPr>
        </p:nvSpPr>
        <p:spPr/>
        <p:txBody>
          <a:bodyPr/>
          <a:lstStyle/>
          <a:p>
            <a:pPr>
              <a:defRPr/>
            </a:pPr>
            <a:fld id="{24D36178-A6C2-4F1E-9A14-CDE8678F2A6C}" type="slidenum">
              <a:rPr lang="en-US" smtClean="0"/>
              <a:pPr>
                <a:defRPr/>
              </a:pPr>
              <a:t>17</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175196743"/>
              </p:ext>
            </p:extLst>
          </p:nvPr>
        </p:nvGraphicFramePr>
        <p:xfrm>
          <a:off x="609600" y="1524000"/>
          <a:ext cx="8153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0822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914400"/>
            <a:ext cx="8258175" cy="363538"/>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Conclusions</a:t>
            </a:r>
            <a:br>
              <a:rPr lang="en-US" dirty="0" smtClean="0"/>
            </a:br>
            <a:endParaRPr lang="en-US" dirty="0" smtClean="0"/>
          </a:p>
        </p:txBody>
      </p:sp>
      <p:sp>
        <p:nvSpPr>
          <p:cNvPr id="19459" name="Rectangle 3"/>
          <p:cNvSpPr>
            <a:spLocks noGrp="1" noChangeArrowheads="1"/>
          </p:cNvSpPr>
          <p:nvPr>
            <p:ph type="body" idx="1"/>
          </p:nvPr>
        </p:nvSpPr>
        <p:spPr>
          <a:xfrm>
            <a:off x="288758" y="1295400"/>
            <a:ext cx="8662737" cy="5211763"/>
          </a:xfrm>
          <a:noFill/>
        </p:spPr>
        <p:txBody>
          <a:bodyPr>
            <a:normAutofit/>
          </a:bodyPr>
          <a:lstStyle/>
          <a:p>
            <a:pPr algn="just" eaLnBrk="1" hangingPunct="1"/>
            <a:r>
              <a:rPr lang="en-US" sz="2300" dirty="0" smtClean="0"/>
              <a:t>The REWIND weights have been incorporated in the adjustment procedure.</a:t>
            </a:r>
          </a:p>
          <a:p>
            <a:pPr algn="just" eaLnBrk="1" hangingPunct="1"/>
            <a:r>
              <a:rPr lang="en-US" sz="2300" dirty="0" smtClean="0"/>
              <a:t>Results compared against the standard methodology shows that there are not unreasonable consequences.</a:t>
            </a:r>
          </a:p>
          <a:p>
            <a:pPr algn="just" eaLnBrk="1" hangingPunct="1"/>
            <a:r>
              <a:rPr lang="en-US" sz="2300" dirty="0" smtClean="0"/>
              <a:t>In the future this new methodology can be applied to the set of the comprehensive adjustment of ENDF/B-VII.0 with ~ 100 experiments</a:t>
            </a:r>
          </a:p>
          <a:p>
            <a:pPr algn="just" eaLnBrk="1" hangingPunct="1"/>
            <a:r>
              <a:rPr lang="en-US" sz="2300" dirty="0" smtClean="0"/>
              <a:t>However, the ranking favors more global experiments than the elemental type one, and, therefore, it is not clear if compensations are avoided (the original aim of PIA).</a:t>
            </a:r>
          </a:p>
          <a:p>
            <a:pPr algn="just" eaLnBrk="1" hangingPunct="1"/>
            <a:r>
              <a:rPr lang="en-US" sz="2300" dirty="0" smtClean="0"/>
              <a:t>The REWIND approach is general and specific more appropriate </a:t>
            </a:r>
            <a:r>
              <a:rPr lang="en-US" sz="2300" dirty="0" err="1" smtClean="0"/>
              <a:t>functionals</a:t>
            </a:r>
            <a:r>
              <a:rPr lang="en-US" sz="2300" dirty="0" smtClean="0"/>
              <a:t> can be considered in the optimization step in order to give priority to the elemental experiments. Suggestions are welcome (Cyrille De Saint Jean has suggested the Cook distance).</a:t>
            </a:r>
          </a:p>
          <a:p>
            <a:pPr algn="just" eaLnBrk="1" hangingPunct="1"/>
            <a:endParaRPr lang="en-US" sz="2400" dirty="0" smtClean="0"/>
          </a:p>
          <a:p>
            <a:pPr lvl="1" algn="just" eaLnBrk="1" hangingPunct="1">
              <a:buNone/>
            </a:pPr>
            <a:endParaRPr lang="en-US" sz="2200"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defRPr/>
            </a:pPr>
            <a:fld id="{24D36178-A6C2-4F1E-9A14-CDE8678F2A6C}" type="slidenum">
              <a:rPr lang="en-US" smtClean="0"/>
              <a:pPr>
                <a:defRPr/>
              </a:pPr>
              <a:t>2</a:t>
            </a:fld>
            <a:endParaRPr lang="en-US"/>
          </a:p>
        </p:txBody>
      </p:sp>
      <p:sp>
        <p:nvSpPr>
          <p:cNvPr id="4" name="ZoneTexte 3"/>
          <p:cNvSpPr txBox="1"/>
          <p:nvPr/>
        </p:nvSpPr>
        <p:spPr>
          <a:xfrm>
            <a:off x="589547" y="1447800"/>
            <a:ext cx="7696200" cy="4662815"/>
          </a:xfrm>
          <a:prstGeom prst="rect">
            <a:avLst/>
          </a:prstGeom>
          <a:noFill/>
        </p:spPr>
        <p:txBody>
          <a:bodyPr wrap="square" rtlCol="0">
            <a:spAutoFit/>
          </a:bodyPr>
          <a:lstStyle/>
          <a:p>
            <a:pPr marL="800100" lvl="1" indent="-342900" algn="just">
              <a:lnSpc>
                <a:spcPct val="100000"/>
              </a:lnSpc>
            </a:pPr>
            <a:r>
              <a:rPr lang="en-US" sz="2200" dirty="0" smtClean="0"/>
              <a:t>Recall of </a:t>
            </a:r>
            <a:r>
              <a:rPr lang="en-US" sz="2200" dirty="0" smtClean="0">
                <a:solidFill>
                  <a:srgbClr val="FF0000"/>
                </a:solidFill>
              </a:rPr>
              <a:t>REWIND</a:t>
            </a:r>
            <a:r>
              <a:rPr lang="en-US" sz="2200" dirty="0" smtClean="0"/>
              <a:t> (</a:t>
            </a:r>
            <a:r>
              <a:rPr lang="en-US" sz="2200" dirty="0" smtClean="0">
                <a:solidFill>
                  <a:srgbClr val="FF0000"/>
                </a:solidFill>
              </a:rPr>
              <a:t>R</a:t>
            </a:r>
            <a:r>
              <a:rPr lang="en-US" sz="2200" dirty="0" smtClean="0"/>
              <a:t>anking </a:t>
            </a:r>
            <a:r>
              <a:rPr lang="en-US" sz="2200" dirty="0" smtClean="0">
                <a:solidFill>
                  <a:srgbClr val="FF0000"/>
                </a:solidFill>
              </a:rPr>
              <a:t>E</a:t>
            </a:r>
            <a:r>
              <a:rPr lang="en-US" sz="2200" dirty="0" smtClean="0"/>
              <a:t>xperiments by </a:t>
            </a:r>
            <a:r>
              <a:rPr lang="en-US" sz="2200" dirty="0" smtClean="0">
                <a:solidFill>
                  <a:srgbClr val="FF0000"/>
                </a:solidFill>
              </a:rPr>
              <a:t>W</a:t>
            </a:r>
            <a:r>
              <a:rPr lang="en-US" sz="2200" dirty="0" smtClean="0"/>
              <a:t>eighting for </a:t>
            </a:r>
            <a:r>
              <a:rPr lang="en-US" sz="2200" dirty="0" smtClean="0">
                <a:solidFill>
                  <a:srgbClr val="FF0000"/>
                </a:solidFill>
              </a:rPr>
              <a:t>I</a:t>
            </a:r>
            <a:r>
              <a:rPr lang="en-US" sz="2200" dirty="0" smtClean="0"/>
              <a:t>mproved </a:t>
            </a:r>
            <a:r>
              <a:rPr lang="en-US" sz="2200" dirty="0" smtClean="0">
                <a:solidFill>
                  <a:srgbClr val="FF0000"/>
                </a:solidFill>
              </a:rPr>
              <a:t>N</a:t>
            </a:r>
            <a:r>
              <a:rPr lang="en-US" sz="2200" dirty="0" smtClean="0"/>
              <a:t>uclear </a:t>
            </a:r>
            <a:r>
              <a:rPr lang="en-US" sz="2200" dirty="0" smtClean="0">
                <a:solidFill>
                  <a:srgbClr val="FF0000"/>
                </a:solidFill>
              </a:rPr>
              <a:t>D</a:t>
            </a:r>
            <a:r>
              <a:rPr lang="en-US" sz="2200" dirty="0" smtClean="0"/>
              <a:t>ata) methodology</a:t>
            </a:r>
          </a:p>
          <a:p>
            <a:pPr marL="800100" lvl="1" indent="-342900" algn="just">
              <a:lnSpc>
                <a:spcPct val="100000"/>
              </a:lnSpc>
            </a:pPr>
            <a:r>
              <a:rPr lang="en-US" sz="2200" dirty="0" smtClean="0"/>
              <a:t>Incorporating REWIND weights in the adjustment formulation.</a:t>
            </a:r>
          </a:p>
          <a:p>
            <a:pPr marL="800100" lvl="1" indent="-342900" algn="just">
              <a:lnSpc>
                <a:spcPct val="100000"/>
              </a:lnSpc>
            </a:pPr>
            <a:r>
              <a:rPr lang="en-US" sz="2200" dirty="0" smtClean="0"/>
              <a:t>Applying the new adjustment formulation to the case of the SG33 experiments and comparing results against those of standard formulation and REWIND PIA combined one.</a:t>
            </a:r>
          </a:p>
          <a:p>
            <a:pPr marL="800100" lvl="1" indent="-342900" algn="just">
              <a:lnSpc>
                <a:spcPct val="100000"/>
              </a:lnSpc>
            </a:pPr>
            <a:r>
              <a:rPr lang="en-US" sz="2200" dirty="0" smtClean="0"/>
              <a:t>Conclusions and considerations for future work.</a:t>
            </a:r>
          </a:p>
          <a:p>
            <a:pPr marL="800100" lvl="1" indent="-342900" algn="just">
              <a:lnSpc>
                <a:spcPct val="100000"/>
              </a:lnSpc>
            </a:pPr>
            <a:endParaRPr lang="en-US" sz="2200" dirty="0" smtClean="0">
              <a:solidFill>
                <a:srgbClr val="7030A0"/>
              </a:solidFill>
            </a:endParaRPr>
          </a:p>
          <a:p>
            <a:pPr marL="800100" lvl="1" indent="-342900" algn="just">
              <a:lnSpc>
                <a:spcPct val="100000"/>
              </a:lnSpc>
            </a:pPr>
            <a:endParaRPr lang="fr-FR" sz="2200" dirty="0">
              <a:solidFill>
                <a:srgbClr val="7030A0"/>
              </a:solidFill>
            </a:endParaRPr>
          </a:p>
        </p:txBody>
      </p:sp>
      <p:sp>
        <p:nvSpPr>
          <p:cNvPr id="5" name="Rectangle 2"/>
          <p:cNvSpPr>
            <a:spLocks noGrp="1" noChangeArrowheads="1"/>
          </p:cNvSpPr>
          <p:nvPr>
            <p:ph type="title"/>
          </p:nvPr>
        </p:nvSpPr>
        <p:spPr>
          <a:xfrm>
            <a:off x="455613" y="641350"/>
            <a:ext cx="8258175" cy="363538"/>
          </a:xfrm>
        </p:spPr>
        <p:txBody>
          <a:bodyPr>
            <a:normAutofit fontScale="90000"/>
          </a:bodyPr>
          <a:lstStyle/>
          <a:p>
            <a:pPr algn="ctr"/>
            <a:r>
              <a:rPr lang="en-US" dirty="0" smtClean="0"/>
              <a:t>Outline</a:t>
            </a:r>
          </a:p>
        </p:txBody>
      </p:sp>
    </p:spTree>
    <p:extLst>
      <p:ext uri="{BB962C8B-B14F-4D97-AF65-F5344CB8AC3E}">
        <p14:creationId xmlns:p14="http://schemas.microsoft.com/office/powerpoint/2010/main" val="1580553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914400"/>
            <a:ext cx="8258175" cy="363538"/>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Progressive Adjustment Issue</a:t>
            </a:r>
            <a:br>
              <a:rPr lang="en-US" dirty="0" smtClean="0"/>
            </a:br>
            <a:endParaRPr lang="en-US" dirty="0" smtClean="0"/>
          </a:p>
        </p:txBody>
      </p:sp>
      <p:sp>
        <p:nvSpPr>
          <p:cNvPr id="19459" name="Rectangle 3"/>
          <p:cNvSpPr>
            <a:spLocks noGrp="1" noChangeArrowheads="1"/>
          </p:cNvSpPr>
          <p:nvPr>
            <p:ph type="body" idx="1"/>
          </p:nvPr>
        </p:nvSpPr>
        <p:spPr>
          <a:xfrm>
            <a:off x="288758" y="1295400"/>
            <a:ext cx="8662737" cy="5211763"/>
          </a:xfrm>
          <a:noFill/>
        </p:spPr>
        <p:txBody>
          <a:bodyPr>
            <a:normAutofit fontScale="92500"/>
          </a:bodyPr>
          <a:lstStyle/>
          <a:p>
            <a:pPr algn="just" eaLnBrk="1" hangingPunct="1"/>
            <a:r>
              <a:rPr lang="en-US" sz="2400" dirty="0" smtClean="0"/>
              <a:t>The </a:t>
            </a:r>
            <a:r>
              <a:rPr lang="en-US" sz="2400" dirty="0" err="1" smtClean="0"/>
              <a:t>Kalman</a:t>
            </a:r>
            <a:r>
              <a:rPr lang="en-US" sz="2400" dirty="0" smtClean="0"/>
              <a:t> filtering technique is the algorithm at the base of the adjustment cross section adjustment. The original </a:t>
            </a:r>
            <a:r>
              <a:rPr lang="en-US" sz="2400" dirty="0" err="1" smtClean="0"/>
              <a:t>Kalman</a:t>
            </a:r>
            <a:r>
              <a:rPr lang="en-US" sz="2400" dirty="0" smtClean="0"/>
              <a:t> filter is applied separately to each measurement in a time series and  it is naturally progressive, because time dictates the progressive adjustment.</a:t>
            </a:r>
          </a:p>
          <a:p>
            <a:pPr algn="just" eaLnBrk="1" hangingPunct="1"/>
            <a:r>
              <a:rPr lang="en-US" sz="2400" dirty="0" smtClean="0"/>
              <a:t>Evaluators make a massive use of </a:t>
            </a:r>
            <a:r>
              <a:rPr lang="en-US" sz="2400" dirty="0" err="1" smtClean="0"/>
              <a:t>Kalman</a:t>
            </a:r>
            <a:r>
              <a:rPr lang="en-US" sz="2400" dirty="0" smtClean="0"/>
              <a:t> filter, but it  is not clear how they prioritize the measurements  to be used in a successive way. </a:t>
            </a:r>
          </a:p>
          <a:p>
            <a:pPr algn="just" eaLnBrk="1" hangingPunct="1"/>
            <a:r>
              <a:rPr lang="en-US" sz="2400" dirty="0" smtClean="0"/>
              <a:t>The PIA (Progressive Incremental Adjustment)  application has shown that the succession of experiments to be used in adjustment will impact significantly the final results both in terms of central values and a posteriori covariance.</a:t>
            </a:r>
          </a:p>
          <a:p>
            <a:pPr algn="just" eaLnBrk="1" hangingPunct="1"/>
            <a:r>
              <a:rPr lang="en-US" sz="2400" dirty="0" smtClean="0"/>
              <a:t>The REWIND methodology was proposed in order to rank experiments by weight using a technique developed for optimizing portfolios of investment assets.</a:t>
            </a:r>
          </a:p>
        </p:txBody>
      </p:sp>
    </p:spTree>
    <p:extLst>
      <p:ext uri="{BB962C8B-B14F-4D97-AF65-F5344CB8AC3E}">
        <p14:creationId xmlns:p14="http://schemas.microsoft.com/office/powerpoint/2010/main" val="4076134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914400"/>
            <a:ext cx="8258175" cy="363538"/>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Application to Integral Experiments: REWIND</a:t>
            </a:r>
          </a:p>
        </p:txBody>
      </p:sp>
      <mc:AlternateContent xmlns:mc="http://schemas.openxmlformats.org/markup-compatibility/2006" xmlns:a14="http://schemas.microsoft.com/office/drawing/2010/main">
        <mc:Choice Requires="a14">
          <p:sp>
            <p:nvSpPr>
              <p:cNvPr id="19459" name="Rectangle 3"/>
              <p:cNvSpPr>
                <a:spLocks noGrp="1" noChangeArrowheads="1"/>
              </p:cNvSpPr>
              <p:nvPr>
                <p:ph type="body" idx="1"/>
              </p:nvPr>
            </p:nvSpPr>
            <p:spPr>
              <a:xfrm>
                <a:off x="288758" y="1295400"/>
                <a:ext cx="8662737" cy="5486400"/>
              </a:xfrm>
              <a:noFill/>
            </p:spPr>
            <p:txBody>
              <a:bodyPr>
                <a:normAutofit fontScale="55000" lnSpcReduction="20000"/>
              </a:bodyPr>
              <a:lstStyle/>
              <a:p>
                <a:pPr algn="just">
                  <a:lnSpc>
                    <a:spcPct val="120000"/>
                  </a:lnSpc>
                </a:pPr>
                <a:r>
                  <a:rPr lang="en-US" sz="3300" dirty="0" smtClean="0"/>
                  <a:t>Let’s consider the set of integral experiments we have as a “portfolio” of assets and calculate the optimal weights that maximize the portfolio “Sharpe Ratio” (similar to the “information ratio”). </a:t>
                </a:r>
                <a:r>
                  <a:rPr lang="en-US" sz="3300" dirty="0"/>
                  <a:t>	</a:t>
                </a:r>
              </a:p>
              <a:p>
                <a:pPr>
                  <a:lnSpc>
                    <a:spcPct val="120000"/>
                  </a:lnSpc>
                </a:pPr>
                <a:r>
                  <a:rPr lang="en-US" sz="3300" dirty="0" smtClean="0"/>
                  <a:t>First, let’s define some attributes of the portfolio. The covariance of the portfolio is calculated as:</a:t>
                </a:r>
              </a:p>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en-US" sz="3300" i="1">
                              <a:solidFill>
                                <a:srgbClr val="000000"/>
                              </a:solidFill>
                              <a:latin typeface="Cambria Math"/>
                            </a:rPr>
                          </m:ctrlPr>
                        </m:sSubPr>
                        <m:e>
                          <m:r>
                            <a:rPr lang="en-US" sz="3300" b="1" i="1">
                              <a:solidFill>
                                <a:srgbClr val="000000"/>
                              </a:solidFill>
                              <a:latin typeface="Cambria Math"/>
                            </a:rPr>
                            <m:t>𝑫</m:t>
                          </m:r>
                        </m:e>
                        <m:sub>
                          <m:r>
                            <a:rPr lang="en-US" sz="3300" b="1" i="1">
                              <a:solidFill>
                                <a:srgbClr val="000000"/>
                              </a:solidFill>
                              <a:latin typeface="Cambria Math"/>
                            </a:rPr>
                            <m:t>𝒑</m:t>
                          </m:r>
                        </m:sub>
                      </m:sSub>
                      <m:r>
                        <a:rPr lang="en-US" sz="3300" b="1" i="1">
                          <a:solidFill>
                            <a:srgbClr val="000000"/>
                          </a:solidFill>
                          <a:latin typeface="Cambria Math"/>
                        </a:rPr>
                        <m:t>=</m:t>
                      </m:r>
                      <m:r>
                        <a:rPr lang="en-US" sz="3300" b="1" i="1">
                          <a:solidFill>
                            <a:srgbClr val="000000"/>
                          </a:solidFill>
                          <a:latin typeface="Cambria Math"/>
                        </a:rPr>
                        <m:t>𝑺𝑫</m:t>
                      </m:r>
                      <m:r>
                        <a:rPr lang="en-US" sz="3300" b="1" i="1">
                          <a:solidFill>
                            <a:srgbClr val="000000"/>
                          </a:solidFill>
                          <a:latin typeface="Cambria Math"/>
                        </a:rPr>
                        <m:t> </m:t>
                      </m:r>
                      <m:sSub>
                        <m:sSubPr>
                          <m:ctrlPr>
                            <a:rPr lang="en-US" sz="3300" i="1">
                              <a:solidFill>
                                <a:srgbClr val="000000"/>
                              </a:solidFill>
                              <a:latin typeface="Cambria Math"/>
                            </a:rPr>
                          </m:ctrlPr>
                        </m:sSubPr>
                        <m:e>
                          <m:r>
                            <a:rPr lang="en-US" sz="3300" b="1" i="1">
                              <a:solidFill>
                                <a:srgbClr val="000000"/>
                              </a:solidFill>
                              <a:latin typeface="Cambria Math"/>
                            </a:rPr>
                            <m:t>𝑪</m:t>
                          </m:r>
                        </m:e>
                        <m:sub>
                          <m:r>
                            <a:rPr lang="en-US" sz="3300" b="1" i="1">
                              <a:solidFill>
                                <a:srgbClr val="000000"/>
                              </a:solidFill>
                              <a:latin typeface="Cambria Math"/>
                            </a:rPr>
                            <m:t>𝒑</m:t>
                          </m:r>
                        </m:sub>
                      </m:sSub>
                      <m:sSup>
                        <m:sSupPr>
                          <m:ctrlPr>
                            <a:rPr lang="en-US" sz="3300" i="1">
                              <a:solidFill>
                                <a:srgbClr val="000000"/>
                              </a:solidFill>
                              <a:latin typeface="Cambria Math"/>
                            </a:rPr>
                          </m:ctrlPr>
                        </m:sSupPr>
                        <m:e>
                          <m:r>
                            <a:rPr lang="en-US" sz="3300" b="1" i="1">
                              <a:solidFill>
                                <a:srgbClr val="000000"/>
                              </a:solidFill>
                              <a:latin typeface="Cambria Math"/>
                            </a:rPr>
                            <m:t>𝑺𝑫</m:t>
                          </m:r>
                        </m:e>
                        <m:sup>
                          <m:r>
                            <a:rPr lang="en-US" sz="3300" b="1" i="1">
                              <a:solidFill>
                                <a:srgbClr val="000000"/>
                              </a:solidFill>
                              <a:latin typeface="Cambria Math"/>
                            </a:rPr>
                            <m:t>𝑻</m:t>
                          </m:r>
                        </m:sup>
                      </m:sSup>
                    </m:oMath>
                  </m:oMathPara>
                </a14:m>
                <a:endParaRPr lang="en-US" sz="3300" dirty="0" smtClean="0"/>
              </a:p>
              <a:p>
                <a:pPr algn="just">
                  <a:lnSpc>
                    <a:spcPct val="120000"/>
                  </a:lnSpc>
                </a:pPr>
                <a:r>
                  <a:rPr lang="en-US" sz="3300" dirty="0" smtClean="0"/>
                  <a:t>Where </a:t>
                </a:r>
                <a14:m>
                  <m:oMath xmlns:m="http://schemas.openxmlformats.org/officeDocument/2006/math">
                    <m:r>
                      <a:rPr lang="en-US" sz="3300" b="1" i="1">
                        <a:solidFill>
                          <a:srgbClr val="000000"/>
                        </a:solidFill>
                        <a:latin typeface="Cambria Math"/>
                      </a:rPr>
                      <m:t>𝑺𝑫</m:t>
                    </m:r>
                  </m:oMath>
                </a14:m>
                <a:r>
                  <a:rPr lang="en-US" sz="3300" dirty="0" smtClean="0"/>
                  <a:t> is the experiment standard deviation and </a:t>
                </a:r>
                <a14:m>
                  <m:oMath xmlns:m="http://schemas.openxmlformats.org/officeDocument/2006/math">
                    <m:sSub>
                      <m:sSubPr>
                        <m:ctrlPr>
                          <a:rPr lang="en-US" sz="3300" i="1">
                            <a:solidFill>
                              <a:srgbClr val="000000"/>
                            </a:solidFill>
                            <a:latin typeface="Cambria Math"/>
                          </a:rPr>
                        </m:ctrlPr>
                      </m:sSubPr>
                      <m:e>
                        <m:r>
                          <a:rPr lang="en-US" sz="3300" b="1" i="1">
                            <a:solidFill>
                              <a:srgbClr val="000000"/>
                            </a:solidFill>
                            <a:latin typeface="Cambria Math"/>
                          </a:rPr>
                          <m:t>𝑪</m:t>
                        </m:r>
                      </m:e>
                      <m:sub>
                        <m:r>
                          <a:rPr lang="en-US" sz="3300" b="1" i="1">
                            <a:solidFill>
                              <a:srgbClr val="000000"/>
                            </a:solidFill>
                            <a:latin typeface="Cambria Math"/>
                          </a:rPr>
                          <m:t>𝒑</m:t>
                        </m:r>
                      </m:sub>
                    </m:sSub>
                  </m:oMath>
                </a14:m>
                <a:r>
                  <a:rPr lang="en-US" sz="3300" dirty="0" smtClean="0"/>
                  <a:t>is the correlation among experiments and are calculated using the usual formulation with sensitivity coefficients and cross section covariance:</a:t>
                </a:r>
              </a:p>
              <a:p>
                <a:pPr marL="0" indent="0" algn="just">
                  <a:lnSpc>
                    <a:spcPct val="120000"/>
                  </a:lnSpc>
                  <a:buNone/>
                </a:pPr>
                <a14:m>
                  <m:oMathPara xmlns:m="http://schemas.openxmlformats.org/officeDocument/2006/math">
                    <m:oMathParaPr>
                      <m:jc m:val="centerGroup"/>
                    </m:oMathParaPr>
                    <m:oMath xmlns:m="http://schemas.openxmlformats.org/officeDocument/2006/math">
                      <m:sSubSup>
                        <m:sSubSupPr>
                          <m:ctrlPr>
                            <a:rPr lang="fr-FR" sz="2900" i="1" smtClean="0">
                              <a:latin typeface="Cambria Math"/>
                            </a:rPr>
                          </m:ctrlPr>
                        </m:sSubSupPr>
                        <m:e>
                          <m:r>
                            <a:rPr lang="en-US" sz="2900" b="1" i="1" smtClean="0">
                              <a:latin typeface="Cambria Math"/>
                            </a:rPr>
                            <m:t>𝑪</m:t>
                          </m:r>
                        </m:e>
                        <m:sub>
                          <m:sSup>
                            <m:sSupPr>
                              <m:ctrlPr>
                                <a:rPr lang="en-US" sz="2900" b="1" i="1" smtClean="0">
                                  <a:latin typeface="Cambria Math"/>
                                </a:rPr>
                              </m:ctrlPr>
                            </m:sSupPr>
                            <m:e>
                              <m:r>
                                <a:rPr lang="en-US" sz="2900" b="1" i="1" smtClean="0">
                                  <a:latin typeface="Cambria Math"/>
                                </a:rPr>
                                <m:t>𝑬</m:t>
                              </m:r>
                            </m:e>
                            <m:sup>
                              <m:r>
                                <a:rPr lang="en-US" sz="2900" b="1" i="1" smtClean="0">
                                  <a:latin typeface="Cambria Math"/>
                                </a:rPr>
                                <m:t>′</m:t>
                              </m:r>
                            </m:sup>
                          </m:sSup>
                          <m:r>
                            <a:rPr lang="en-US" sz="2900" b="1" i="1" smtClean="0">
                              <a:latin typeface="Cambria Math"/>
                            </a:rPr>
                            <m:t>𝑬</m:t>
                          </m:r>
                        </m:sub>
                        <m:sup/>
                      </m:sSubSup>
                      <m:r>
                        <a:rPr lang="fr-FR" sz="2900">
                          <a:latin typeface="Cambria Math"/>
                        </a:rPr>
                        <m:t>=</m:t>
                      </m:r>
                      <m:f>
                        <m:fPr>
                          <m:ctrlPr>
                            <a:rPr lang="en-US" sz="2900" i="1">
                              <a:latin typeface="Cambria Math"/>
                            </a:rPr>
                          </m:ctrlPr>
                        </m:fPr>
                        <m:num>
                          <m:r>
                            <a:rPr lang="fr-FR" sz="2900">
                              <a:latin typeface="Cambria Math"/>
                            </a:rPr>
                            <m:t>(</m:t>
                          </m:r>
                          <m:sSub>
                            <m:sSubPr>
                              <m:ctrlPr>
                                <a:rPr lang="en-US" sz="2900" i="1">
                                  <a:latin typeface="Cambria Math"/>
                                </a:rPr>
                              </m:ctrlPr>
                            </m:sSubPr>
                            <m:e>
                              <m:r>
                                <a:rPr lang="fr-FR" sz="2900" i="1">
                                  <a:latin typeface="Cambria Math"/>
                                </a:rPr>
                                <m:t>𝑺</m:t>
                              </m:r>
                            </m:e>
                            <m:sub>
                              <m:r>
                                <a:rPr lang="en-US" sz="2900" b="1" i="1" smtClean="0">
                                  <a:latin typeface="Cambria Math"/>
                                </a:rPr>
                                <m:t>𝑬</m:t>
                              </m:r>
                              <m:r>
                                <a:rPr lang="en-US" sz="2900" b="1" i="1" smtClean="0">
                                  <a:latin typeface="Cambria Math"/>
                                </a:rPr>
                                <m:t>′</m:t>
                              </m:r>
                            </m:sub>
                          </m:sSub>
                          <m:sSub>
                            <m:sSubPr>
                              <m:ctrlPr>
                                <a:rPr lang="en-US" sz="2900" i="1">
                                  <a:latin typeface="Cambria Math"/>
                                </a:rPr>
                              </m:ctrlPr>
                            </m:sSubPr>
                            <m:e>
                              <m:r>
                                <a:rPr lang="fr-FR" sz="2900" i="1">
                                  <a:latin typeface="Cambria Math"/>
                                </a:rPr>
                                <m:t>𝑴</m:t>
                              </m:r>
                            </m:e>
                            <m:sub>
                              <m:r>
                                <a:rPr lang="fr-FR" sz="2900" i="1">
                                  <a:latin typeface="Cambria Math"/>
                                </a:rPr>
                                <m:t>𝝈</m:t>
                              </m:r>
                            </m:sub>
                          </m:sSub>
                          <m:sSub>
                            <m:sSubPr>
                              <m:ctrlPr>
                                <a:rPr lang="en-US" sz="2900" i="1">
                                  <a:latin typeface="Cambria Math"/>
                                </a:rPr>
                              </m:ctrlPr>
                            </m:sSubPr>
                            <m:e>
                              <m:r>
                                <a:rPr lang="fr-FR" sz="2900" i="1">
                                  <a:latin typeface="Cambria Math"/>
                                </a:rPr>
                                <m:t>𝑺</m:t>
                              </m:r>
                            </m:e>
                            <m:sub>
                              <m:r>
                                <a:rPr lang="fr-FR" sz="2900" i="1">
                                  <a:latin typeface="Cambria Math"/>
                                </a:rPr>
                                <m:t>𝑬</m:t>
                              </m:r>
                            </m:sub>
                          </m:sSub>
                          <m:r>
                            <a:rPr lang="fr-FR" sz="2900">
                              <a:latin typeface="Cambria Math"/>
                            </a:rPr>
                            <m:t>)</m:t>
                          </m:r>
                        </m:num>
                        <m:den>
                          <m:sSup>
                            <m:sSupPr>
                              <m:ctrlPr>
                                <a:rPr lang="en-US" sz="2900" i="1">
                                  <a:latin typeface="Cambria Math"/>
                                </a:rPr>
                              </m:ctrlPr>
                            </m:sSupPr>
                            <m:e>
                              <m:r>
                                <a:rPr lang="fr-FR" sz="2900">
                                  <a:latin typeface="Cambria Math"/>
                                </a:rPr>
                                <m:t>[</m:t>
                              </m:r>
                              <m:d>
                                <m:dPr>
                                  <m:ctrlPr>
                                    <a:rPr lang="en-US" sz="2900" i="1">
                                      <a:latin typeface="Cambria Math"/>
                                    </a:rPr>
                                  </m:ctrlPr>
                                </m:dPr>
                                <m:e>
                                  <m:sSub>
                                    <m:sSubPr>
                                      <m:ctrlPr>
                                        <a:rPr lang="en-US" sz="2900" i="1" smtClean="0">
                                          <a:latin typeface="Cambria Math"/>
                                        </a:rPr>
                                      </m:ctrlPr>
                                    </m:sSubPr>
                                    <m:e>
                                      <m:r>
                                        <a:rPr lang="fr-FR" sz="2900" i="1">
                                          <a:latin typeface="Cambria Math"/>
                                        </a:rPr>
                                        <m:t>𝑺</m:t>
                                      </m:r>
                                    </m:e>
                                    <m:sub>
                                      <m:r>
                                        <a:rPr lang="en-US" sz="2900" b="1" i="1" smtClean="0">
                                          <a:latin typeface="Cambria Math"/>
                                        </a:rPr>
                                        <m:t>𝑬</m:t>
                                      </m:r>
                                      <m:r>
                                        <a:rPr lang="en-US" sz="2900" b="1" i="1" smtClean="0">
                                          <a:latin typeface="Cambria Math"/>
                                        </a:rPr>
                                        <m:t>′</m:t>
                                      </m:r>
                                    </m:sub>
                                  </m:sSub>
                                  <m:sSub>
                                    <m:sSubPr>
                                      <m:ctrlPr>
                                        <a:rPr lang="en-US" sz="2900" i="1">
                                          <a:latin typeface="Cambria Math"/>
                                        </a:rPr>
                                      </m:ctrlPr>
                                    </m:sSubPr>
                                    <m:e>
                                      <m:r>
                                        <a:rPr lang="fr-FR" sz="2900" i="1">
                                          <a:latin typeface="Cambria Math"/>
                                        </a:rPr>
                                        <m:t>𝑴</m:t>
                                      </m:r>
                                    </m:e>
                                    <m:sub>
                                      <m:r>
                                        <a:rPr lang="fr-FR" sz="2900" i="1">
                                          <a:latin typeface="Cambria Math"/>
                                        </a:rPr>
                                        <m:t>𝝈</m:t>
                                      </m:r>
                                    </m:sub>
                                  </m:sSub>
                                  <m:sSub>
                                    <m:sSubPr>
                                      <m:ctrlPr>
                                        <a:rPr lang="en-US" sz="2900" i="1">
                                          <a:latin typeface="Cambria Math"/>
                                        </a:rPr>
                                      </m:ctrlPr>
                                    </m:sSubPr>
                                    <m:e>
                                      <m:r>
                                        <a:rPr lang="fr-FR" sz="2900" i="1">
                                          <a:latin typeface="Cambria Math"/>
                                        </a:rPr>
                                        <m:t>𝑺</m:t>
                                      </m:r>
                                    </m:e>
                                    <m:sub>
                                      <m:r>
                                        <a:rPr lang="en-US" sz="2900" b="1" i="1" smtClean="0">
                                          <a:latin typeface="Cambria Math"/>
                                        </a:rPr>
                                        <m:t>𝑬</m:t>
                                      </m:r>
                                      <m:r>
                                        <a:rPr lang="en-US" sz="2900" b="1" i="1" smtClean="0">
                                          <a:latin typeface="Cambria Math"/>
                                        </a:rPr>
                                        <m:t>′</m:t>
                                      </m:r>
                                    </m:sub>
                                  </m:sSub>
                                </m:e>
                              </m:d>
                              <m:d>
                                <m:dPr>
                                  <m:ctrlPr>
                                    <a:rPr lang="en-US" sz="2900" i="1">
                                      <a:latin typeface="Cambria Math"/>
                                    </a:rPr>
                                  </m:ctrlPr>
                                </m:dPr>
                                <m:e>
                                  <m:sSub>
                                    <m:sSubPr>
                                      <m:ctrlPr>
                                        <a:rPr lang="en-US" sz="2900" i="1">
                                          <a:latin typeface="Cambria Math"/>
                                        </a:rPr>
                                      </m:ctrlPr>
                                    </m:sSubPr>
                                    <m:e>
                                      <m:r>
                                        <a:rPr lang="fr-FR" sz="2900" i="1">
                                          <a:latin typeface="Cambria Math"/>
                                        </a:rPr>
                                        <m:t>𝑺</m:t>
                                      </m:r>
                                    </m:e>
                                    <m:sub>
                                      <m:r>
                                        <a:rPr lang="fr-FR" sz="2900" i="1">
                                          <a:latin typeface="Cambria Math"/>
                                        </a:rPr>
                                        <m:t>𝑬</m:t>
                                      </m:r>
                                    </m:sub>
                                  </m:sSub>
                                  <m:sSub>
                                    <m:sSubPr>
                                      <m:ctrlPr>
                                        <a:rPr lang="en-US" sz="2900" i="1">
                                          <a:latin typeface="Cambria Math"/>
                                        </a:rPr>
                                      </m:ctrlPr>
                                    </m:sSubPr>
                                    <m:e>
                                      <m:r>
                                        <a:rPr lang="fr-FR" sz="2900" i="1">
                                          <a:latin typeface="Cambria Math"/>
                                        </a:rPr>
                                        <m:t>𝑴</m:t>
                                      </m:r>
                                    </m:e>
                                    <m:sub>
                                      <m:r>
                                        <a:rPr lang="fr-FR" sz="2900" i="1">
                                          <a:latin typeface="Cambria Math"/>
                                        </a:rPr>
                                        <m:t>𝝈</m:t>
                                      </m:r>
                                    </m:sub>
                                  </m:sSub>
                                  <m:sSub>
                                    <m:sSubPr>
                                      <m:ctrlPr>
                                        <a:rPr lang="en-US" sz="2900" i="1">
                                          <a:latin typeface="Cambria Math"/>
                                        </a:rPr>
                                      </m:ctrlPr>
                                    </m:sSubPr>
                                    <m:e>
                                      <m:r>
                                        <a:rPr lang="fr-FR" sz="2900" i="1">
                                          <a:latin typeface="Cambria Math"/>
                                        </a:rPr>
                                        <m:t>𝑺</m:t>
                                      </m:r>
                                    </m:e>
                                    <m:sub>
                                      <m:r>
                                        <a:rPr lang="fr-FR" sz="2900" i="1">
                                          <a:latin typeface="Cambria Math"/>
                                        </a:rPr>
                                        <m:t>𝑬</m:t>
                                      </m:r>
                                    </m:sub>
                                  </m:sSub>
                                </m:e>
                              </m:d>
                              <m:r>
                                <a:rPr lang="fr-FR" sz="2900">
                                  <a:latin typeface="Cambria Math"/>
                                </a:rPr>
                                <m:t>]</m:t>
                              </m:r>
                            </m:e>
                            <m:sup>
                              <m:r>
                                <a:rPr lang="fr-FR" sz="2900" i="1">
                                  <a:latin typeface="Cambria Math"/>
                                </a:rPr>
                                <m:t>𝟏</m:t>
                              </m:r>
                              <m:r>
                                <a:rPr lang="fr-FR" sz="2900">
                                  <a:latin typeface="Cambria Math"/>
                                </a:rPr>
                                <m:t>/</m:t>
                              </m:r>
                              <m:r>
                                <a:rPr lang="fr-FR" sz="2900" i="1">
                                  <a:latin typeface="Cambria Math"/>
                                </a:rPr>
                                <m:t>𝟐</m:t>
                              </m:r>
                            </m:sup>
                          </m:sSup>
                        </m:den>
                      </m:f>
                    </m:oMath>
                  </m:oMathPara>
                </a14:m>
                <a:endParaRPr lang="en-US" sz="2900" dirty="0"/>
              </a:p>
              <a:p>
                <a:pPr>
                  <a:lnSpc>
                    <a:spcPct val="120000"/>
                  </a:lnSpc>
                </a:pPr>
                <a:r>
                  <a:rPr lang="en-US" sz="3300" dirty="0" smtClean="0"/>
                  <a:t>The portfolio standard deviation </a:t>
                </a:r>
                <a:r>
                  <a:rPr lang="en-US" sz="3300" dirty="0"/>
                  <a:t>and the internal portfolio </a:t>
                </a:r>
                <a:r>
                  <a:rPr lang="en-US" sz="3300" dirty="0" smtClean="0"/>
                  <a:t>correlation are: </a:t>
                </a:r>
              </a:p>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en-US" sz="3300" i="1">
                              <a:solidFill>
                                <a:srgbClr val="000000"/>
                              </a:solidFill>
                              <a:latin typeface="Cambria Math"/>
                            </a:rPr>
                          </m:ctrlPr>
                        </m:sSubPr>
                        <m:e>
                          <m:r>
                            <a:rPr lang="en-US" sz="3300" b="1" i="1">
                              <a:solidFill>
                                <a:srgbClr val="000000"/>
                              </a:solidFill>
                              <a:latin typeface="Cambria Math"/>
                            </a:rPr>
                            <m:t>𝑺𝑫</m:t>
                          </m:r>
                        </m:e>
                        <m:sub>
                          <m:r>
                            <a:rPr lang="en-US" sz="3300" b="1" i="1">
                              <a:solidFill>
                                <a:srgbClr val="000000"/>
                              </a:solidFill>
                              <a:latin typeface="Cambria Math"/>
                            </a:rPr>
                            <m:t>𝒑</m:t>
                          </m:r>
                          <m:r>
                            <a:rPr lang="en-US" sz="3300" b="1" i="1">
                              <a:solidFill>
                                <a:srgbClr val="000000"/>
                              </a:solidFill>
                              <a:latin typeface="Cambria Math"/>
                            </a:rPr>
                            <m:t> </m:t>
                          </m:r>
                        </m:sub>
                      </m:sSub>
                      <m:r>
                        <a:rPr lang="en-US" sz="3300" b="1" i="1">
                          <a:solidFill>
                            <a:srgbClr val="000000"/>
                          </a:solidFill>
                          <a:latin typeface="Cambria Math"/>
                        </a:rPr>
                        <m:t>=</m:t>
                      </m:r>
                      <m:r>
                        <a:rPr lang="en-US" sz="3300" b="1" i="1">
                          <a:solidFill>
                            <a:srgbClr val="000000"/>
                          </a:solidFill>
                          <a:latin typeface="Cambria Math"/>
                        </a:rPr>
                        <m:t>𝒘</m:t>
                      </m:r>
                      <m:sSub>
                        <m:sSubPr>
                          <m:ctrlPr>
                            <a:rPr lang="en-US" sz="3300" i="1">
                              <a:solidFill>
                                <a:srgbClr val="000000"/>
                              </a:solidFill>
                              <a:latin typeface="Cambria Math"/>
                            </a:rPr>
                          </m:ctrlPr>
                        </m:sSubPr>
                        <m:e>
                          <m:r>
                            <a:rPr lang="en-US" sz="3300" b="1" i="1">
                              <a:solidFill>
                                <a:srgbClr val="000000"/>
                              </a:solidFill>
                              <a:latin typeface="Cambria Math"/>
                            </a:rPr>
                            <m:t>𝑫</m:t>
                          </m:r>
                        </m:e>
                        <m:sub>
                          <m:r>
                            <a:rPr lang="en-US" sz="3300" b="1" i="1">
                              <a:solidFill>
                                <a:srgbClr val="000000"/>
                              </a:solidFill>
                              <a:latin typeface="Cambria Math"/>
                            </a:rPr>
                            <m:t>𝒑</m:t>
                          </m:r>
                        </m:sub>
                      </m:sSub>
                      <m:sSup>
                        <m:sSupPr>
                          <m:ctrlPr>
                            <a:rPr lang="en-US" sz="3300" i="1">
                              <a:solidFill>
                                <a:srgbClr val="000000"/>
                              </a:solidFill>
                              <a:latin typeface="Cambria Math"/>
                            </a:rPr>
                          </m:ctrlPr>
                        </m:sSupPr>
                        <m:e>
                          <m:r>
                            <a:rPr lang="en-US" sz="3300" b="1" i="1">
                              <a:solidFill>
                                <a:srgbClr val="000000"/>
                              </a:solidFill>
                              <a:latin typeface="Cambria Math"/>
                            </a:rPr>
                            <m:t>𝒘</m:t>
                          </m:r>
                        </m:e>
                        <m:sup>
                          <m:r>
                            <a:rPr lang="en-US" sz="3300" b="1" i="1">
                              <a:solidFill>
                                <a:srgbClr val="000000"/>
                              </a:solidFill>
                              <a:latin typeface="Cambria Math"/>
                            </a:rPr>
                            <m:t>𝑻</m:t>
                          </m:r>
                        </m:sup>
                      </m:sSup>
                    </m:oMath>
                  </m:oMathPara>
                </a14:m>
                <a:endParaRPr lang="en-US" sz="3300" b="1" i="1" dirty="0" smtClean="0">
                  <a:solidFill>
                    <a:srgbClr val="000000"/>
                  </a:solidFill>
                  <a:latin typeface="Cambria Math"/>
                </a:endParaRPr>
              </a:p>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en-US" sz="3300" i="1">
                              <a:latin typeface="Cambria Math"/>
                            </a:rPr>
                          </m:ctrlPr>
                        </m:sSubPr>
                        <m:e>
                          <m:r>
                            <a:rPr lang="en-US" sz="3300" b="1" i="1">
                              <a:latin typeface="Cambria Math"/>
                            </a:rPr>
                            <m:t>𝑪𝒐𝒓</m:t>
                          </m:r>
                        </m:e>
                        <m:sub>
                          <m:r>
                            <a:rPr lang="en-US" sz="3300" b="1" i="1">
                              <a:latin typeface="Cambria Math"/>
                            </a:rPr>
                            <m:t>𝒑</m:t>
                          </m:r>
                        </m:sub>
                      </m:sSub>
                      <m:r>
                        <a:rPr lang="en-US" sz="3300" b="1" i="1">
                          <a:latin typeface="Cambria Math"/>
                        </a:rPr>
                        <m:t>=</m:t>
                      </m:r>
                      <m:f>
                        <m:fPr>
                          <m:ctrlPr>
                            <a:rPr lang="en-US" sz="3300" i="1">
                              <a:latin typeface="Cambria Math"/>
                            </a:rPr>
                          </m:ctrlPr>
                        </m:fPr>
                        <m:num>
                          <m:sSub>
                            <m:sSubPr>
                              <m:ctrlPr>
                                <a:rPr lang="en-US" sz="3300" i="1">
                                  <a:latin typeface="Cambria Math"/>
                                </a:rPr>
                              </m:ctrlPr>
                            </m:sSubPr>
                            <m:e>
                              <m:r>
                                <a:rPr lang="en-US" sz="3300" b="1" i="1">
                                  <a:latin typeface="Cambria Math"/>
                                </a:rPr>
                                <m:t>𝑺𝑫</m:t>
                              </m:r>
                            </m:e>
                            <m:sub>
                              <m:r>
                                <a:rPr lang="en-US" sz="3300" b="1" i="1">
                                  <a:latin typeface="Cambria Math"/>
                                </a:rPr>
                                <m:t>𝒑</m:t>
                              </m:r>
                            </m:sub>
                          </m:sSub>
                          <m:r>
                            <a:rPr lang="en-US" sz="3300" b="1" i="1">
                              <a:latin typeface="Cambria Math"/>
                            </a:rPr>
                            <m:t>−</m:t>
                          </m:r>
                          <m:sSubSup>
                            <m:sSubSupPr>
                              <m:ctrlPr>
                                <a:rPr lang="en-US" sz="3300" i="1">
                                  <a:latin typeface="Cambria Math"/>
                                </a:rPr>
                              </m:ctrlPr>
                            </m:sSubSupPr>
                            <m:e>
                              <m:r>
                                <a:rPr lang="en-US" sz="3300" b="1" i="1">
                                  <a:latin typeface="Cambria Math"/>
                                </a:rPr>
                                <m:t>𝑺𝑫</m:t>
                              </m:r>
                            </m:e>
                            <m:sub>
                              <m:r>
                                <a:rPr lang="en-US" sz="3300" b="1" i="1">
                                  <a:latin typeface="Cambria Math"/>
                                </a:rPr>
                                <m:t>𝒑</m:t>
                              </m:r>
                            </m:sub>
                            <m:sup>
                              <m:r>
                                <a:rPr lang="en-US" sz="3300" b="1" i="1">
                                  <a:latin typeface="Cambria Math"/>
                                </a:rPr>
                                <m:t>𝒄𝒖</m:t>
                              </m:r>
                            </m:sup>
                          </m:sSubSup>
                        </m:num>
                        <m:den>
                          <m:sSubSup>
                            <m:sSubSupPr>
                              <m:ctrlPr>
                                <a:rPr lang="en-US" sz="3300" i="1">
                                  <a:latin typeface="Cambria Math"/>
                                </a:rPr>
                              </m:ctrlPr>
                            </m:sSubSupPr>
                            <m:e>
                              <m:r>
                                <a:rPr lang="en-US" sz="3300" b="1" i="1">
                                  <a:latin typeface="Cambria Math"/>
                                </a:rPr>
                                <m:t>𝑺𝑫</m:t>
                              </m:r>
                            </m:e>
                            <m:sub>
                              <m:r>
                                <a:rPr lang="en-US" sz="3300" b="1" i="1">
                                  <a:latin typeface="Cambria Math"/>
                                </a:rPr>
                                <m:t>𝒑</m:t>
                              </m:r>
                            </m:sub>
                            <m:sup>
                              <m:r>
                                <a:rPr lang="en-US" sz="3300" b="1" i="1">
                                  <a:latin typeface="Cambria Math"/>
                                </a:rPr>
                                <m:t>𝒄𝒄</m:t>
                              </m:r>
                            </m:sup>
                          </m:sSubSup>
                        </m:den>
                      </m:f>
                    </m:oMath>
                  </m:oMathPara>
                </a14:m>
                <a:endParaRPr lang="en-US" sz="3300" dirty="0" smtClean="0"/>
              </a:p>
              <a:p>
                <a:pPr marL="0" indent="0" algn="just">
                  <a:lnSpc>
                    <a:spcPct val="120000"/>
                  </a:lnSpc>
                  <a:buNone/>
                </a:pPr>
                <a:endParaRPr lang="en-US" sz="2600" dirty="0" smtClean="0"/>
              </a:p>
              <a:p>
                <a:pPr marL="0" indent="0" algn="just" eaLnBrk="1" hangingPunct="1">
                  <a:buNone/>
                </a:pPr>
                <a:endParaRPr lang="en-US" sz="2400" dirty="0" smtClean="0"/>
              </a:p>
            </p:txBody>
          </p:sp>
        </mc:Choice>
        <mc:Fallback xmlns="">
          <p:sp>
            <p:nvSpPr>
              <p:cNvPr id="19459" name="Rectangle 3"/>
              <p:cNvSpPr>
                <a:spLocks noGrp="1" noRot="1" noChangeAspect="1" noMove="1" noResize="1" noEditPoints="1" noAdjustHandles="1" noChangeArrowheads="1" noChangeShapeType="1" noTextEdit="1"/>
              </p:cNvSpPr>
              <p:nvPr>
                <p:ph type="body" idx="1"/>
              </p:nvPr>
            </p:nvSpPr>
            <p:spPr>
              <a:xfrm>
                <a:off x="288758" y="1295400"/>
                <a:ext cx="8662737" cy="5486400"/>
              </a:xfrm>
              <a:blipFill rotWithShape="1">
                <a:blip r:embed="rId3"/>
                <a:stretch>
                  <a:fillRect l="-985" t="-667" r="-563"/>
                </a:stretch>
              </a:blipFill>
            </p:spPr>
            <p:txBody>
              <a:bodyPr/>
              <a:lstStyle/>
              <a:p>
                <a:r>
                  <a:rPr lang="en-US">
                    <a:noFill/>
                  </a:rPr>
                  <a:t> </a:t>
                </a:r>
              </a:p>
            </p:txBody>
          </p:sp>
        </mc:Fallback>
      </mc:AlternateContent>
    </p:spTree>
    <p:extLst>
      <p:ext uri="{BB962C8B-B14F-4D97-AF65-F5344CB8AC3E}">
        <p14:creationId xmlns:p14="http://schemas.microsoft.com/office/powerpoint/2010/main" val="3005590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914400"/>
            <a:ext cx="8258175" cy="363538"/>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Application to Integral Experiments: REWIND</a:t>
            </a:r>
          </a:p>
        </p:txBody>
      </p:sp>
      <mc:AlternateContent xmlns:mc="http://schemas.openxmlformats.org/markup-compatibility/2006" xmlns:a14="http://schemas.microsoft.com/office/drawing/2010/main">
        <mc:Choice Requires="a14">
          <p:sp>
            <p:nvSpPr>
              <p:cNvPr id="19459" name="Rectangle 3"/>
              <p:cNvSpPr>
                <a:spLocks noGrp="1" noChangeArrowheads="1"/>
              </p:cNvSpPr>
              <p:nvPr>
                <p:ph type="body" idx="1"/>
              </p:nvPr>
            </p:nvSpPr>
            <p:spPr>
              <a:xfrm>
                <a:off x="288758" y="1295400"/>
                <a:ext cx="8662737" cy="5211763"/>
              </a:xfrm>
              <a:noFill/>
            </p:spPr>
            <p:txBody>
              <a:bodyPr>
                <a:normAutofit fontScale="40000" lnSpcReduction="20000"/>
              </a:bodyPr>
              <a:lstStyle/>
              <a:p>
                <a:pPr algn="just">
                  <a:lnSpc>
                    <a:spcPct val="120000"/>
                  </a:lnSpc>
                </a:pPr>
                <a:r>
                  <a:rPr lang="en-US" sz="5000" dirty="0" smtClean="0"/>
                  <a:t>Now let’s define the Sharpe Ratio for the case we want to find the optimal experiment weights for improving the information we want on a set of isotopes like those of CIELO. </a:t>
                </a:r>
              </a:p>
              <a:p>
                <a:pPr algn="just">
                  <a:lnSpc>
                    <a:spcPct val="120000"/>
                  </a:lnSpc>
                </a:pPr>
                <a:r>
                  <a:rPr lang="en-US" sz="5000" dirty="0" smtClean="0"/>
                  <a:t>In this case the return of each asset (experiment) is the potential gain an experiment can produce by reducing the uncertainty obtained by the usual sandwich formula limited </a:t>
                </a:r>
                <a:r>
                  <a:rPr lang="en-US" sz="5000" dirty="0"/>
                  <a:t>to the isotopes under </a:t>
                </a:r>
                <a:r>
                  <a:rPr lang="en-US" sz="5000" dirty="0" smtClean="0"/>
                  <a:t>consideration.  However, to this we have to subtract the experimental uncertainty </a:t>
                </a:r>
                <a:r>
                  <a:rPr lang="en-US" sz="5000" i="1" dirty="0" err="1" smtClean="0"/>
                  <a:t>U</a:t>
                </a:r>
                <a:r>
                  <a:rPr lang="en-US" sz="5000" i="1" baseline="-25000" dirty="0" err="1" smtClean="0"/>
                  <a:t>i</a:t>
                </a:r>
                <a:r>
                  <a:rPr lang="en-US" sz="5000" dirty="0" smtClean="0"/>
                  <a:t> (both from measurement and calculation). </a:t>
                </a:r>
              </a:p>
              <a:p>
                <a:pPr algn="just">
                  <a:lnSpc>
                    <a:spcPct val="120000"/>
                  </a:lnSpc>
                </a:pPr>
                <a:r>
                  <a:rPr lang="en-US" sz="5000" dirty="0" smtClean="0"/>
                  <a:t>Similarly, the portfolio standard deviations is calculated using only the sensitivity coefficients and covariance data of the isotopes under considerations.  </a:t>
                </a:r>
              </a:p>
              <a:p>
                <a:pPr marL="0" indent="0" algn="ctr">
                  <a:lnSpc>
                    <a:spcPct val="120000"/>
                  </a:lnSpc>
                  <a:buNone/>
                </a:pPr>
                <a14:m>
                  <m:oMath xmlns:m="http://schemas.openxmlformats.org/officeDocument/2006/math">
                    <m:sSub>
                      <m:sSubPr>
                        <m:ctrlPr>
                          <a:rPr lang="en-US" sz="5500" i="1">
                            <a:latin typeface="Cambria Math"/>
                          </a:rPr>
                        </m:ctrlPr>
                      </m:sSubPr>
                      <m:e>
                        <m:r>
                          <a:rPr lang="en-US" sz="5500" b="1" i="1">
                            <a:latin typeface="Cambria Math"/>
                          </a:rPr>
                          <m:t>𝑺𝑹</m:t>
                        </m:r>
                      </m:e>
                      <m:sub>
                        <m:r>
                          <a:rPr lang="en-US" sz="5500" b="1" i="1">
                            <a:latin typeface="Cambria Math"/>
                          </a:rPr>
                          <m:t>𝒑</m:t>
                        </m:r>
                      </m:sub>
                    </m:sSub>
                    <m:r>
                      <a:rPr lang="en-US" sz="5500" b="1" i="1">
                        <a:latin typeface="Cambria Math"/>
                      </a:rPr>
                      <m:t>=</m:t>
                    </m:r>
                    <m:f>
                      <m:fPr>
                        <m:ctrlPr>
                          <a:rPr lang="en-US" sz="5500" i="1">
                            <a:latin typeface="Cambria Math"/>
                          </a:rPr>
                        </m:ctrlPr>
                      </m:fPr>
                      <m:num>
                        <m:nary>
                          <m:naryPr>
                            <m:chr m:val="∑"/>
                            <m:limLoc m:val="subSup"/>
                            <m:ctrlPr>
                              <a:rPr lang="en-US" sz="5500" i="1">
                                <a:latin typeface="Cambria Math"/>
                              </a:rPr>
                            </m:ctrlPr>
                          </m:naryPr>
                          <m:sub>
                            <m:r>
                              <a:rPr lang="en-US" sz="5500" b="1" i="1">
                                <a:latin typeface="Cambria Math"/>
                              </a:rPr>
                              <m:t>𝒊</m:t>
                            </m:r>
                            <m:r>
                              <a:rPr lang="en-US" sz="5500" b="1" i="1">
                                <a:latin typeface="Cambria Math"/>
                              </a:rPr>
                              <m:t>=</m:t>
                            </m:r>
                            <m:r>
                              <a:rPr lang="en-US" sz="5500" b="1" i="1">
                                <a:latin typeface="Cambria Math"/>
                              </a:rPr>
                              <m:t>𝟏</m:t>
                            </m:r>
                          </m:sub>
                          <m:sup>
                            <m:r>
                              <a:rPr lang="en-US" sz="5500" b="1" i="1">
                                <a:latin typeface="Cambria Math"/>
                              </a:rPr>
                              <m:t>𝑵</m:t>
                            </m:r>
                          </m:sup>
                          <m:e>
                            <m:sSub>
                              <m:sSubPr>
                                <m:ctrlPr>
                                  <a:rPr lang="en-US" sz="5500" i="1">
                                    <a:latin typeface="Cambria Math"/>
                                  </a:rPr>
                                </m:ctrlPr>
                              </m:sSubPr>
                              <m:e>
                                <m:r>
                                  <a:rPr lang="en-US" sz="5500" b="1" i="1">
                                    <a:latin typeface="Cambria Math"/>
                                  </a:rPr>
                                  <m:t>𝒘</m:t>
                                </m:r>
                              </m:e>
                              <m:sub>
                                <m:r>
                                  <a:rPr lang="en-US" sz="5500" b="1" i="1">
                                    <a:latin typeface="Cambria Math"/>
                                  </a:rPr>
                                  <m:t>𝒊</m:t>
                                </m:r>
                              </m:sub>
                            </m:sSub>
                            <m:sSub>
                              <m:sSubPr>
                                <m:ctrlPr>
                                  <a:rPr lang="en-US" sz="5500" i="1">
                                    <a:latin typeface="Cambria Math"/>
                                  </a:rPr>
                                </m:ctrlPr>
                              </m:sSubPr>
                              <m:e>
                                <m:r>
                                  <a:rPr lang="en-US" sz="5500" b="1" i="1" smtClean="0">
                                    <a:latin typeface="Cambria Math"/>
                                  </a:rPr>
                                  <m:t>(</m:t>
                                </m:r>
                                <m:r>
                                  <a:rPr lang="en-US" sz="5500" b="1" i="1">
                                    <a:latin typeface="Cambria Math"/>
                                  </a:rPr>
                                  <m:t>𝑺𝑫</m:t>
                                </m:r>
                              </m:e>
                              <m:sub>
                                <m:r>
                                  <a:rPr lang="en-US" sz="5500" b="1" i="1">
                                    <a:latin typeface="Cambria Math"/>
                                  </a:rPr>
                                  <m:t>𝒊</m:t>
                                </m:r>
                              </m:sub>
                            </m:sSub>
                            <m:r>
                              <a:rPr lang="en-US" sz="5500" b="1" i="1" smtClean="0">
                                <a:latin typeface="Cambria Math"/>
                              </a:rPr>
                              <m:t>−</m:t>
                            </m:r>
                            <m:sSub>
                              <m:sSubPr>
                                <m:ctrlPr>
                                  <a:rPr lang="en-US" sz="5500" i="1" smtClean="0">
                                    <a:latin typeface="Cambria Math"/>
                                  </a:rPr>
                                </m:ctrlPr>
                              </m:sSubPr>
                              <m:e>
                                <m:r>
                                  <a:rPr lang="en-US" sz="5500" b="1" i="1" smtClean="0">
                                    <a:latin typeface="Cambria Math"/>
                                  </a:rPr>
                                  <m:t>𝑼</m:t>
                                </m:r>
                              </m:e>
                              <m:sub>
                                <m:r>
                                  <a:rPr lang="en-US" sz="5500" b="1" i="1" smtClean="0">
                                    <a:latin typeface="Cambria Math"/>
                                  </a:rPr>
                                  <m:t>𝒊</m:t>
                                </m:r>
                              </m:sub>
                            </m:sSub>
                            <m:r>
                              <a:rPr lang="en-US" sz="5500" b="1" i="1" smtClean="0">
                                <a:latin typeface="Cambria Math"/>
                              </a:rPr>
                              <m:t>)</m:t>
                            </m:r>
                          </m:e>
                        </m:nary>
                      </m:num>
                      <m:den>
                        <m:sSub>
                          <m:sSubPr>
                            <m:ctrlPr>
                              <a:rPr lang="en-US" sz="5500" i="1">
                                <a:latin typeface="Cambria Math"/>
                              </a:rPr>
                            </m:ctrlPr>
                          </m:sSubPr>
                          <m:e>
                            <m:r>
                              <a:rPr lang="en-US" sz="5500" b="1" i="1">
                                <a:latin typeface="Cambria Math"/>
                              </a:rPr>
                              <m:t>𝑺𝑫</m:t>
                            </m:r>
                          </m:e>
                          <m:sub>
                            <m:r>
                              <a:rPr lang="en-US" sz="5500" b="1" i="1">
                                <a:latin typeface="Cambria Math"/>
                              </a:rPr>
                              <m:t>𝒑</m:t>
                            </m:r>
                            <m:r>
                              <a:rPr lang="en-US" sz="5500" b="1" i="1">
                                <a:latin typeface="Cambria Math"/>
                              </a:rPr>
                              <m:t> </m:t>
                            </m:r>
                          </m:sub>
                        </m:sSub>
                      </m:den>
                    </m:f>
                  </m:oMath>
                </a14:m>
                <a:r>
                  <a:rPr lang="en-US" sz="5500" dirty="0" smtClean="0"/>
                  <a:t>   </a:t>
                </a:r>
                <a:r>
                  <a:rPr lang="en-US" sz="4600" dirty="0"/>
                  <a:t>	</a:t>
                </a:r>
              </a:p>
              <a:p>
                <a:pPr marL="0" indent="0" algn="just">
                  <a:lnSpc>
                    <a:spcPct val="120000"/>
                  </a:lnSpc>
                  <a:buNone/>
                </a:pPr>
                <a:endParaRPr lang="en-US" sz="2600" dirty="0" smtClean="0"/>
              </a:p>
              <a:p>
                <a:pPr marL="0" indent="0" algn="just" eaLnBrk="1" hangingPunct="1">
                  <a:buNone/>
                </a:pPr>
                <a:endParaRPr lang="en-US" sz="2400" dirty="0" smtClean="0"/>
              </a:p>
            </p:txBody>
          </p:sp>
        </mc:Choice>
        <mc:Fallback xmlns="">
          <p:sp>
            <p:nvSpPr>
              <p:cNvPr id="19459" name="Rectangle 3"/>
              <p:cNvSpPr>
                <a:spLocks noGrp="1" noRot="1" noChangeAspect="1" noMove="1" noResize="1" noEditPoints="1" noAdjustHandles="1" noChangeArrowheads="1" noChangeShapeType="1" noTextEdit="1"/>
              </p:cNvSpPr>
              <p:nvPr>
                <p:ph type="body" idx="1"/>
              </p:nvPr>
            </p:nvSpPr>
            <p:spPr>
              <a:xfrm>
                <a:off x="288758" y="1295400"/>
                <a:ext cx="8662737" cy="5211763"/>
              </a:xfrm>
              <a:blipFill rotWithShape="1">
                <a:blip r:embed="rId3"/>
                <a:stretch>
                  <a:fillRect l="-1126" t="-585" r="-704"/>
                </a:stretch>
              </a:blipFill>
            </p:spPr>
            <p:txBody>
              <a:bodyPr/>
              <a:lstStyle/>
              <a:p>
                <a:r>
                  <a:rPr lang="en-US">
                    <a:noFill/>
                  </a:rPr>
                  <a:t> </a:t>
                </a:r>
              </a:p>
            </p:txBody>
          </p:sp>
        </mc:Fallback>
      </mc:AlternateContent>
    </p:spTree>
    <p:extLst>
      <p:ext uri="{BB962C8B-B14F-4D97-AF65-F5344CB8AC3E}">
        <p14:creationId xmlns:p14="http://schemas.microsoft.com/office/powerpoint/2010/main" val="1762255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914400"/>
            <a:ext cx="8258175" cy="363538"/>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Application to Integral Experiments: REWIND</a:t>
            </a:r>
          </a:p>
        </p:txBody>
      </p:sp>
      <p:sp>
        <p:nvSpPr>
          <p:cNvPr id="19459" name="Rectangle 3"/>
          <p:cNvSpPr>
            <a:spLocks noGrp="1" noChangeArrowheads="1"/>
          </p:cNvSpPr>
          <p:nvPr>
            <p:ph type="body" idx="1"/>
          </p:nvPr>
        </p:nvSpPr>
        <p:spPr>
          <a:xfrm>
            <a:off x="304800" y="1371600"/>
            <a:ext cx="8662737" cy="5211763"/>
          </a:xfrm>
          <a:noFill/>
        </p:spPr>
        <p:txBody>
          <a:bodyPr>
            <a:normAutofit fontScale="25000" lnSpcReduction="20000"/>
          </a:bodyPr>
          <a:lstStyle/>
          <a:p>
            <a:pPr algn="just">
              <a:lnSpc>
                <a:spcPct val="120000"/>
              </a:lnSpc>
            </a:pPr>
            <a:r>
              <a:rPr lang="en-US" sz="8000" dirty="0" smtClean="0"/>
              <a:t>Note that the Sharpe Ratio for each experiment, defined in this way, is very similar to the Ishikawa factor.</a:t>
            </a:r>
          </a:p>
          <a:p>
            <a:pPr algn="just">
              <a:lnSpc>
                <a:spcPct val="120000"/>
              </a:lnSpc>
            </a:pPr>
            <a:r>
              <a:rPr lang="en-US" sz="8000" dirty="0" smtClean="0"/>
              <a:t>In </a:t>
            </a:r>
            <a:r>
              <a:rPr lang="en-US" sz="8000" dirty="0" smtClean="0"/>
              <a:t>fact the Sharpe Ratio equal to zero corresponds to the Ishikawa factor equal to 1. Positive Sharpe ratio is what we want from an experiment  (corresponding to the Ishikawa factor greater than one). </a:t>
            </a:r>
          </a:p>
          <a:p>
            <a:pPr algn="just">
              <a:lnSpc>
                <a:spcPct val="120000"/>
              </a:lnSpc>
            </a:pPr>
            <a:r>
              <a:rPr lang="en-US" sz="8000" dirty="0" smtClean="0"/>
              <a:t>The optimization process maximizes this portfolio Sharpe Ratio in order to find the optimal weights, and, therefore we will obtain a ranking of the experiments. </a:t>
            </a:r>
          </a:p>
          <a:p>
            <a:pPr algn="just">
              <a:lnSpc>
                <a:spcPct val="120000"/>
              </a:lnSpc>
            </a:pPr>
            <a:r>
              <a:rPr lang="en-US" sz="8000" dirty="0" smtClean="0"/>
              <a:t>Subsequently we can use this ranking to apply a progressive adjustment like in PIA; it has to be noticed that the optimization process will reward experiments that are not correlated.</a:t>
            </a:r>
          </a:p>
          <a:p>
            <a:pPr algn="just">
              <a:lnSpc>
                <a:spcPct val="120000"/>
              </a:lnSpc>
            </a:pPr>
            <a:r>
              <a:rPr lang="en-US" sz="8000" dirty="0" smtClean="0"/>
              <a:t>If, instead, the adjustment is targeting a specific reactor design, the experiment return (gain) will be defined in the Sharpe Ratio as the reduction of uncertainty obtained using the </a:t>
            </a:r>
            <a:r>
              <a:rPr lang="en-US" sz="8000" dirty="0" err="1" smtClean="0"/>
              <a:t>representativity</a:t>
            </a:r>
            <a:r>
              <a:rPr lang="en-US" sz="8000" dirty="0" smtClean="0"/>
              <a:t> factor. </a:t>
            </a:r>
          </a:p>
          <a:p>
            <a:pPr marL="0" indent="0" algn="just">
              <a:lnSpc>
                <a:spcPct val="120000"/>
              </a:lnSpc>
              <a:buNone/>
            </a:pPr>
            <a:endParaRPr lang="en-US" sz="2600" dirty="0" smtClean="0"/>
          </a:p>
          <a:p>
            <a:pPr marL="0" indent="0" algn="just" eaLnBrk="1" hangingPunct="1">
              <a:buNone/>
            </a:pPr>
            <a:endParaRPr lang="en-US" sz="2400" dirty="0" smtClean="0"/>
          </a:p>
        </p:txBody>
      </p:sp>
    </p:spTree>
    <p:extLst>
      <p:ext uri="{BB962C8B-B14F-4D97-AF65-F5344CB8AC3E}">
        <p14:creationId xmlns:p14="http://schemas.microsoft.com/office/powerpoint/2010/main" val="3002870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931862"/>
            <a:ext cx="8258175" cy="363538"/>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Incorporating REWIND Weights in Adjustment Formulation</a:t>
            </a:r>
          </a:p>
        </p:txBody>
      </p:sp>
      <mc:AlternateContent xmlns:mc="http://schemas.openxmlformats.org/markup-compatibility/2006">
        <mc:Choice xmlns:a14="http://schemas.microsoft.com/office/drawing/2010/main" Requires="a14">
          <p:sp>
            <p:nvSpPr>
              <p:cNvPr id="19459" name="Rectangle 3"/>
              <p:cNvSpPr>
                <a:spLocks noGrp="1" noChangeArrowheads="1"/>
              </p:cNvSpPr>
              <p:nvPr>
                <p:ph type="body" idx="1"/>
              </p:nvPr>
            </p:nvSpPr>
            <p:spPr>
              <a:xfrm>
                <a:off x="152400" y="1295400"/>
                <a:ext cx="8991600" cy="5486400"/>
              </a:xfrm>
              <a:noFill/>
            </p:spPr>
            <p:txBody>
              <a:bodyPr>
                <a:normAutofit fontScale="92500" lnSpcReduction="10000"/>
              </a:bodyPr>
              <a:lstStyle/>
              <a:p>
                <a:pPr algn="just">
                  <a:lnSpc>
                    <a:spcPct val="120000"/>
                  </a:lnSpc>
                </a:pPr>
                <a:r>
                  <a:rPr lang="en-US" altLang="en-US" sz="2200" dirty="0"/>
                  <a:t>The </a:t>
                </a:r>
                <a:r>
                  <a:rPr lang="en-US" altLang="en-US" sz="2200" dirty="0" smtClean="0"/>
                  <a:t>PIA approach in conjunction with REWIND is quite cumbersome in its application; therefore, an effort was made to incorporate the weights directly in the adjustment formulation:</a:t>
                </a:r>
                <a:endParaRPr lang="en-US" altLang="en-US" sz="2200" dirty="0"/>
              </a:p>
              <a:p>
                <a:pPr marL="0" indent="0" algn="ctr">
                  <a:lnSpc>
                    <a:spcPct val="120000"/>
                  </a:lnSpc>
                  <a:buNone/>
                </a:pPr>
                <a:r>
                  <a:rPr lang="en-US" altLang="en-US" sz="2200" i="1" dirty="0" smtClean="0"/>
                  <a:t>G</a:t>
                </a:r>
                <a:r>
                  <a:rPr lang="en-US" altLang="en-US" sz="2200" i="1" dirty="0"/>
                  <a:t>=(M</a:t>
                </a:r>
                <a:r>
                  <a:rPr lang="en-US" altLang="en-US" sz="2200" i="1" baseline="-25000" dirty="0"/>
                  <a:t>EC </a:t>
                </a:r>
                <a:r>
                  <a:rPr lang="en-US" altLang="en-US" sz="2200" i="1" dirty="0"/>
                  <a:t>+ </a:t>
                </a:r>
                <a:r>
                  <a:rPr lang="en-US" altLang="en-US" sz="2200" i="1" dirty="0">
                    <a:solidFill>
                      <a:srgbClr val="FF0000"/>
                    </a:solidFill>
                  </a:rPr>
                  <a:t>SM</a:t>
                </a:r>
                <a:r>
                  <a:rPr lang="it-IT" altLang="en-US" sz="2200" i="1" baseline="-25000" dirty="0">
                    <a:solidFill>
                      <a:srgbClr val="FF0000"/>
                    </a:solidFill>
                    <a:latin typeface="Symbol" pitchFamily="18" charset="2"/>
                  </a:rPr>
                  <a:t>s</a:t>
                </a:r>
                <a:r>
                  <a:rPr lang="it-IT" altLang="en-US" sz="2200" i="1" dirty="0">
                    <a:solidFill>
                      <a:srgbClr val="FF0000"/>
                    </a:solidFill>
                  </a:rPr>
                  <a:t> </a:t>
                </a:r>
                <a:r>
                  <a:rPr lang="en-US" altLang="en-US" sz="2200" i="1" dirty="0">
                    <a:solidFill>
                      <a:srgbClr val="FF0000"/>
                    </a:solidFill>
                  </a:rPr>
                  <a:t>S</a:t>
                </a:r>
                <a:r>
                  <a:rPr lang="en-US" altLang="en-US" sz="2200" i="1" baseline="30000" dirty="0">
                    <a:solidFill>
                      <a:srgbClr val="FF0000"/>
                    </a:solidFill>
                  </a:rPr>
                  <a:t>T</a:t>
                </a:r>
                <a:r>
                  <a:rPr lang="en-US" altLang="en-US" sz="2200" b="0" i="1" dirty="0" smtClean="0"/>
                  <a:t>)</a:t>
                </a:r>
              </a:p>
              <a:p>
                <a:pPr marL="0" indent="0" algn="ctr">
                  <a:lnSpc>
                    <a:spcPct val="120000"/>
                  </a:lnSpc>
                  <a:buNone/>
                </a:pPr>
                <a14:m>
                  <m:oMathPara xmlns:m="http://schemas.openxmlformats.org/officeDocument/2006/math">
                    <m:oMathParaPr>
                      <m:jc m:val="centerGroup"/>
                    </m:oMathParaPr>
                    <m:oMath xmlns:m="http://schemas.openxmlformats.org/officeDocument/2006/math">
                      <m:sSup>
                        <m:sSupPr>
                          <m:ctrlPr>
                            <a:rPr lang="en-US" sz="2200" i="1">
                              <a:latin typeface="Cambria Math"/>
                            </a:rPr>
                          </m:ctrlPr>
                        </m:sSupPr>
                        <m:e>
                          <m:r>
                            <a:rPr lang="fr-FR" sz="2200" i="1">
                              <a:latin typeface="Cambria Math"/>
                            </a:rPr>
                            <m:t>𝝈</m:t>
                          </m:r>
                        </m:e>
                        <m:sup>
                          <m:r>
                            <a:rPr lang="en-US" sz="2200" i="1">
                              <a:latin typeface="Cambria Math"/>
                            </a:rPr>
                            <m:t>′</m:t>
                          </m:r>
                        </m:sup>
                      </m:sSup>
                      <m:r>
                        <a:rPr lang="en-US" sz="2200" i="1">
                          <a:latin typeface="Cambria Math"/>
                        </a:rPr>
                        <m:t>−</m:t>
                      </m:r>
                      <m:r>
                        <a:rPr lang="fr-FR" sz="2200" i="1">
                          <a:latin typeface="Cambria Math"/>
                        </a:rPr>
                        <m:t>𝝈</m:t>
                      </m:r>
                      <m:r>
                        <a:rPr lang="en-US" sz="2200" i="1">
                          <a:latin typeface="Cambria Math"/>
                        </a:rPr>
                        <m:t>=</m:t>
                      </m:r>
                      <m:sSub>
                        <m:sSubPr>
                          <m:ctrlPr>
                            <a:rPr lang="en-US" sz="2200" i="1">
                              <a:latin typeface="Cambria Math"/>
                            </a:rPr>
                          </m:ctrlPr>
                        </m:sSubPr>
                        <m:e>
                          <m:r>
                            <a:rPr lang="fr-FR" sz="2200" i="1">
                              <a:latin typeface="Cambria Math"/>
                            </a:rPr>
                            <m:t>𝑴</m:t>
                          </m:r>
                        </m:e>
                        <m:sub>
                          <m:r>
                            <a:rPr lang="fr-FR" sz="2200" i="1">
                              <a:latin typeface="Cambria Math"/>
                            </a:rPr>
                            <m:t>𝝈</m:t>
                          </m:r>
                          <m:r>
                            <a:rPr lang="fr-FR" sz="2200" i="1">
                              <a:latin typeface="Cambria Math"/>
                            </a:rPr>
                            <m:t> </m:t>
                          </m:r>
                        </m:sub>
                      </m:sSub>
                      <m:sSup>
                        <m:sSupPr>
                          <m:ctrlPr>
                            <a:rPr lang="en-US" sz="2200" i="1">
                              <a:latin typeface="Cambria Math"/>
                            </a:rPr>
                          </m:ctrlPr>
                        </m:sSupPr>
                        <m:e>
                          <m:r>
                            <a:rPr lang="fr-FR" sz="2200" i="1">
                              <a:latin typeface="Cambria Math"/>
                            </a:rPr>
                            <m:t>𝑺</m:t>
                          </m:r>
                        </m:e>
                        <m:sup>
                          <m:r>
                            <a:rPr lang="fr-FR" sz="2200" i="1">
                              <a:latin typeface="Cambria Math"/>
                            </a:rPr>
                            <m:t>𝑻</m:t>
                          </m:r>
                        </m:sup>
                      </m:sSup>
                      <m:sSup>
                        <m:sSupPr>
                          <m:ctrlPr>
                            <a:rPr lang="en-US" sz="2200" i="1">
                              <a:latin typeface="Cambria Math"/>
                            </a:rPr>
                          </m:ctrlPr>
                        </m:sSupPr>
                        <m:e>
                          <m:r>
                            <a:rPr lang="fr-FR" sz="2200" i="1">
                              <a:latin typeface="Cambria Math"/>
                            </a:rPr>
                            <m:t>𝑮</m:t>
                          </m:r>
                        </m:e>
                        <m:sup>
                          <m:r>
                            <a:rPr lang="en-US" sz="2200" i="1">
                              <a:latin typeface="Cambria Math"/>
                            </a:rPr>
                            <m:t>−</m:t>
                          </m:r>
                          <m:r>
                            <a:rPr lang="fr-FR" sz="2200" i="1">
                              <a:latin typeface="Cambria Math"/>
                            </a:rPr>
                            <m:t>𝟏</m:t>
                          </m:r>
                        </m:sup>
                      </m:sSup>
                      <m:d>
                        <m:dPr>
                          <m:ctrlPr>
                            <a:rPr lang="en-US" sz="2200" i="1">
                              <a:latin typeface="Cambria Math"/>
                            </a:rPr>
                          </m:ctrlPr>
                        </m:dPr>
                        <m:e>
                          <m:r>
                            <a:rPr lang="fr-FR" sz="2200" i="1">
                              <a:latin typeface="Cambria Math"/>
                            </a:rPr>
                            <m:t>𝑬</m:t>
                          </m:r>
                          <m:r>
                            <a:rPr lang="en-US" sz="2200" i="1">
                              <a:latin typeface="Cambria Math"/>
                            </a:rPr>
                            <m:t>−</m:t>
                          </m:r>
                          <m:r>
                            <a:rPr lang="fr-FR" sz="2200" i="1">
                              <a:latin typeface="Cambria Math"/>
                            </a:rPr>
                            <m:t>𝑪</m:t>
                          </m:r>
                        </m:e>
                      </m:d>
                    </m:oMath>
                  </m:oMathPara>
                </a14:m>
                <a:endParaRPr lang="en-US" sz="2200" dirty="0" smtClean="0"/>
              </a:p>
              <a:p>
                <a:pPr marL="0" indent="0" algn="ctr">
                  <a:lnSpc>
                    <a:spcPct val="120000"/>
                  </a:lnSpc>
                  <a:buNone/>
                </a:pPr>
                <a14:m>
                  <m:oMath xmlns:m="http://schemas.openxmlformats.org/officeDocument/2006/math">
                    <m:sSubSup>
                      <m:sSubSupPr>
                        <m:ctrlPr>
                          <a:rPr lang="en-US" sz="2200" i="1">
                            <a:latin typeface="Cambria Math"/>
                          </a:rPr>
                        </m:ctrlPr>
                      </m:sSubSupPr>
                      <m:e>
                        <m:r>
                          <a:rPr lang="fr-FR" sz="2200" i="1">
                            <a:latin typeface="Cambria Math"/>
                          </a:rPr>
                          <m:t>𝑴</m:t>
                        </m:r>
                      </m:e>
                      <m:sub>
                        <m:r>
                          <a:rPr lang="fr-FR" sz="2200" i="1">
                            <a:latin typeface="Cambria Math"/>
                          </a:rPr>
                          <m:t>𝝈</m:t>
                        </m:r>
                        <m:r>
                          <a:rPr lang="en-US" sz="2200" i="1">
                            <a:latin typeface="Cambria Math"/>
                          </a:rPr>
                          <m:t>′</m:t>
                        </m:r>
                      </m:sub>
                      <m:sup/>
                    </m:sSubSup>
                    <m:r>
                      <a:rPr lang="en-US" sz="2200" i="1">
                        <a:latin typeface="Cambria Math"/>
                      </a:rPr>
                      <m:t>=</m:t>
                    </m:r>
                    <m:sSub>
                      <m:sSubPr>
                        <m:ctrlPr>
                          <a:rPr lang="en-US" sz="2200" i="1">
                            <a:latin typeface="Cambria Math"/>
                          </a:rPr>
                        </m:ctrlPr>
                      </m:sSubPr>
                      <m:e>
                        <m:r>
                          <a:rPr lang="fr-FR" sz="2200" i="1">
                            <a:latin typeface="Cambria Math"/>
                          </a:rPr>
                          <m:t>𝑴</m:t>
                        </m:r>
                      </m:e>
                      <m:sub>
                        <m:r>
                          <a:rPr lang="fr-FR" sz="2200" i="1">
                            <a:latin typeface="Cambria Math"/>
                          </a:rPr>
                          <m:t>𝝈</m:t>
                        </m:r>
                      </m:sub>
                    </m:sSub>
                    <m:r>
                      <a:rPr lang="en-US" sz="2200" i="1">
                        <a:latin typeface="Cambria Math"/>
                      </a:rPr>
                      <m:t>−</m:t>
                    </m:r>
                    <m:sSub>
                      <m:sSubPr>
                        <m:ctrlPr>
                          <a:rPr lang="en-US" sz="2200" i="1">
                            <a:latin typeface="Cambria Math"/>
                          </a:rPr>
                        </m:ctrlPr>
                      </m:sSubPr>
                      <m:e>
                        <m:r>
                          <a:rPr lang="fr-FR" sz="2200" i="1">
                            <a:latin typeface="Cambria Math"/>
                          </a:rPr>
                          <m:t>𝑴</m:t>
                        </m:r>
                      </m:e>
                      <m:sub>
                        <m:r>
                          <a:rPr lang="fr-FR" sz="2200" i="1">
                            <a:latin typeface="Cambria Math"/>
                          </a:rPr>
                          <m:t>𝝈</m:t>
                        </m:r>
                      </m:sub>
                    </m:sSub>
                    <m:sSup>
                      <m:sSupPr>
                        <m:ctrlPr>
                          <a:rPr lang="en-US" sz="2200" i="1">
                            <a:latin typeface="Cambria Math"/>
                          </a:rPr>
                        </m:ctrlPr>
                      </m:sSupPr>
                      <m:e>
                        <m:r>
                          <a:rPr lang="fr-FR" sz="2200" i="1">
                            <a:latin typeface="Cambria Math"/>
                          </a:rPr>
                          <m:t>𝑺</m:t>
                        </m:r>
                      </m:e>
                      <m:sup>
                        <m:r>
                          <a:rPr lang="fr-FR" sz="2200" i="1">
                            <a:latin typeface="Cambria Math"/>
                          </a:rPr>
                          <m:t>𝑻</m:t>
                        </m:r>
                      </m:sup>
                    </m:sSup>
                    <m:sSup>
                      <m:sSupPr>
                        <m:ctrlPr>
                          <a:rPr lang="en-US" sz="2200" i="1">
                            <a:latin typeface="Cambria Math"/>
                          </a:rPr>
                        </m:ctrlPr>
                      </m:sSupPr>
                      <m:e>
                        <m:r>
                          <a:rPr lang="fr-FR" sz="2200" i="1">
                            <a:latin typeface="Cambria Math"/>
                          </a:rPr>
                          <m:t>𝑮</m:t>
                        </m:r>
                      </m:e>
                      <m:sup>
                        <m:r>
                          <a:rPr lang="en-US" sz="2200" i="1">
                            <a:latin typeface="Cambria Math"/>
                          </a:rPr>
                          <m:t>−</m:t>
                        </m:r>
                        <m:r>
                          <a:rPr lang="fr-FR" sz="2200" i="1">
                            <a:latin typeface="Cambria Math"/>
                          </a:rPr>
                          <m:t>𝟏</m:t>
                        </m:r>
                      </m:sup>
                    </m:sSup>
                  </m:oMath>
                </a14:m>
                <a:r>
                  <a:rPr lang="en-US" sz="2200" i="1" dirty="0"/>
                  <a:t>S</a:t>
                </a:r>
                <a14:m>
                  <m:oMath xmlns:m="http://schemas.openxmlformats.org/officeDocument/2006/math">
                    <m:sSub>
                      <m:sSubPr>
                        <m:ctrlPr>
                          <a:rPr lang="en-US" sz="2200" i="1">
                            <a:latin typeface="Cambria Math"/>
                          </a:rPr>
                        </m:ctrlPr>
                      </m:sSubPr>
                      <m:e>
                        <m:r>
                          <a:rPr lang="fr-FR" sz="2200" i="1">
                            <a:latin typeface="Cambria Math"/>
                          </a:rPr>
                          <m:t>𝑴</m:t>
                        </m:r>
                      </m:e>
                      <m:sub>
                        <m:r>
                          <a:rPr lang="fr-FR" sz="2200" i="1">
                            <a:latin typeface="Cambria Math"/>
                          </a:rPr>
                          <m:t>𝝈</m:t>
                        </m:r>
                      </m:sub>
                    </m:sSub>
                  </m:oMath>
                </a14:m>
                <a:r>
                  <a:rPr lang="en-US" sz="2200" dirty="0"/>
                  <a:t>	</a:t>
                </a:r>
              </a:p>
              <a:p>
                <a:pPr>
                  <a:lnSpc>
                    <a:spcPct val="120000"/>
                  </a:lnSpc>
                </a:pPr>
                <a:r>
                  <a:rPr lang="en-US" sz="2200" dirty="0" smtClean="0"/>
                  <a:t>Two options considered:</a:t>
                </a:r>
              </a:p>
              <a:p>
                <a:pPr lvl="1">
                  <a:lnSpc>
                    <a:spcPct val="120000"/>
                  </a:lnSpc>
                </a:pPr>
                <a:r>
                  <a:rPr lang="en-US" sz="2200" dirty="0" smtClean="0"/>
                  <a:t>First: Incorporating the weights only in the G matrix term containing the cross section covariance (denominator of </a:t>
                </a:r>
                <a:r>
                  <a:rPr lang="en-US" sz="2200" dirty="0"/>
                  <a:t>the SHARPE Ratio</a:t>
                </a:r>
                <a:r>
                  <a:rPr lang="en-US" sz="2200" dirty="0" smtClean="0"/>
                  <a:t>)</a:t>
                </a:r>
              </a:p>
              <a:p>
                <a:pPr lvl="1">
                  <a:lnSpc>
                    <a:spcPct val="120000"/>
                  </a:lnSpc>
                </a:pPr>
                <a:r>
                  <a:rPr lang="en-US" sz="2200" dirty="0" smtClean="0"/>
                  <a:t>Second: Applying weights directly to sensitivity coefficients</a:t>
                </a:r>
              </a:p>
              <a:p>
                <a:pPr>
                  <a:lnSpc>
                    <a:spcPct val="120000"/>
                  </a:lnSpc>
                </a:pPr>
                <a:r>
                  <a:rPr lang="en-US" sz="2200" dirty="0" smtClean="0"/>
                  <a:t>First option generated some negative variances; therefore, second option is adopted (note that weights are renormalized by </a:t>
                </a:r>
                <a:r>
                  <a:rPr lang="en-US" sz="2200" dirty="0" smtClean="0"/>
                  <a:t>multiplying </a:t>
                </a:r>
                <a:r>
                  <a:rPr lang="en-US" sz="2200" dirty="0" smtClean="0"/>
                  <a:t>by the total number of experiments with non zero weight)</a:t>
                </a:r>
                <a:endParaRPr lang="en-US" sz="2200" dirty="0"/>
              </a:p>
              <a:p>
                <a:pPr lvl="1">
                  <a:lnSpc>
                    <a:spcPct val="120000"/>
                  </a:lnSpc>
                </a:pPr>
                <a:endParaRPr lang="en-US" sz="2900" dirty="0" smtClean="0"/>
              </a:p>
              <a:p>
                <a:pPr marL="0" indent="0" algn="just">
                  <a:lnSpc>
                    <a:spcPct val="120000"/>
                  </a:lnSpc>
                  <a:buNone/>
                </a:pPr>
                <a:endParaRPr lang="en-US" sz="2900" dirty="0"/>
              </a:p>
              <a:p>
                <a:pPr marL="0" indent="0" algn="just">
                  <a:lnSpc>
                    <a:spcPct val="120000"/>
                  </a:lnSpc>
                  <a:buNone/>
                </a:pPr>
                <a:endParaRPr lang="en-US" sz="2600" dirty="0" smtClean="0"/>
              </a:p>
              <a:p>
                <a:pPr marL="0" indent="0" algn="just" eaLnBrk="1" hangingPunct="1">
                  <a:buNone/>
                </a:pPr>
                <a:endParaRPr lang="en-US" sz="2400" dirty="0" smtClean="0"/>
              </a:p>
            </p:txBody>
          </p:sp>
        </mc:Choice>
        <mc:Fallback>
          <p:sp>
            <p:nvSpPr>
              <p:cNvPr id="19459" name="Rectangle 3"/>
              <p:cNvSpPr>
                <a:spLocks noGrp="1" noRot="1" noChangeAspect="1" noMove="1" noResize="1" noEditPoints="1" noAdjustHandles="1" noChangeArrowheads="1" noChangeShapeType="1" noTextEdit="1"/>
              </p:cNvSpPr>
              <p:nvPr>
                <p:ph type="body" idx="1"/>
              </p:nvPr>
            </p:nvSpPr>
            <p:spPr>
              <a:xfrm>
                <a:off x="152400" y="1295400"/>
                <a:ext cx="8991600" cy="5486400"/>
              </a:xfrm>
              <a:blipFill rotWithShape="1">
                <a:blip r:embed="rId3"/>
                <a:stretch>
                  <a:fillRect l="-1085" t="-556" r="-678"/>
                </a:stretch>
              </a:blipFill>
            </p:spPr>
            <p:txBody>
              <a:bodyPr/>
              <a:lstStyle/>
              <a:p>
                <a:r>
                  <a:rPr lang="en-US">
                    <a:noFill/>
                  </a:rPr>
                  <a:t> </a:t>
                </a:r>
              </a:p>
            </p:txBody>
          </p:sp>
        </mc:Fallback>
      </mc:AlternateContent>
      <p:sp>
        <p:nvSpPr>
          <p:cNvPr id="2" name="Oval 1"/>
          <p:cNvSpPr/>
          <p:nvPr/>
        </p:nvSpPr>
        <p:spPr bwMode="auto">
          <a:xfrm>
            <a:off x="4800600" y="1371600"/>
            <a:ext cx="1219200" cy="457200"/>
          </a:xfrm>
          <a:prstGeom prst="ellipse">
            <a:avLst/>
          </a:prstGeom>
          <a:noFill/>
          <a:ln w="9525" cap="flat" cmpd="sng" algn="ctr">
            <a:noFill/>
            <a:prstDash val="solid"/>
            <a:round/>
            <a:headEnd type="none" w="med" len="med"/>
            <a:tailEnd type="none" w="med" len="med"/>
          </a:ln>
          <a:effectLst/>
        </p:spPr>
        <p:txBody>
          <a:bodyPr vert="horz" wrap="square" lIns="45720" tIns="45714" rIns="91429" bIns="45714" numCol="1" rtlCol="0" anchor="t" anchorCtr="0" compatLnSpc="1">
            <a:prstTxWarp prst="textNoShape">
              <a:avLst/>
            </a:prstTxWarp>
          </a:bodyPr>
          <a:lstStyle/>
          <a:p>
            <a:pPr marL="0" marR="0" indent="0" algn="l" defTabSz="914400" rtl="0" eaLnBrk="0" fontAlgn="base" latinLnBrk="0" hangingPunct="0">
              <a:lnSpc>
                <a:spcPct val="65000"/>
              </a:lnSpc>
              <a:spcBef>
                <a:spcPct val="30000"/>
              </a:spcBef>
              <a:spcAft>
                <a:spcPct val="0"/>
              </a:spcAft>
              <a:buClrTx/>
              <a:buSzTx/>
              <a:buFontTx/>
              <a:buChar char="•"/>
              <a:tabLst/>
            </a:pPr>
            <a:endParaRPr kumimoji="0" lang="en-US" sz="2000" b="1" i="0" u="none" strike="noStrike" cap="none" normalizeH="0" baseline="0" smtClean="0">
              <a:ln>
                <a:noFill/>
              </a:ln>
              <a:solidFill>
                <a:schemeClr val="tx1"/>
              </a:solidFill>
              <a:effectLst/>
              <a:latin typeface="Arial" charset="0"/>
            </a:endParaRPr>
          </a:p>
        </p:txBody>
      </p:sp>
      <p:sp>
        <p:nvSpPr>
          <p:cNvPr id="3" name="Oval 2"/>
          <p:cNvSpPr/>
          <p:nvPr/>
        </p:nvSpPr>
        <p:spPr bwMode="auto">
          <a:xfrm>
            <a:off x="228600" y="914400"/>
            <a:ext cx="1752600" cy="381000"/>
          </a:xfrm>
          <a:prstGeom prst="ellipse">
            <a:avLst/>
          </a:prstGeom>
          <a:noFill/>
          <a:ln w="9525" cap="flat" cmpd="sng" algn="ctr">
            <a:noFill/>
            <a:prstDash val="solid"/>
            <a:round/>
            <a:headEnd type="none" w="med" len="med"/>
            <a:tailEnd type="none" w="med" len="med"/>
          </a:ln>
          <a:effectLst/>
        </p:spPr>
        <p:txBody>
          <a:bodyPr vert="horz" wrap="square" lIns="45720" tIns="45714" rIns="91429" bIns="45714" numCol="1" rtlCol="0" anchor="t" anchorCtr="0" compatLnSpc="1">
            <a:prstTxWarp prst="textNoShape">
              <a:avLst/>
            </a:prstTxWarp>
          </a:bodyPr>
          <a:lstStyle/>
          <a:p>
            <a:pPr marL="0" marR="0" indent="0" algn="l" defTabSz="914400" rtl="0" eaLnBrk="0" fontAlgn="base" latinLnBrk="0" hangingPunct="0">
              <a:lnSpc>
                <a:spcPct val="65000"/>
              </a:lnSpc>
              <a:spcBef>
                <a:spcPct val="30000"/>
              </a:spcBef>
              <a:spcAft>
                <a:spcPct val="0"/>
              </a:spcAft>
              <a:buClrTx/>
              <a:buSzTx/>
              <a:buFontTx/>
              <a:buChar char="•"/>
              <a:tabLst/>
            </a:pPr>
            <a:endParaRPr kumimoji="0" lang="en-US" sz="2000" b="1" i="0" u="none" strike="noStrike" cap="none" normalizeH="0" baseline="0" smtClean="0">
              <a:ln>
                <a:noFill/>
              </a:ln>
              <a:solidFill>
                <a:schemeClr val="tx1"/>
              </a:solidFill>
              <a:effectLst/>
              <a:latin typeface="Arial" charset="0"/>
            </a:endParaRPr>
          </a:p>
        </p:txBody>
      </p:sp>
      <p:sp>
        <p:nvSpPr>
          <p:cNvPr id="4" name="Oval 3"/>
          <p:cNvSpPr/>
          <p:nvPr/>
        </p:nvSpPr>
        <p:spPr bwMode="auto">
          <a:xfrm>
            <a:off x="1143000" y="1447800"/>
            <a:ext cx="1447800" cy="381000"/>
          </a:xfrm>
          <a:prstGeom prst="ellipse">
            <a:avLst/>
          </a:prstGeom>
          <a:noFill/>
          <a:ln w="9525" cap="flat" cmpd="sng" algn="ctr">
            <a:noFill/>
            <a:prstDash val="solid"/>
            <a:round/>
            <a:headEnd type="none" w="med" len="med"/>
            <a:tailEnd type="none" w="med" len="med"/>
          </a:ln>
          <a:effectLst/>
        </p:spPr>
        <p:txBody>
          <a:bodyPr vert="horz" wrap="square" lIns="45720" tIns="45714" rIns="91429" bIns="45714" numCol="1" rtlCol="0" anchor="t" anchorCtr="0" compatLnSpc="1">
            <a:prstTxWarp prst="textNoShape">
              <a:avLst/>
            </a:prstTxWarp>
          </a:bodyPr>
          <a:lstStyle/>
          <a:p>
            <a:pPr marL="0" marR="0" indent="0" algn="l" defTabSz="914400" rtl="0" eaLnBrk="0" fontAlgn="base" latinLnBrk="0" hangingPunct="0">
              <a:lnSpc>
                <a:spcPct val="65000"/>
              </a:lnSpc>
              <a:spcBef>
                <a:spcPct val="30000"/>
              </a:spcBef>
              <a:spcAft>
                <a:spcPct val="0"/>
              </a:spcAft>
              <a:buClrTx/>
              <a:buSzTx/>
              <a:buFontTx/>
              <a:buChar char="•"/>
              <a:tabLst/>
            </a:pPr>
            <a:endParaRPr kumimoji="0" lang="en-US" sz="2000" b="1" i="0" u="none" strike="noStrike" cap="none" normalizeH="0" baseline="0" smtClean="0">
              <a:ln>
                <a:noFill/>
              </a:ln>
              <a:solidFill>
                <a:schemeClr val="tx1"/>
              </a:solidFill>
              <a:effectLst/>
              <a:latin typeface="Arial" charset="0"/>
            </a:endParaRPr>
          </a:p>
        </p:txBody>
      </p:sp>
      <p:sp>
        <p:nvSpPr>
          <p:cNvPr id="5" name="Oval 4"/>
          <p:cNvSpPr/>
          <p:nvPr/>
        </p:nvSpPr>
        <p:spPr bwMode="auto">
          <a:xfrm>
            <a:off x="685800" y="1524000"/>
            <a:ext cx="1295400" cy="304800"/>
          </a:xfrm>
          <a:prstGeom prst="ellipse">
            <a:avLst/>
          </a:prstGeom>
          <a:noFill/>
          <a:ln w="9525" cap="flat" cmpd="sng" algn="ctr">
            <a:noFill/>
            <a:prstDash val="solid"/>
            <a:round/>
            <a:headEnd type="none" w="med" len="med"/>
            <a:tailEnd type="none" w="med" len="med"/>
          </a:ln>
          <a:effectLst/>
        </p:spPr>
        <p:txBody>
          <a:bodyPr vert="horz" wrap="square" lIns="45720" tIns="45714" rIns="91429" bIns="45714" numCol="1" rtlCol="0" anchor="t" anchorCtr="0" compatLnSpc="1">
            <a:prstTxWarp prst="textNoShape">
              <a:avLst/>
            </a:prstTxWarp>
          </a:bodyPr>
          <a:lstStyle/>
          <a:p>
            <a:pPr marL="0" marR="0" indent="0" algn="l" defTabSz="914400" rtl="0" eaLnBrk="0" fontAlgn="base" latinLnBrk="0" hangingPunct="0">
              <a:lnSpc>
                <a:spcPct val="65000"/>
              </a:lnSpc>
              <a:spcBef>
                <a:spcPct val="30000"/>
              </a:spcBef>
              <a:spcAft>
                <a:spcPct val="0"/>
              </a:spcAft>
              <a:buClrTx/>
              <a:buSzTx/>
              <a:buFontTx/>
              <a:buChar char="•"/>
              <a:tabLst/>
            </a:pPr>
            <a:endParaRPr kumimoji="0" lang="en-US" sz="2000" b="1" i="0" u="none" strike="noStrike" cap="none" normalizeH="0" baseline="0" smtClean="0">
              <a:ln>
                <a:noFill/>
              </a:ln>
              <a:solidFill>
                <a:schemeClr val="tx1"/>
              </a:solidFill>
              <a:effectLst/>
              <a:latin typeface="Arial" charset="0"/>
            </a:endParaRPr>
          </a:p>
        </p:txBody>
      </p:sp>
      <p:cxnSp>
        <p:nvCxnSpPr>
          <p:cNvPr id="7" name="Straight Arrow Connector 6"/>
          <p:cNvCxnSpPr/>
          <p:nvPr/>
        </p:nvCxnSpPr>
        <p:spPr bwMode="auto">
          <a:xfrm>
            <a:off x="6096000" y="1600200"/>
            <a:ext cx="1752600" cy="533400"/>
          </a:xfrm>
          <a:prstGeom prst="straightConnector1">
            <a:avLst/>
          </a:prstGeom>
          <a:noFill/>
          <a:ln w="9525" cap="flat" cmpd="sng" algn="ctr">
            <a:noFill/>
            <a:prstDash val="solid"/>
            <a:round/>
            <a:headEnd type="none" w="med" len="med"/>
            <a:tailEnd type="arrow"/>
          </a:ln>
          <a:effectLst/>
        </p:spPr>
      </p:cxnSp>
    </p:spTree>
    <p:extLst>
      <p:ext uri="{BB962C8B-B14F-4D97-AF65-F5344CB8AC3E}">
        <p14:creationId xmlns:p14="http://schemas.microsoft.com/office/powerpoint/2010/main" val="1204933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914400"/>
            <a:ext cx="8258175" cy="363538"/>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Application to the SG33 Experiments</a:t>
            </a:r>
            <a:br>
              <a:rPr lang="en-US" dirty="0" smtClean="0"/>
            </a:br>
            <a:endParaRPr lang="en-US" dirty="0" smtClean="0"/>
          </a:p>
        </p:txBody>
      </p:sp>
      <p:sp>
        <p:nvSpPr>
          <p:cNvPr id="19459" name="Rectangle 3"/>
          <p:cNvSpPr>
            <a:spLocks noGrp="1" noChangeArrowheads="1"/>
          </p:cNvSpPr>
          <p:nvPr>
            <p:ph type="body" idx="1"/>
          </p:nvPr>
        </p:nvSpPr>
        <p:spPr>
          <a:xfrm>
            <a:off x="288758" y="1295400"/>
            <a:ext cx="8662737" cy="5211763"/>
          </a:xfrm>
          <a:noFill/>
        </p:spPr>
        <p:txBody>
          <a:bodyPr>
            <a:normAutofit/>
          </a:bodyPr>
          <a:lstStyle/>
          <a:p>
            <a:pPr algn="just" eaLnBrk="1" hangingPunct="1"/>
            <a:r>
              <a:rPr lang="en-US" sz="2300" dirty="0" smtClean="0"/>
              <a:t>As shown at the past meeting, applying REWIND to the SG33 20 experiments portfolio generates weights different from zeros for only 7  experiments.</a:t>
            </a:r>
          </a:p>
          <a:p>
            <a:pPr algn="just" eaLnBrk="1" hangingPunct="1"/>
            <a:r>
              <a:rPr lang="en-US" sz="2300" dirty="0" smtClean="0"/>
              <a:t>However, the ranking favors more global experiments than the elemental type one, and, therefore, it is not clear if compensations are avoided (the original aim of PIA).</a:t>
            </a:r>
          </a:p>
          <a:p>
            <a:pPr algn="just" eaLnBrk="1" hangingPunct="1"/>
            <a:r>
              <a:rPr lang="en-US" sz="2300" dirty="0" smtClean="0"/>
              <a:t>Results have been compared against those of a standard adjustment and those where PIA is applied using the ranking following the weights calculated by REWIND.</a:t>
            </a:r>
          </a:p>
          <a:p>
            <a:pPr algn="just" eaLnBrk="1" hangingPunct="1"/>
            <a:r>
              <a:rPr lang="en-US" sz="2300" dirty="0" smtClean="0"/>
              <a:t>Results indicated:</a:t>
            </a:r>
          </a:p>
          <a:p>
            <a:pPr lvl="1" algn="just" eaLnBrk="1" hangingPunct="1"/>
            <a:r>
              <a:rPr lang="en-US" sz="1900" dirty="0" smtClean="0"/>
              <a:t>Central values are practically equivalent for the three approaches</a:t>
            </a:r>
          </a:p>
          <a:p>
            <a:pPr lvl="1" algn="just" eaLnBrk="1" hangingPunct="1"/>
            <a:r>
              <a:rPr lang="en-US" sz="1900" dirty="0" smtClean="0"/>
              <a:t>Standard deviations are comparable, but using REWIND weights incorporated in the adjustments tends to produce higher standard deviations that the other two approaches.</a:t>
            </a:r>
          </a:p>
          <a:p>
            <a:pPr algn="just" eaLnBrk="1" hangingPunct="1"/>
            <a:endParaRPr lang="en-US" sz="2400" dirty="0" smtClean="0"/>
          </a:p>
          <a:p>
            <a:pPr lvl="1" algn="just" eaLnBrk="1" hangingPunct="1">
              <a:buNone/>
            </a:pPr>
            <a:endParaRPr lang="en-US" sz="2200" b="1" dirty="0" smtClean="0"/>
          </a:p>
        </p:txBody>
      </p:sp>
    </p:spTree>
    <p:extLst>
      <p:ext uri="{BB962C8B-B14F-4D97-AF65-F5344CB8AC3E}">
        <p14:creationId xmlns:p14="http://schemas.microsoft.com/office/powerpoint/2010/main" val="2238377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dirty="0" smtClean="0"/>
              <a:t>REWIND applied to SG33 set of experiments and 5 Isotopes: </a:t>
            </a:r>
            <a:r>
              <a:rPr lang="en-US" baseline="30000" dirty="0" smtClean="0"/>
              <a:t>23</a:t>
            </a:r>
            <a:r>
              <a:rPr lang="en-US" dirty="0" smtClean="0"/>
              <a:t>Na, </a:t>
            </a:r>
            <a:r>
              <a:rPr lang="en-US" baseline="30000" dirty="0" smtClean="0"/>
              <a:t>56</a:t>
            </a:r>
            <a:r>
              <a:rPr lang="en-US" dirty="0" smtClean="0"/>
              <a:t>Fe, </a:t>
            </a:r>
            <a:r>
              <a:rPr lang="en-US" baseline="30000" dirty="0" smtClean="0"/>
              <a:t>235</a:t>
            </a:r>
            <a:r>
              <a:rPr lang="en-US" dirty="0" smtClean="0"/>
              <a:t>U, </a:t>
            </a:r>
            <a:r>
              <a:rPr lang="en-US" baseline="30000" dirty="0" smtClean="0"/>
              <a:t>238</a:t>
            </a:r>
            <a:r>
              <a:rPr lang="en-US" dirty="0" smtClean="0"/>
              <a:t>U, </a:t>
            </a:r>
            <a:r>
              <a:rPr lang="en-US" baseline="30000" dirty="0" smtClean="0"/>
              <a:t>239</a:t>
            </a:r>
            <a:r>
              <a:rPr lang="en-US" dirty="0" smtClean="0"/>
              <a:t>Pu</a:t>
            </a:r>
            <a:endParaRPr lang="en-US" dirty="0"/>
          </a:p>
        </p:txBody>
      </p:sp>
      <p:sp>
        <p:nvSpPr>
          <p:cNvPr id="4" name="Slide Number Placeholder 3"/>
          <p:cNvSpPr>
            <a:spLocks noGrp="1"/>
          </p:cNvSpPr>
          <p:nvPr>
            <p:ph type="sldNum" sz="quarter" idx="10"/>
          </p:nvPr>
        </p:nvSpPr>
        <p:spPr/>
        <p:txBody>
          <a:bodyPr/>
          <a:lstStyle/>
          <a:p>
            <a:pPr>
              <a:defRPr/>
            </a:pPr>
            <a:fld id="{24D36178-A6C2-4F1E-9A14-CDE8678F2A6C}" type="slidenum">
              <a:rPr lang="en-US" smtClean="0"/>
              <a:pPr>
                <a:defRPr/>
              </a:pPr>
              <a:t>9</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43068504"/>
              </p:ext>
            </p:extLst>
          </p:nvPr>
        </p:nvGraphicFramePr>
        <p:xfrm>
          <a:off x="1217238" y="1447797"/>
          <a:ext cx="6641261" cy="4248096"/>
        </p:xfrm>
        <a:graphic>
          <a:graphicData uri="http://schemas.openxmlformats.org/drawingml/2006/table">
            <a:tbl>
              <a:tblPr firstRow="1" firstCol="1" bandRow="1">
                <a:tableStyleId>{5C22544A-7EE6-4342-B048-85BDC9FD1C3A}</a:tableStyleId>
              </a:tblPr>
              <a:tblGrid>
                <a:gridCol w="1058046"/>
                <a:gridCol w="864255"/>
                <a:gridCol w="396767"/>
                <a:gridCol w="864255"/>
                <a:gridCol w="864255"/>
                <a:gridCol w="864255"/>
                <a:gridCol w="864714"/>
                <a:gridCol w="864714"/>
              </a:tblGrid>
              <a:tr h="253490">
                <a:tc>
                  <a:txBody>
                    <a:bodyPr/>
                    <a:lstStyle/>
                    <a:p>
                      <a:pPr marL="0" marR="0" algn="ctr">
                        <a:lnSpc>
                          <a:spcPct val="115000"/>
                        </a:lnSpc>
                        <a:spcBef>
                          <a:spcPts val="0"/>
                        </a:spcBef>
                        <a:spcAft>
                          <a:spcPts val="0"/>
                        </a:spcAft>
                      </a:pPr>
                      <a:r>
                        <a:rPr lang="en-US" sz="800" dirty="0">
                          <a:effectLst/>
                        </a:rPr>
                        <a:t>Experiment</a:t>
                      </a:r>
                      <a:endParaRPr lang="en-US" sz="800"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800" dirty="0">
                          <a:effectLst/>
                        </a:rPr>
                        <a:t>Optimal weight %</a:t>
                      </a:r>
                      <a:endParaRPr lang="en-US" sz="800"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fr-FR" sz="800" dirty="0">
                          <a:effectLst/>
                        </a:rPr>
                        <a:t>Rank</a:t>
                      </a:r>
                      <a:endParaRPr lang="en-US" sz="800"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fr-FR" sz="800" dirty="0" err="1">
                          <a:effectLst/>
                        </a:rPr>
                        <a:t>Exp</a:t>
                      </a:r>
                      <a:r>
                        <a:rPr lang="fr-FR" sz="800" dirty="0">
                          <a:effectLst/>
                        </a:rPr>
                        <a:t>. Return %</a:t>
                      </a:r>
                      <a:endParaRPr lang="en-US" sz="800"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fr-FR" sz="800" dirty="0">
                          <a:effectLst/>
                        </a:rPr>
                        <a:t>Sharpe Ratio</a:t>
                      </a:r>
                      <a:endParaRPr lang="en-US" sz="800"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fr-FR" sz="800" dirty="0">
                          <a:effectLst/>
                        </a:rPr>
                        <a:t>Ishikawa Factor</a:t>
                      </a:r>
                      <a:endParaRPr lang="en-US" sz="800"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fr-FR" sz="800" dirty="0" err="1">
                          <a:effectLst/>
                        </a:rPr>
                        <a:t>Uncert</a:t>
                      </a:r>
                      <a:r>
                        <a:rPr lang="fr-FR" sz="800" dirty="0">
                          <a:effectLst/>
                        </a:rPr>
                        <a:t>. </a:t>
                      </a:r>
                      <a:r>
                        <a:rPr lang="fr-FR" sz="800" dirty="0" err="1">
                          <a:effectLst/>
                        </a:rPr>
                        <a:t>before</a:t>
                      </a:r>
                      <a:r>
                        <a:rPr lang="fr-FR" sz="800" dirty="0">
                          <a:effectLst/>
                        </a:rPr>
                        <a:t> </a:t>
                      </a:r>
                      <a:r>
                        <a:rPr lang="fr-FR" sz="800" dirty="0" err="1" smtClean="0">
                          <a:effectLst/>
                        </a:rPr>
                        <a:t>adjust</a:t>
                      </a:r>
                      <a:r>
                        <a:rPr lang="fr-FR" sz="800" dirty="0" smtClean="0">
                          <a:effectLst/>
                        </a:rPr>
                        <a:t>. </a:t>
                      </a:r>
                      <a:r>
                        <a:rPr lang="fr-FR" sz="800" dirty="0">
                          <a:effectLst/>
                        </a:rPr>
                        <a:t>%</a:t>
                      </a:r>
                      <a:endParaRPr lang="en-US" sz="800"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fr-FR" sz="800" dirty="0" err="1">
                          <a:effectLst/>
                        </a:rPr>
                        <a:t>Uncert</a:t>
                      </a:r>
                      <a:r>
                        <a:rPr lang="fr-FR" sz="800" dirty="0">
                          <a:effectLst/>
                        </a:rPr>
                        <a:t>. </a:t>
                      </a:r>
                      <a:r>
                        <a:rPr lang="fr-FR" sz="800" dirty="0" err="1">
                          <a:effectLst/>
                        </a:rPr>
                        <a:t>after</a:t>
                      </a:r>
                      <a:r>
                        <a:rPr lang="fr-FR" sz="800" dirty="0">
                          <a:effectLst/>
                        </a:rPr>
                        <a:t> </a:t>
                      </a:r>
                      <a:r>
                        <a:rPr lang="fr-FR" sz="800" dirty="0" err="1" smtClean="0">
                          <a:effectLst/>
                        </a:rPr>
                        <a:t>adjust</a:t>
                      </a:r>
                      <a:r>
                        <a:rPr lang="fr-FR" sz="800" dirty="0" smtClean="0">
                          <a:effectLst/>
                        </a:rPr>
                        <a:t>. </a:t>
                      </a:r>
                      <a:r>
                        <a:rPr lang="fr-FR" sz="800" dirty="0">
                          <a:effectLst/>
                        </a:rPr>
                        <a:t>%</a:t>
                      </a:r>
                      <a:endParaRPr lang="en-US" sz="800" dirty="0">
                        <a:effectLst/>
                        <a:latin typeface="Calibri"/>
                        <a:ea typeface="Calibri"/>
                        <a:cs typeface="Times New Roman"/>
                      </a:endParaRPr>
                    </a:p>
                  </a:txBody>
                  <a:tcPr marL="49596" marR="49596" marT="0" marB="0" anchor="ctr"/>
                </a:tc>
              </a:tr>
              <a:tr h="198384">
                <a:tc>
                  <a:txBody>
                    <a:bodyPr/>
                    <a:lstStyle/>
                    <a:p>
                      <a:pPr marL="0" marR="0" algn="ctr">
                        <a:lnSpc>
                          <a:spcPct val="115000"/>
                        </a:lnSpc>
                        <a:spcBef>
                          <a:spcPts val="0"/>
                        </a:spcBef>
                        <a:spcAft>
                          <a:spcPts val="0"/>
                        </a:spcAft>
                      </a:pPr>
                      <a:r>
                        <a:rPr lang="fr-FR" sz="800">
                          <a:effectLst/>
                        </a:rPr>
                        <a:t>JEZ_Pu239 KEFF</a:t>
                      </a:r>
                      <a:endParaRPr lang="en-US" sz="80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fr-FR" sz="1100" b="1" dirty="0">
                          <a:effectLst/>
                        </a:rPr>
                        <a:t>27.8</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fr-FR" sz="1100" b="1" dirty="0">
                          <a:solidFill>
                            <a:srgbClr val="FF0000"/>
                          </a:solidFill>
                          <a:effectLst/>
                        </a:rPr>
                        <a:t>2</a:t>
                      </a:r>
                      <a:endParaRPr lang="en-US" sz="1100" b="1" dirty="0">
                        <a:solidFill>
                          <a:srgbClr val="FF0000"/>
                        </a:solidFill>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fr-FR" sz="1100" b="1">
                          <a:effectLst/>
                        </a:rPr>
                        <a:t>0.45</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fr-FR" sz="1100" b="1">
                          <a:effectLst/>
                        </a:rPr>
                        <a:t>0.69</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fr-FR" sz="1100" b="1">
                          <a:effectLst/>
                        </a:rPr>
                        <a:t>1.50</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0.30</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0.15</a:t>
                      </a:r>
                      <a:endParaRPr lang="en-US" sz="1100" b="1">
                        <a:effectLst/>
                        <a:latin typeface="Calibri"/>
                        <a:ea typeface="Calibri"/>
                        <a:cs typeface="Times New Roman"/>
                      </a:endParaRPr>
                    </a:p>
                  </a:txBody>
                  <a:tcPr marL="49596" marR="49596" marT="0" marB="0" anchor="ctr"/>
                </a:tc>
              </a:tr>
              <a:tr h="198384">
                <a:tc>
                  <a:txBody>
                    <a:bodyPr/>
                    <a:lstStyle/>
                    <a:p>
                      <a:pPr marL="0" marR="0" algn="ctr">
                        <a:lnSpc>
                          <a:spcPct val="115000"/>
                        </a:lnSpc>
                        <a:spcBef>
                          <a:spcPts val="0"/>
                        </a:spcBef>
                        <a:spcAft>
                          <a:spcPts val="0"/>
                        </a:spcAft>
                      </a:pPr>
                      <a:r>
                        <a:rPr lang="fr-FR" sz="800">
                          <a:effectLst/>
                        </a:rPr>
                        <a:t>JEZ_Pu239 F28/F25</a:t>
                      </a:r>
                      <a:endParaRPr lang="en-US" sz="80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fr-FR" sz="1100" b="1" dirty="0">
                          <a:effectLst/>
                        </a:rPr>
                        <a:t>3.4</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fr-FR" sz="1100" b="1" dirty="0">
                          <a:solidFill>
                            <a:srgbClr val="FF0000"/>
                          </a:solidFill>
                          <a:effectLst/>
                        </a:rPr>
                        <a:t>6</a:t>
                      </a:r>
                      <a:endParaRPr lang="en-US" sz="1100" b="1" dirty="0">
                        <a:solidFill>
                          <a:srgbClr val="FF0000"/>
                        </a:solidFill>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fr-FR" sz="1100" b="1">
                          <a:effectLst/>
                        </a:rPr>
                        <a:t>2.26</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fr-FR" sz="1100" b="1">
                          <a:effectLst/>
                        </a:rPr>
                        <a:t>0.61</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fr-FR" sz="1100" b="1">
                          <a:effectLst/>
                        </a:rPr>
                        <a:t>1.18</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1.68</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0.90</a:t>
                      </a:r>
                      <a:endParaRPr lang="en-US" sz="1100" b="1">
                        <a:effectLst/>
                        <a:latin typeface="Calibri"/>
                        <a:ea typeface="Calibri"/>
                        <a:cs typeface="Times New Roman"/>
                      </a:endParaRPr>
                    </a:p>
                  </a:txBody>
                  <a:tcPr marL="49596" marR="49596" marT="0" marB="0" anchor="ctr"/>
                </a:tc>
              </a:tr>
              <a:tr h="198384">
                <a:tc>
                  <a:txBody>
                    <a:bodyPr/>
                    <a:lstStyle/>
                    <a:p>
                      <a:pPr marL="0" marR="0" algn="ctr">
                        <a:lnSpc>
                          <a:spcPct val="115000"/>
                        </a:lnSpc>
                        <a:spcBef>
                          <a:spcPts val="0"/>
                        </a:spcBef>
                        <a:spcAft>
                          <a:spcPts val="0"/>
                        </a:spcAft>
                      </a:pPr>
                      <a:r>
                        <a:rPr lang="fr-FR" sz="800">
                          <a:effectLst/>
                        </a:rPr>
                        <a:t>JEZ_Pu239 F37/F25</a:t>
                      </a:r>
                      <a:endParaRPr lang="en-US" sz="80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fr-FR" sz="1100" b="1" dirty="0">
                          <a:effectLst/>
                        </a:rPr>
                        <a:t>5.0</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fr-FR" sz="1100" b="1" dirty="0">
                          <a:solidFill>
                            <a:srgbClr val="FF0000"/>
                          </a:solidFill>
                          <a:effectLst/>
                        </a:rPr>
                        <a:t>5</a:t>
                      </a:r>
                      <a:endParaRPr lang="en-US" sz="1100" b="1" dirty="0">
                        <a:solidFill>
                          <a:srgbClr val="FF0000"/>
                        </a:solidFill>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fr-FR" sz="1100" b="1" dirty="0">
                          <a:effectLst/>
                        </a:rPr>
                        <a:t>0.91</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fr-FR" sz="1100" b="1">
                          <a:effectLst/>
                        </a:rPr>
                        <a:t>0.39</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fr-FR" sz="1100" b="1">
                          <a:effectLst/>
                        </a:rPr>
                        <a:t>0.71</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1.02</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0.64</a:t>
                      </a:r>
                      <a:endParaRPr lang="en-US" sz="1100" b="1">
                        <a:effectLst/>
                        <a:latin typeface="Calibri"/>
                        <a:ea typeface="Calibri"/>
                        <a:cs typeface="Times New Roman"/>
                      </a:endParaRPr>
                    </a:p>
                  </a:txBody>
                  <a:tcPr marL="49596" marR="49596" marT="0" marB="0" anchor="ctr"/>
                </a:tc>
              </a:tr>
              <a:tr h="198384">
                <a:tc>
                  <a:txBody>
                    <a:bodyPr/>
                    <a:lstStyle/>
                    <a:p>
                      <a:pPr marL="0" marR="0" algn="ctr">
                        <a:lnSpc>
                          <a:spcPct val="115000"/>
                        </a:lnSpc>
                        <a:spcBef>
                          <a:spcPts val="0"/>
                        </a:spcBef>
                        <a:spcAft>
                          <a:spcPts val="0"/>
                        </a:spcAft>
                      </a:pPr>
                      <a:r>
                        <a:rPr lang="fr-FR" sz="800">
                          <a:effectLst/>
                        </a:rPr>
                        <a:t>JEZ_Pu239 F49/F25</a:t>
                      </a:r>
                      <a:endParaRPr lang="en-US" sz="80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fr-FR" sz="1100" b="1">
                          <a:effectLst/>
                        </a:rPr>
                        <a:t>0.0</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8</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-0.13</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-0.15</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0.85</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0.80</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0.53</a:t>
                      </a:r>
                      <a:endParaRPr lang="en-US" sz="1100" b="1">
                        <a:effectLst/>
                        <a:latin typeface="Calibri"/>
                        <a:ea typeface="Calibri"/>
                        <a:cs typeface="Times New Roman"/>
                      </a:endParaRPr>
                    </a:p>
                  </a:txBody>
                  <a:tcPr marL="49596" marR="49596" marT="0" marB="0" anchor="ctr"/>
                </a:tc>
              </a:tr>
              <a:tr h="198384">
                <a:tc>
                  <a:txBody>
                    <a:bodyPr/>
                    <a:lstStyle/>
                    <a:p>
                      <a:pPr marL="0" marR="0" algn="ctr">
                        <a:lnSpc>
                          <a:spcPct val="115000"/>
                        </a:lnSpc>
                        <a:spcBef>
                          <a:spcPts val="0"/>
                        </a:spcBef>
                        <a:spcAft>
                          <a:spcPts val="0"/>
                        </a:spcAft>
                      </a:pPr>
                      <a:r>
                        <a:rPr lang="fr-FR" sz="800">
                          <a:effectLst/>
                        </a:rPr>
                        <a:t>JEZ_Pu24</a:t>
                      </a:r>
                      <a:r>
                        <a:rPr lang="en-US" sz="800">
                          <a:effectLst/>
                        </a:rPr>
                        <a:t>0 KEFF</a:t>
                      </a:r>
                      <a:endParaRPr lang="en-US" sz="80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0.0</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8</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0.29</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0.59</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2.44</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0.49</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0.18</a:t>
                      </a:r>
                      <a:endParaRPr lang="en-US" sz="1100" b="1">
                        <a:effectLst/>
                        <a:latin typeface="Calibri"/>
                        <a:ea typeface="Calibri"/>
                        <a:cs typeface="Times New Roman"/>
                      </a:endParaRPr>
                    </a:p>
                  </a:txBody>
                  <a:tcPr marL="49596" marR="49596" marT="0" marB="0" anchor="ctr"/>
                </a:tc>
              </a:tr>
              <a:tr h="198384">
                <a:tc>
                  <a:txBody>
                    <a:bodyPr/>
                    <a:lstStyle/>
                    <a:p>
                      <a:pPr marL="0" marR="0" algn="ctr">
                        <a:lnSpc>
                          <a:spcPct val="115000"/>
                        </a:lnSpc>
                        <a:spcBef>
                          <a:spcPts val="0"/>
                        </a:spcBef>
                        <a:spcAft>
                          <a:spcPts val="0"/>
                        </a:spcAft>
                      </a:pPr>
                      <a:r>
                        <a:rPr lang="en-US" sz="800">
                          <a:effectLst/>
                        </a:rPr>
                        <a:t>FLATTOP KEFF</a:t>
                      </a:r>
                      <a:endParaRPr lang="en-US" sz="80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38.1</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solidFill>
                            <a:srgbClr val="FF0000"/>
                          </a:solidFill>
                          <a:effectLst/>
                        </a:rPr>
                        <a:t>1</a:t>
                      </a:r>
                      <a:endParaRPr lang="en-US" sz="1100" b="1" dirty="0">
                        <a:solidFill>
                          <a:srgbClr val="FF0000"/>
                        </a:solidFill>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0.56</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0.65</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0.92</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0.28</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0.16</a:t>
                      </a:r>
                      <a:endParaRPr lang="en-US" sz="1100" b="1">
                        <a:effectLst/>
                        <a:latin typeface="Calibri"/>
                        <a:ea typeface="Calibri"/>
                        <a:cs typeface="Times New Roman"/>
                      </a:endParaRPr>
                    </a:p>
                  </a:txBody>
                  <a:tcPr marL="49596" marR="49596" marT="0" marB="0" anchor="ctr"/>
                </a:tc>
              </a:tr>
              <a:tr h="198384">
                <a:tc>
                  <a:txBody>
                    <a:bodyPr/>
                    <a:lstStyle/>
                    <a:p>
                      <a:pPr marL="0" marR="0" algn="ctr">
                        <a:lnSpc>
                          <a:spcPct val="115000"/>
                        </a:lnSpc>
                        <a:spcBef>
                          <a:spcPts val="0"/>
                        </a:spcBef>
                        <a:spcAft>
                          <a:spcPts val="0"/>
                        </a:spcAft>
                      </a:pPr>
                      <a:r>
                        <a:rPr lang="en-US" sz="800">
                          <a:effectLst/>
                        </a:rPr>
                        <a:t>FLATTOP F28/F25</a:t>
                      </a:r>
                      <a:endParaRPr lang="en-US" sz="80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0.0</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8</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1.22</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0.40</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0.84</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1.56</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0.84</a:t>
                      </a:r>
                      <a:endParaRPr lang="en-US" sz="1100" b="1">
                        <a:effectLst/>
                        <a:latin typeface="Calibri"/>
                        <a:ea typeface="Calibri"/>
                        <a:cs typeface="Times New Roman"/>
                      </a:endParaRPr>
                    </a:p>
                  </a:txBody>
                  <a:tcPr marL="49596" marR="49596" marT="0" marB="0" anchor="ctr"/>
                </a:tc>
              </a:tr>
              <a:tr h="198384">
                <a:tc>
                  <a:txBody>
                    <a:bodyPr/>
                    <a:lstStyle/>
                    <a:p>
                      <a:pPr marL="0" marR="0" algn="ctr">
                        <a:lnSpc>
                          <a:spcPct val="115000"/>
                        </a:lnSpc>
                        <a:spcBef>
                          <a:spcPts val="0"/>
                        </a:spcBef>
                        <a:spcAft>
                          <a:spcPts val="0"/>
                        </a:spcAft>
                      </a:pPr>
                      <a:r>
                        <a:rPr lang="en-US" sz="800">
                          <a:effectLst/>
                        </a:rPr>
                        <a:t>FLATTOP F37/F25</a:t>
                      </a:r>
                      <a:endParaRPr lang="en-US" sz="80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0.0</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8</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0.60</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0.30</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0.69</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0.98</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0.63</a:t>
                      </a:r>
                      <a:endParaRPr lang="en-US" sz="1100" b="1">
                        <a:effectLst/>
                        <a:latin typeface="Calibri"/>
                        <a:ea typeface="Calibri"/>
                        <a:cs typeface="Times New Roman"/>
                      </a:endParaRPr>
                    </a:p>
                  </a:txBody>
                  <a:tcPr marL="49596" marR="49596" marT="0" marB="0" anchor="ctr"/>
                </a:tc>
              </a:tr>
              <a:tr h="198384">
                <a:tc>
                  <a:txBody>
                    <a:bodyPr/>
                    <a:lstStyle/>
                    <a:p>
                      <a:pPr marL="0" marR="0" algn="ctr">
                        <a:lnSpc>
                          <a:spcPct val="115000"/>
                        </a:lnSpc>
                        <a:spcBef>
                          <a:spcPts val="0"/>
                        </a:spcBef>
                        <a:spcAft>
                          <a:spcPts val="0"/>
                        </a:spcAft>
                      </a:pPr>
                      <a:r>
                        <a:rPr lang="en-US" sz="800">
                          <a:effectLst/>
                        </a:rPr>
                        <a:t>ZPR6/7 KEFF</a:t>
                      </a:r>
                      <a:endParaRPr lang="en-US" sz="80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0.0</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8</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0.76</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0.77</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1.84</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0.42</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0.12</a:t>
                      </a:r>
                      <a:endParaRPr lang="en-US" sz="1100" b="1">
                        <a:effectLst/>
                        <a:latin typeface="Calibri"/>
                        <a:ea typeface="Calibri"/>
                        <a:cs typeface="Times New Roman"/>
                      </a:endParaRPr>
                    </a:p>
                  </a:txBody>
                  <a:tcPr marL="49596" marR="49596" marT="0" marB="0" anchor="ctr"/>
                </a:tc>
              </a:tr>
              <a:tr h="198384">
                <a:tc>
                  <a:txBody>
                    <a:bodyPr/>
                    <a:lstStyle/>
                    <a:p>
                      <a:pPr marL="0" marR="0" algn="ctr">
                        <a:lnSpc>
                          <a:spcPct val="115000"/>
                        </a:lnSpc>
                        <a:spcBef>
                          <a:spcPts val="0"/>
                        </a:spcBef>
                        <a:spcAft>
                          <a:spcPts val="0"/>
                        </a:spcAft>
                      </a:pPr>
                      <a:r>
                        <a:rPr lang="en-US" sz="800">
                          <a:effectLst/>
                        </a:rPr>
                        <a:t>ZPR6/7 F28/F25</a:t>
                      </a:r>
                      <a:endParaRPr lang="en-US" sz="80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0.0</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8</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2.97</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0.46</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0.63</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2.19</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1.41</a:t>
                      </a:r>
                      <a:endParaRPr lang="en-US" sz="1100" b="1">
                        <a:effectLst/>
                        <a:latin typeface="Calibri"/>
                        <a:ea typeface="Calibri"/>
                        <a:cs typeface="Times New Roman"/>
                      </a:endParaRPr>
                    </a:p>
                  </a:txBody>
                  <a:tcPr marL="49596" marR="49596" marT="0" marB="0" anchor="ctr"/>
                </a:tc>
              </a:tr>
              <a:tr h="198384">
                <a:tc>
                  <a:txBody>
                    <a:bodyPr/>
                    <a:lstStyle/>
                    <a:p>
                      <a:pPr marL="0" marR="0" algn="ctr">
                        <a:lnSpc>
                          <a:spcPct val="115000"/>
                        </a:lnSpc>
                        <a:spcBef>
                          <a:spcPts val="0"/>
                        </a:spcBef>
                        <a:spcAft>
                          <a:spcPts val="0"/>
                        </a:spcAft>
                      </a:pPr>
                      <a:r>
                        <a:rPr lang="en-US" sz="800">
                          <a:effectLst/>
                        </a:rPr>
                        <a:t>ZPR6/7 F49/F25</a:t>
                      </a:r>
                      <a:endParaRPr lang="en-US" sz="80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0.0</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8</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-1.70</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-2.07</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0.29</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0.72</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0.57</a:t>
                      </a:r>
                      <a:endParaRPr lang="en-US" sz="1100" b="1">
                        <a:effectLst/>
                        <a:latin typeface="Calibri"/>
                        <a:ea typeface="Calibri"/>
                        <a:cs typeface="Times New Roman"/>
                      </a:endParaRPr>
                    </a:p>
                  </a:txBody>
                  <a:tcPr marL="49596" marR="49596" marT="0" marB="0" anchor="ctr"/>
                </a:tc>
              </a:tr>
              <a:tr h="198384">
                <a:tc>
                  <a:txBody>
                    <a:bodyPr/>
                    <a:lstStyle/>
                    <a:p>
                      <a:pPr marL="0" marR="0" algn="ctr">
                        <a:lnSpc>
                          <a:spcPct val="115000"/>
                        </a:lnSpc>
                        <a:spcBef>
                          <a:spcPts val="0"/>
                        </a:spcBef>
                        <a:spcAft>
                          <a:spcPts val="0"/>
                        </a:spcAft>
                      </a:pPr>
                      <a:r>
                        <a:rPr lang="en-US" sz="800">
                          <a:effectLst/>
                        </a:rPr>
                        <a:t>ZPR6/7 C28/F25</a:t>
                      </a:r>
                      <a:endParaRPr lang="en-US" sz="80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0.0</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8</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-1.17</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-0.78</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0.47</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1.26</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0.90</a:t>
                      </a:r>
                      <a:endParaRPr lang="en-US" sz="1100" b="1">
                        <a:effectLst/>
                        <a:latin typeface="Calibri"/>
                        <a:ea typeface="Calibri"/>
                        <a:cs typeface="Times New Roman"/>
                      </a:endParaRPr>
                    </a:p>
                  </a:txBody>
                  <a:tcPr marL="49596" marR="49596" marT="0" marB="0" anchor="ctr"/>
                </a:tc>
              </a:tr>
              <a:tr h="198384">
                <a:tc>
                  <a:txBody>
                    <a:bodyPr/>
                    <a:lstStyle/>
                    <a:p>
                      <a:pPr marL="0" marR="0" algn="ctr">
                        <a:lnSpc>
                          <a:spcPct val="115000"/>
                        </a:lnSpc>
                        <a:spcBef>
                          <a:spcPts val="0"/>
                        </a:spcBef>
                        <a:spcAft>
                          <a:spcPts val="0"/>
                        </a:spcAft>
                      </a:pPr>
                      <a:r>
                        <a:rPr lang="en-US" sz="800">
                          <a:effectLst/>
                        </a:rPr>
                        <a:t>ZPR6/7 PU40 KEFF</a:t>
                      </a:r>
                      <a:endParaRPr lang="en-US" sz="80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0.0</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8</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0.77</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0.78</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1.92</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0.42</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0.12</a:t>
                      </a:r>
                      <a:endParaRPr lang="en-US" sz="1100" b="1">
                        <a:effectLst/>
                        <a:latin typeface="Calibri"/>
                        <a:ea typeface="Calibri"/>
                        <a:cs typeface="Times New Roman"/>
                      </a:endParaRPr>
                    </a:p>
                  </a:txBody>
                  <a:tcPr marL="49596" marR="49596" marT="0" marB="0" anchor="ctr"/>
                </a:tc>
              </a:tr>
              <a:tr h="198384">
                <a:tc>
                  <a:txBody>
                    <a:bodyPr/>
                    <a:lstStyle/>
                    <a:p>
                      <a:pPr marL="0" marR="0" algn="ctr">
                        <a:lnSpc>
                          <a:spcPct val="115000"/>
                        </a:lnSpc>
                        <a:spcBef>
                          <a:spcPts val="0"/>
                        </a:spcBef>
                        <a:spcAft>
                          <a:spcPts val="0"/>
                        </a:spcAft>
                      </a:pPr>
                      <a:r>
                        <a:rPr lang="en-US" sz="800">
                          <a:effectLst/>
                        </a:rPr>
                        <a:t>ZPPR9 KEFF</a:t>
                      </a:r>
                      <a:endParaRPr lang="en-US" sz="80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7.5</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solidFill>
                            <a:srgbClr val="FF0000"/>
                          </a:solidFill>
                          <a:effectLst/>
                        </a:rPr>
                        <a:t>4</a:t>
                      </a:r>
                      <a:endParaRPr lang="en-US" sz="1100" b="1" dirty="0">
                        <a:solidFill>
                          <a:srgbClr val="FF0000"/>
                        </a:solidFill>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1.10</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0.90</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3.83</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0.45</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0.11</a:t>
                      </a:r>
                      <a:endParaRPr lang="en-US" sz="1100" b="1">
                        <a:effectLst/>
                        <a:latin typeface="Calibri"/>
                        <a:ea typeface="Calibri"/>
                        <a:cs typeface="Times New Roman"/>
                      </a:endParaRPr>
                    </a:p>
                  </a:txBody>
                  <a:tcPr marL="49596" marR="49596" marT="0" marB="0" anchor="ctr"/>
                </a:tc>
              </a:tr>
              <a:tr h="198384">
                <a:tc>
                  <a:txBody>
                    <a:bodyPr/>
                    <a:lstStyle/>
                    <a:p>
                      <a:pPr marL="0" marR="0" algn="ctr">
                        <a:lnSpc>
                          <a:spcPct val="115000"/>
                        </a:lnSpc>
                        <a:spcBef>
                          <a:spcPts val="0"/>
                        </a:spcBef>
                        <a:spcAft>
                          <a:spcPts val="0"/>
                        </a:spcAft>
                      </a:pPr>
                      <a:r>
                        <a:rPr lang="en-US" sz="800">
                          <a:effectLst/>
                        </a:rPr>
                        <a:t>ZPPR9 F28/F25</a:t>
                      </a:r>
                      <a:endParaRPr lang="en-US" sz="80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3.3</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solidFill>
                            <a:srgbClr val="FF0000"/>
                          </a:solidFill>
                          <a:effectLst/>
                        </a:rPr>
                        <a:t>7</a:t>
                      </a:r>
                      <a:endParaRPr lang="en-US" sz="1100" b="1" dirty="0">
                        <a:solidFill>
                          <a:srgbClr val="FF0000"/>
                        </a:solidFill>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5.10</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0.64</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0.81</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2.37</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1.53</a:t>
                      </a:r>
                      <a:endParaRPr lang="en-US" sz="1100" b="1">
                        <a:effectLst/>
                        <a:latin typeface="Calibri"/>
                        <a:ea typeface="Calibri"/>
                        <a:cs typeface="Times New Roman"/>
                      </a:endParaRPr>
                    </a:p>
                  </a:txBody>
                  <a:tcPr marL="49596" marR="49596" marT="0" marB="0" anchor="ctr"/>
                </a:tc>
              </a:tr>
              <a:tr h="198384">
                <a:tc>
                  <a:txBody>
                    <a:bodyPr/>
                    <a:lstStyle/>
                    <a:p>
                      <a:pPr marL="0" marR="0" algn="ctr">
                        <a:lnSpc>
                          <a:spcPct val="115000"/>
                        </a:lnSpc>
                        <a:spcBef>
                          <a:spcPts val="0"/>
                        </a:spcBef>
                        <a:spcAft>
                          <a:spcPts val="0"/>
                        </a:spcAft>
                      </a:pPr>
                      <a:r>
                        <a:rPr lang="en-US" sz="800">
                          <a:effectLst/>
                        </a:rPr>
                        <a:t>ZPPR9 F49/F25</a:t>
                      </a:r>
                      <a:endParaRPr lang="en-US" sz="80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0.0</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8</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-1.26</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-1.47</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0.34</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0.72</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0.56</a:t>
                      </a:r>
                      <a:endParaRPr lang="en-US" sz="1100" b="1">
                        <a:effectLst/>
                        <a:latin typeface="Calibri"/>
                        <a:ea typeface="Calibri"/>
                        <a:cs typeface="Times New Roman"/>
                      </a:endParaRPr>
                    </a:p>
                  </a:txBody>
                  <a:tcPr marL="49596" marR="49596" marT="0" marB="0" anchor="ctr"/>
                </a:tc>
              </a:tr>
              <a:tr h="198384">
                <a:tc>
                  <a:txBody>
                    <a:bodyPr/>
                    <a:lstStyle/>
                    <a:p>
                      <a:pPr marL="0" marR="0" algn="ctr">
                        <a:lnSpc>
                          <a:spcPct val="115000"/>
                        </a:lnSpc>
                        <a:spcBef>
                          <a:spcPts val="0"/>
                        </a:spcBef>
                        <a:spcAft>
                          <a:spcPts val="0"/>
                        </a:spcAft>
                      </a:pPr>
                      <a:r>
                        <a:rPr lang="en-US" sz="800">
                          <a:effectLst/>
                        </a:rPr>
                        <a:t>ZPPR9 C28/F25</a:t>
                      </a:r>
                      <a:endParaRPr lang="en-US" sz="80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0.0</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8</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-0.45</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-0.29</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0.64</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1.27</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0.90</a:t>
                      </a:r>
                      <a:endParaRPr lang="en-US" sz="1100" b="1">
                        <a:effectLst/>
                        <a:latin typeface="Calibri"/>
                        <a:ea typeface="Calibri"/>
                        <a:cs typeface="Times New Roman"/>
                      </a:endParaRPr>
                    </a:p>
                  </a:txBody>
                  <a:tcPr marL="49596" marR="49596" marT="0" marB="0" anchor="ctr"/>
                </a:tc>
              </a:tr>
              <a:tr h="198384">
                <a:tc>
                  <a:txBody>
                    <a:bodyPr/>
                    <a:lstStyle/>
                    <a:p>
                      <a:pPr marL="0" marR="0" algn="ctr">
                        <a:lnSpc>
                          <a:spcPct val="115000"/>
                        </a:lnSpc>
                        <a:spcBef>
                          <a:spcPts val="0"/>
                        </a:spcBef>
                        <a:spcAft>
                          <a:spcPts val="0"/>
                        </a:spcAft>
                      </a:pPr>
                      <a:r>
                        <a:rPr lang="en-US" sz="800">
                          <a:effectLst/>
                        </a:rPr>
                        <a:t>ZPPR9 STEP3</a:t>
                      </a:r>
                      <a:endParaRPr lang="en-US" sz="80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0.0</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8</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-0.18</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-0.02</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0.70</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5.44</a:t>
                      </a:r>
                      <a:endParaRPr lang="en-US" sz="1100" b="1" dirty="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3.93</a:t>
                      </a:r>
                      <a:endParaRPr lang="en-US" sz="1100" b="1">
                        <a:effectLst/>
                        <a:latin typeface="Calibri"/>
                        <a:ea typeface="Calibri"/>
                        <a:cs typeface="Times New Roman"/>
                      </a:endParaRPr>
                    </a:p>
                  </a:txBody>
                  <a:tcPr marL="49596" marR="49596" marT="0" marB="0" anchor="ctr"/>
                </a:tc>
              </a:tr>
              <a:tr h="198384">
                <a:tc>
                  <a:txBody>
                    <a:bodyPr/>
                    <a:lstStyle/>
                    <a:p>
                      <a:pPr marL="0" marR="0" algn="ctr">
                        <a:lnSpc>
                          <a:spcPct val="115000"/>
                        </a:lnSpc>
                        <a:spcBef>
                          <a:spcPts val="0"/>
                        </a:spcBef>
                        <a:spcAft>
                          <a:spcPts val="0"/>
                        </a:spcAft>
                      </a:pPr>
                      <a:r>
                        <a:rPr lang="en-US" sz="800">
                          <a:effectLst/>
                        </a:rPr>
                        <a:t>ZPPR9 STEP5</a:t>
                      </a:r>
                      <a:endParaRPr lang="en-US" sz="80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0.0</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8</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2.26</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0.23</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0.91</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6.87</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4.88</a:t>
                      </a:r>
                      <a:endParaRPr lang="en-US" sz="1100" b="1" dirty="0">
                        <a:effectLst/>
                        <a:latin typeface="Calibri"/>
                        <a:ea typeface="Calibri"/>
                        <a:cs typeface="Times New Roman"/>
                      </a:endParaRPr>
                    </a:p>
                  </a:txBody>
                  <a:tcPr marL="49596" marR="49596" marT="0" marB="0" anchor="ctr"/>
                </a:tc>
              </a:tr>
              <a:tr h="198384">
                <a:tc>
                  <a:txBody>
                    <a:bodyPr/>
                    <a:lstStyle/>
                    <a:p>
                      <a:pPr marL="0" marR="0" algn="ctr">
                        <a:lnSpc>
                          <a:spcPct val="115000"/>
                        </a:lnSpc>
                        <a:spcBef>
                          <a:spcPts val="0"/>
                        </a:spcBef>
                        <a:spcAft>
                          <a:spcPts val="0"/>
                        </a:spcAft>
                      </a:pPr>
                      <a:r>
                        <a:rPr lang="en-US" sz="800">
                          <a:effectLst/>
                        </a:rPr>
                        <a:t>JOYO KEFF</a:t>
                      </a:r>
                      <a:endParaRPr lang="en-US" sz="800">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15.0</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solidFill>
                            <a:srgbClr val="FF0000"/>
                          </a:solidFill>
                          <a:effectLst/>
                        </a:rPr>
                        <a:t>3</a:t>
                      </a:r>
                      <a:endParaRPr lang="en-US" sz="1100" b="1" dirty="0">
                        <a:solidFill>
                          <a:srgbClr val="FF0000"/>
                        </a:solidFill>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0.70</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0.79</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1.67</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a:effectLst/>
                        </a:rPr>
                        <a:t>0.30</a:t>
                      </a:r>
                      <a:endParaRPr lang="en-US" sz="1100" b="1">
                        <a:effectLst/>
                        <a:latin typeface="Calibri"/>
                        <a:ea typeface="Calibri"/>
                        <a:cs typeface="Times New Roman"/>
                      </a:endParaRPr>
                    </a:p>
                  </a:txBody>
                  <a:tcPr marL="49596" marR="49596" marT="0" marB="0" anchor="ctr"/>
                </a:tc>
                <a:tc>
                  <a:txBody>
                    <a:bodyPr/>
                    <a:lstStyle/>
                    <a:p>
                      <a:pPr marL="0" marR="0" algn="ctr">
                        <a:lnSpc>
                          <a:spcPct val="115000"/>
                        </a:lnSpc>
                        <a:spcBef>
                          <a:spcPts val="0"/>
                        </a:spcBef>
                        <a:spcAft>
                          <a:spcPts val="0"/>
                        </a:spcAft>
                      </a:pPr>
                      <a:r>
                        <a:rPr lang="en-US" sz="1100" b="1" dirty="0">
                          <a:effectLst/>
                        </a:rPr>
                        <a:t>0.14</a:t>
                      </a:r>
                      <a:endParaRPr lang="en-US" sz="1100" b="1" dirty="0">
                        <a:effectLst/>
                        <a:latin typeface="Calibri"/>
                        <a:ea typeface="Calibri"/>
                        <a:cs typeface="Times New Roman"/>
                      </a:endParaRPr>
                    </a:p>
                  </a:txBody>
                  <a:tcPr marL="49596" marR="49596" marT="0" marB="0" anchor="ctr"/>
                </a:tc>
              </a:tr>
            </a:tbl>
          </a:graphicData>
        </a:graphic>
      </p:graphicFrame>
      <p:sp>
        <p:nvSpPr>
          <p:cNvPr id="5" name="TextBox 4"/>
          <p:cNvSpPr txBox="1"/>
          <p:nvPr/>
        </p:nvSpPr>
        <p:spPr>
          <a:xfrm>
            <a:off x="1600200" y="5943600"/>
            <a:ext cx="6477000" cy="300788"/>
          </a:xfrm>
          <a:prstGeom prst="rect">
            <a:avLst/>
          </a:prstGeom>
          <a:noFill/>
        </p:spPr>
        <p:txBody>
          <a:bodyPr wrap="square" rtlCol="0">
            <a:spAutoFit/>
          </a:bodyPr>
          <a:lstStyle/>
          <a:p>
            <a:pPr>
              <a:buNone/>
            </a:pPr>
            <a:r>
              <a:rPr lang="en-US" dirty="0" smtClean="0"/>
              <a:t>Experiment Portfolio Internal Correlation: </a:t>
            </a:r>
            <a:r>
              <a:rPr lang="en-US" dirty="0" smtClean="0">
                <a:solidFill>
                  <a:srgbClr val="FF0000"/>
                </a:solidFill>
              </a:rPr>
              <a:t>-0.02</a:t>
            </a:r>
            <a:endParaRPr lang="en-US" dirty="0">
              <a:solidFill>
                <a:srgbClr val="FF0000"/>
              </a:solidFill>
            </a:endParaRPr>
          </a:p>
        </p:txBody>
      </p:sp>
    </p:spTree>
    <p:extLst>
      <p:ext uri="{BB962C8B-B14F-4D97-AF65-F5344CB8AC3E}">
        <p14:creationId xmlns:p14="http://schemas.microsoft.com/office/powerpoint/2010/main" val="3948742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EVMS-template">
  <a:themeElements>
    <a:clrScheme name="1_EVMS-template 8">
      <a:dk1>
        <a:srgbClr val="000000"/>
      </a:dk1>
      <a:lt1>
        <a:srgbClr val="FFFFFF"/>
      </a:lt1>
      <a:dk2>
        <a:srgbClr val="000000"/>
      </a:dk2>
      <a:lt2>
        <a:srgbClr val="808080"/>
      </a:lt2>
      <a:accent1>
        <a:srgbClr val="41AD49"/>
      </a:accent1>
      <a:accent2>
        <a:srgbClr val="005995"/>
      </a:accent2>
      <a:accent3>
        <a:srgbClr val="FFFFFF"/>
      </a:accent3>
      <a:accent4>
        <a:srgbClr val="000000"/>
      </a:accent4>
      <a:accent5>
        <a:srgbClr val="B0D3B1"/>
      </a:accent5>
      <a:accent6>
        <a:srgbClr val="005087"/>
      </a:accent6>
      <a:hlink>
        <a:srgbClr val="1A75CF"/>
      </a:hlink>
      <a:folHlink>
        <a:srgbClr val="B2B2B2"/>
      </a:folHlink>
    </a:clrScheme>
    <a:fontScheme name="1_EVMS-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 tIns="45714" rIns="91429" bIns="45714" numCol="1" anchor="t" anchorCtr="0" compatLnSpc="1">
        <a:prstTxWarp prst="textNoShape">
          <a:avLst/>
        </a:prstTxWarp>
      </a:bodyPr>
      <a:lstStyle>
        <a:defPPr marL="0" marR="0" indent="0" algn="l" defTabSz="914400" rtl="0" eaLnBrk="0" fontAlgn="base" latinLnBrk="0" hangingPunct="0">
          <a:lnSpc>
            <a:spcPct val="65000"/>
          </a:lnSpc>
          <a:spcBef>
            <a:spcPct val="30000"/>
          </a:spcBef>
          <a:spcAft>
            <a:spcPct val="0"/>
          </a:spcAft>
          <a:buClrTx/>
          <a:buSzTx/>
          <a:buFontTx/>
          <a:buChar char="•"/>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 tIns="45714" rIns="91429" bIns="45714" numCol="1" anchor="t" anchorCtr="0" compatLnSpc="1">
        <a:prstTxWarp prst="textNoShape">
          <a:avLst/>
        </a:prstTxWarp>
      </a:bodyPr>
      <a:lstStyle>
        <a:defPPr marL="0" marR="0" indent="0" algn="l" defTabSz="914400" rtl="0" eaLnBrk="0" fontAlgn="base" latinLnBrk="0" hangingPunct="0">
          <a:lnSpc>
            <a:spcPct val="65000"/>
          </a:lnSpc>
          <a:spcBef>
            <a:spcPct val="30000"/>
          </a:spcBef>
          <a:spcAft>
            <a:spcPct val="0"/>
          </a:spcAft>
          <a:buClrTx/>
          <a:buSzTx/>
          <a:buFontTx/>
          <a:buChar char="•"/>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1_EVMS-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EVMS-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EVMS-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EVMS-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EVMS-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EVMS-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EVMS-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EVMS-template 8">
        <a:dk1>
          <a:srgbClr val="000000"/>
        </a:dk1>
        <a:lt1>
          <a:srgbClr val="FFFFFF"/>
        </a:lt1>
        <a:dk2>
          <a:srgbClr val="000000"/>
        </a:dk2>
        <a:lt2>
          <a:srgbClr val="808080"/>
        </a:lt2>
        <a:accent1>
          <a:srgbClr val="41AD49"/>
        </a:accent1>
        <a:accent2>
          <a:srgbClr val="005995"/>
        </a:accent2>
        <a:accent3>
          <a:srgbClr val="FFFFFF"/>
        </a:accent3>
        <a:accent4>
          <a:srgbClr val="000000"/>
        </a:accent4>
        <a:accent5>
          <a:srgbClr val="B0D3B1"/>
        </a:accent5>
        <a:accent6>
          <a:srgbClr val="005087"/>
        </a:accent6>
        <a:hlink>
          <a:srgbClr val="1A75C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final-template-Mousseau</Template>
  <TotalTime>18824</TotalTime>
  <Words>1232</Words>
  <Application>Microsoft Office PowerPoint</Application>
  <PresentationFormat>On-screen Show (4:3)</PresentationFormat>
  <Paragraphs>277</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1_EVMS-template</vt:lpstr>
      <vt:lpstr>Progress on Methodology: Incorporating REWIND Weights in Adjustment Procedure</vt:lpstr>
      <vt:lpstr>Outline</vt:lpstr>
      <vt:lpstr>      Progressive Adjustment Issue </vt:lpstr>
      <vt:lpstr>      Application to Integral Experiments: REWIND</vt:lpstr>
      <vt:lpstr>      Application to Integral Experiments: REWIND</vt:lpstr>
      <vt:lpstr>      Application to Integral Experiments: REWIND</vt:lpstr>
      <vt:lpstr>      Incorporating REWIND Weights in Adjustment Formulation</vt:lpstr>
      <vt:lpstr>      Application to the SG33 Experiments </vt:lpstr>
      <vt:lpstr>REWIND applied to SG33 set of experiments and 5 Isotopes: 23Na, 56Fe, 235U, 238U, 239Pu</vt:lpstr>
      <vt:lpstr>REWIND applied to SG33 set of experiments s</vt:lpstr>
      <vt:lpstr>REWIND applied to SG33 set of experiments s</vt:lpstr>
      <vt:lpstr>REWIND applied to SG33 set of experiments s</vt:lpstr>
      <vt:lpstr>REWIND applied to SG33 set of experiments Standard Deviation</vt:lpstr>
      <vt:lpstr>REWIND applied to SG33 set of experiments Standard Deviation</vt:lpstr>
      <vt:lpstr>REWIND applied to SG33 set of experiments Standard Deviation</vt:lpstr>
      <vt:lpstr>REWIND applied to SG33 set of experiments Standard Deviation</vt:lpstr>
      <vt:lpstr>REWIND applied to SG33 set of experiments Standard Deviation</vt:lpstr>
      <vt:lpstr>      Conclusions </vt:lpstr>
    </vt:vector>
  </TitlesOfParts>
  <Company>INEEL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Criticality Safety Benchmark Evaluation Project (ICSBEP)</dc:title>
  <dc:creator>Christine White</dc:creator>
  <cp:lastModifiedBy>INL</cp:lastModifiedBy>
  <cp:revision>808</cp:revision>
  <cp:lastPrinted>2001-10-24T18:44:39Z</cp:lastPrinted>
  <dcterms:created xsi:type="dcterms:W3CDTF">2001-10-23T20:27:22Z</dcterms:created>
  <dcterms:modified xsi:type="dcterms:W3CDTF">2015-12-02T12:17:08Z</dcterms:modified>
</cp:coreProperties>
</file>