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6" r:id="rId2"/>
    <p:sldId id="415" r:id="rId3"/>
    <p:sldId id="416" r:id="rId4"/>
    <p:sldId id="418" r:id="rId5"/>
    <p:sldId id="438" r:id="rId6"/>
    <p:sldId id="442" r:id="rId7"/>
    <p:sldId id="448" r:id="rId8"/>
    <p:sldId id="419" r:id="rId9"/>
    <p:sldId id="420" r:id="rId10"/>
    <p:sldId id="439" r:id="rId11"/>
    <p:sldId id="421" r:id="rId12"/>
    <p:sldId id="441" r:id="rId13"/>
    <p:sldId id="440" r:id="rId14"/>
    <p:sldId id="443" r:id="rId15"/>
    <p:sldId id="445" r:id="rId16"/>
    <p:sldId id="446" r:id="rId17"/>
    <p:sldId id="444" r:id="rId18"/>
    <p:sldId id="447" r:id="rId19"/>
    <p:sldId id="436" r:id="rId20"/>
    <p:sldId id="322" r:id="rId2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6"/>
    <a:srgbClr val="00008E"/>
    <a:srgbClr val="660066"/>
    <a:srgbClr val="FFFF00"/>
    <a:srgbClr val="FF00FF"/>
    <a:srgbClr val="FF3300"/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87004" autoAdjust="0"/>
  </p:normalViewPr>
  <p:slideViewPr>
    <p:cSldViewPr>
      <p:cViewPr varScale="1">
        <p:scale>
          <a:sx n="53" d="100"/>
          <a:sy n="53" d="100"/>
        </p:scale>
        <p:origin x="16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AE2B9B-FF30-490E-992B-68F7005F4FB1}" type="datetimeFigureOut">
              <a:rPr lang="zh-CN" altLang="en-US"/>
              <a:pPr>
                <a:defRPr/>
              </a:pPr>
              <a:t>2015/11/19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82CBC84-792B-4BA9-AD36-AAD851F429C3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6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D212759-7C49-4147-8163-C96CDC339135}" type="datetimeFigureOut">
              <a:rPr lang="zh-CN" altLang="en-US"/>
              <a:pPr>
                <a:defRPr/>
              </a:pPr>
              <a:t>2015/11/19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4DC09C3-8055-4048-A3D0-C4A29BAAE84A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95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8A911-850C-4FDE-A0BB-0D99FBE778BF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4569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Pa, protactinium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C09C3-8055-4048-A3D0-C4A29BAAE84A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9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HCI4.1 experiment consisted of sample reactivity worth measurements. The measured reactivity worth for a number of fuel samples with varied boron content were interpolated to produce a boron/235U ratio which would yield a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k_inf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unity.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C09C3-8055-4048-A3D0-C4A29BAAE84A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07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C09C3-8055-4048-A3D0-C4A29BAAE84A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39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this</a:t>
            </a:r>
            <a:r>
              <a:rPr lang="en-US" altLang="zh-CN" baseline="0" dirty="0" smtClean="0"/>
              <a:t> case, the change </a:t>
            </a:r>
            <a:r>
              <a:rPr lang="en-US" altLang="zh-CN" b="0" baseline="0" dirty="0" smtClean="0"/>
              <a:t>of </a:t>
            </a:r>
            <a:r>
              <a:rPr lang="en-US" altLang="zh-CN" b="0" baseline="30000" dirty="0" smtClean="0">
                <a:solidFill>
                  <a:schemeClr val="tx1"/>
                </a:solidFill>
              </a:rPr>
              <a:t>235</a:t>
            </a:r>
            <a:r>
              <a:rPr lang="en-US" altLang="zh-CN" b="0" dirty="0" smtClean="0">
                <a:solidFill>
                  <a:schemeClr val="tx1"/>
                </a:solidFill>
              </a:rPr>
              <a:t>U(</a:t>
            </a:r>
            <a:r>
              <a:rPr lang="en-US" altLang="zh-CN" b="0" dirty="0" err="1" smtClean="0">
                <a:solidFill>
                  <a:schemeClr val="tx1"/>
                </a:solidFill>
              </a:rPr>
              <a:t>n,</a:t>
            </a:r>
            <a:r>
              <a:rPr lang="en-US" altLang="zh-CN" b="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altLang="zh-CN" b="0" dirty="0" smtClean="0">
                <a:solidFill>
                  <a:schemeClr val="tx1"/>
                </a:solidFill>
              </a:rPr>
              <a:t>) cross sections  were driven by sensitivity</a:t>
            </a:r>
            <a:r>
              <a:rPr lang="en-US" altLang="zh-CN" b="0" baseline="0" dirty="0" smtClean="0">
                <a:solidFill>
                  <a:schemeClr val="tx1"/>
                </a:solidFill>
              </a:rPr>
              <a:t> of HCI004_1. 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C09C3-8055-4048-A3D0-C4A29BAAE84A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77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following figures, 21p indicate case B, 22p indicate case 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C09C3-8055-4048-A3D0-C4A29BAAE84A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2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C09C3-8055-4048-A3D0-C4A29BAAE84A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21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4" name="图片 24" descr="图片1.jpg"/>
          <p:cNvPicPr>
            <a:picLocks noChangeAspect="1"/>
          </p:cNvPicPr>
          <p:nvPr userDrawn="1"/>
        </p:nvPicPr>
        <p:blipFill>
          <a:blip r:embed="rId2" cstate="print"/>
          <a:srcRect l="8844" t="27509" r="7133" b="22975"/>
          <a:stretch>
            <a:fillRect/>
          </a:stretch>
        </p:blipFill>
        <p:spPr bwMode="auto">
          <a:xfrm>
            <a:off x="107504" y="147254"/>
            <a:ext cx="2286016" cy="5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E0DCF-293E-465A-80CB-EFD7C01E7069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>
            <a:lvl1pPr>
              <a:defRPr sz="2200" b="1" baseline="0">
                <a:latin typeface="+mn-lt"/>
              </a:defRPr>
            </a:lvl1pPr>
            <a:lvl2pPr>
              <a:defRPr sz="2200" b="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4" y="500041"/>
            <a:ext cx="8286779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4422"/>
            <a:ext cx="8229600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DCAC2BA-063B-4798-8553-5030E00EDB81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  <p:pic>
        <p:nvPicPr>
          <p:cNvPr id="1031" name="Picture 8" descr="C:\Documents and Settings\Administrator\桌面\LOGO\CNDC-Logo(En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18488" y="6215063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 descr="深色横线"/>
          <p:cNvSpPr>
            <a:spLocks noChangeArrowheads="1"/>
          </p:cNvSpPr>
          <p:nvPr/>
        </p:nvSpPr>
        <p:spPr bwMode="auto">
          <a:xfrm>
            <a:off x="357188" y="6357938"/>
            <a:ext cx="7858125" cy="188912"/>
          </a:xfrm>
          <a:prstGeom prst="rect">
            <a:avLst/>
          </a:prstGeom>
          <a:pattFill prst="dkHorz">
            <a:fgClr>
              <a:srgbClr val="00008E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052513" y="71438"/>
            <a:ext cx="78057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ts val="1100"/>
              </a:lnSpc>
              <a:defRPr/>
            </a:pPr>
            <a:r>
              <a:rPr lang="en-US" altLang="zh-CN" sz="1000" dirty="0" smtClean="0">
                <a:solidFill>
                  <a:schemeClr val="tx2"/>
                </a:solidFill>
              </a:rPr>
              <a:t>Presentation for </a:t>
            </a:r>
            <a:r>
              <a:rPr lang="en-US" altLang="zh-CN" sz="1000" dirty="0" err="1" smtClean="0">
                <a:solidFill>
                  <a:schemeClr val="tx2"/>
                </a:solidFill>
              </a:rPr>
              <a:t>WPEC</a:t>
            </a:r>
            <a:r>
              <a:rPr lang="en-US" altLang="zh-CN" sz="1000" dirty="0" smtClean="0">
                <a:solidFill>
                  <a:schemeClr val="tx2"/>
                </a:solidFill>
              </a:rPr>
              <a:t>/SG39 meeting, 2015</a:t>
            </a:r>
            <a:endParaRPr lang="en-US" altLang="zh-CN" sz="1000" dirty="0" smtClean="0"/>
          </a:p>
          <a:p>
            <a:pPr algn="r">
              <a:lnSpc>
                <a:spcPts val="1100"/>
              </a:lnSpc>
              <a:defRPr/>
            </a:pPr>
            <a:r>
              <a:rPr lang="en-US" altLang="zh-CN" sz="1000" dirty="0" smtClean="0">
                <a:solidFill>
                  <a:schemeClr val="tx2"/>
                </a:solidFill>
              </a:rPr>
              <a:t>Nov.30</a:t>
            </a:r>
            <a:r>
              <a:rPr lang="en-US" altLang="zh-CN" sz="1000" baseline="30000" dirty="0" smtClean="0">
                <a:solidFill>
                  <a:schemeClr val="tx2"/>
                </a:solidFill>
              </a:rPr>
              <a:t>th</a:t>
            </a:r>
            <a:r>
              <a:rPr lang="en-US" altLang="zh-CN" sz="1000" dirty="0" smtClean="0">
                <a:solidFill>
                  <a:schemeClr val="tx2"/>
                </a:solidFill>
              </a:rPr>
              <a:t> to</a:t>
            </a:r>
            <a:r>
              <a:rPr lang="en-US" altLang="zh-CN" sz="1000" baseline="0" dirty="0" smtClean="0">
                <a:solidFill>
                  <a:schemeClr val="tx2"/>
                </a:solidFill>
              </a:rPr>
              <a:t> Dec. 4</a:t>
            </a:r>
            <a:r>
              <a:rPr lang="en-US" altLang="zh-CN" sz="1000" baseline="30000" dirty="0" smtClean="0">
                <a:solidFill>
                  <a:schemeClr val="tx2"/>
                </a:solidFill>
              </a:rPr>
              <a:t>th</a:t>
            </a:r>
            <a:r>
              <a:rPr lang="en-US" altLang="zh-CN" sz="1000" dirty="0" smtClean="0">
                <a:solidFill>
                  <a:schemeClr val="tx2"/>
                </a:solidFill>
              </a:rPr>
              <a:t> </a:t>
            </a:r>
            <a:r>
              <a:rPr lang="en-US" altLang="zh-CN" sz="1000" kern="1200" dirty="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n-cs"/>
              </a:rPr>
              <a:t>Paris, France</a:t>
            </a:r>
            <a:endParaRPr lang="en-US" altLang="zh-CN" sz="1000" kern="1200" dirty="0">
              <a:solidFill>
                <a:schemeClr val="tx2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2" name="直接连接符 11"/>
          <p:cNvCxnSpPr>
            <a:cxnSpLocks noChangeShapeType="1"/>
          </p:cNvCxnSpPr>
          <p:nvPr/>
        </p:nvCxnSpPr>
        <p:spPr bwMode="auto">
          <a:xfrm>
            <a:off x="357188" y="427038"/>
            <a:ext cx="8429625" cy="1587"/>
          </a:xfrm>
          <a:prstGeom prst="line">
            <a:avLst/>
          </a:prstGeom>
          <a:noFill/>
          <a:ln w="25400" algn="ctr">
            <a:solidFill>
              <a:srgbClr val="00008E"/>
            </a:solidFill>
            <a:round/>
            <a:headEnd/>
            <a:tailEnd/>
          </a:ln>
        </p:spPr>
      </p:cxn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357188" y="6357938"/>
            <a:ext cx="323850" cy="182562"/>
          </a:xfrm>
          <a:prstGeom prst="rect">
            <a:avLst/>
          </a:prstGeom>
          <a:solidFill>
            <a:srgbClr val="002060"/>
          </a:solidFill>
        </p:spPr>
        <p:txBody>
          <a:bodyPr lIns="0" tIns="0" rIns="0" bIns="0" anchor="ctr" anchorCtr="1"/>
          <a:lstStyle>
            <a:lvl1pPr algn="l">
              <a:defRPr sz="900"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D429F408-A1FA-46A8-BAB3-A1778DFB2B41}" type="slidenum">
              <a:rPr lang="en-US" altLang="zh-CN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r>
              <a:rPr lang="en-US" altLang="zh-CN" dirty="0" smtClean="0">
                <a:solidFill>
                  <a:schemeClr val="bg1"/>
                </a:solidFill>
              </a:rPr>
              <a:t>/20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85750" y="796072"/>
            <a:ext cx="8429625" cy="54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n-US" altLang="zh-CN" sz="2800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Stress Test on </a:t>
            </a:r>
            <a:r>
              <a:rPr lang="en-US" altLang="zh-CN" sz="2800" spc="-1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235</a:t>
            </a:r>
            <a:r>
              <a:rPr lang="en-US" altLang="zh-CN" sz="2800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U(n, f) in adjustment</a:t>
            </a:r>
          </a:p>
          <a:p>
            <a:pPr>
              <a:lnSpc>
                <a:spcPct val="150000"/>
              </a:lnSpc>
            </a:pPr>
            <a:r>
              <a:rPr lang="en-US" altLang="zh-CN" sz="2800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with 	</a:t>
            </a:r>
            <a:r>
              <a:rPr lang="en-US" altLang="zh-CN" sz="2800" spc="-1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HCI</a:t>
            </a:r>
            <a:r>
              <a:rPr lang="en-US" altLang="zh-CN" sz="2800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and </a:t>
            </a:r>
            <a:r>
              <a:rPr lang="en-US" altLang="zh-CN" sz="2800" spc="-1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HMI</a:t>
            </a:r>
            <a:r>
              <a:rPr lang="en-US" altLang="zh-CN" sz="2800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benchmarks</a:t>
            </a:r>
          </a:p>
          <a:p>
            <a:pPr algn="l">
              <a:lnSpc>
                <a:spcPts val="4000"/>
              </a:lnSpc>
              <a:defRPr/>
            </a:pPr>
            <a:endParaRPr lang="zh-CN" altLang="en-US" sz="4400" spc="-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>
              <a:defRPr/>
            </a:pPr>
            <a:endParaRPr lang="en-US" altLang="zh-CN" sz="3600" dirty="0"/>
          </a:p>
          <a:p>
            <a:pPr>
              <a:defRPr/>
            </a:pPr>
            <a:endParaRPr lang="en-US" altLang="zh-CN" sz="1400" dirty="0"/>
          </a:p>
          <a:p>
            <a:pPr>
              <a:defRPr/>
            </a:pPr>
            <a:endParaRPr lang="en-US" altLang="zh-CN" sz="3600" b="1" dirty="0" smtClean="0">
              <a:latin typeface="Times New Roman" pitchFamily="18" charset="0"/>
              <a:ea typeface="华文彩云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altLang="zh-CN" sz="3600" b="1" dirty="0">
              <a:latin typeface="Times New Roman" pitchFamily="18" charset="0"/>
              <a:ea typeface="华文彩云" pitchFamily="2" charset="-122"/>
              <a:cs typeface="Times New Roman" pitchFamily="18" charset="0"/>
            </a:endParaRPr>
          </a:p>
          <a:p>
            <a:pPr algn="l" eaLnBrk="0" hangingPunct="0">
              <a:lnSpc>
                <a:spcPts val="2000"/>
              </a:lnSpc>
              <a:defRPr/>
            </a:pPr>
            <a:endParaRPr lang="en-GB" altLang="zh-CN" sz="2400" b="1" dirty="0"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  <a:p>
            <a:pPr algn="l" eaLnBrk="0" hangingPunct="0">
              <a:lnSpc>
                <a:spcPts val="2000"/>
              </a:lnSpc>
              <a:defRPr/>
            </a:pPr>
            <a:r>
              <a:rPr lang="en-US" altLang="zh-CN" sz="2400" b="1" dirty="0" smtClean="0">
                <a:effectLst>
                  <a:outerShdw blurRad="50800" dist="38100" dir="5400000" algn="t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WU </a:t>
            </a:r>
            <a:r>
              <a:rPr lang="en-GB" altLang="zh-CN" sz="2400" b="1" dirty="0" smtClean="0">
                <a:effectLst>
                  <a:outerShdw blurRad="50800" dist="38100" dir="5400000" algn="t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Bookman Old Style" pitchFamily="18" charset="0"/>
                <a:ea typeface="Arial Unicode MS" pitchFamily="34" charset="-122"/>
                <a:cs typeface="Arial Unicode MS" pitchFamily="34" charset="-122"/>
              </a:rPr>
              <a:t>Haicheng</a:t>
            </a:r>
            <a:endParaRPr lang="en-GB" altLang="zh-CN" sz="2400" b="1" dirty="0"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latin typeface="Bookman Old Style" pitchFamily="18" charset="0"/>
              <a:ea typeface="Arial Unicode MS" pitchFamily="34" charset="-122"/>
              <a:cs typeface="Arial Unicode MS" pitchFamily="34" charset="-122"/>
            </a:endParaRPr>
          </a:p>
          <a:p>
            <a:pPr algn="l" eaLnBrk="0" hangingPunct="0">
              <a:lnSpc>
                <a:spcPts val="1300"/>
              </a:lnSpc>
              <a:defRPr/>
            </a:pPr>
            <a:endParaRPr lang="fr-FR" altLang="zh-CN" sz="12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0" hangingPunct="0">
              <a:defRPr/>
            </a:pPr>
            <a:r>
              <a:rPr lang="fr-FR" altLang="ko-KR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China </a:t>
            </a:r>
            <a:r>
              <a:rPr lang="fr-FR" altLang="ko-KR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Data Center</a:t>
            </a:r>
            <a:r>
              <a:rPr lang="fr-FR" altLang="zh-CN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(CNDC) </a:t>
            </a:r>
            <a:br>
              <a:rPr lang="fr-FR" altLang="zh-CN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ko-KR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China Institute of Atomic Energy</a:t>
            </a:r>
            <a:r>
              <a:rPr lang="fr-FR" altLang="zh-CN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(CIAE)</a:t>
            </a:r>
            <a:br>
              <a:rPr lang="fr-FR" altLang="zh-CN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zh-CN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P.O.Box 275-41,</a:t>
            </a:r>
            <a:r>
              <a:rPr lang="fr-FR" altLang="ko-KR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Beijing 102413, P.R.China</a:t>
            </a:r>
          </a:p>
          <a:p>
            <a:pPr algn="l" eaLnBrk="0" hangingPunct="0">
              <a:defRPr/>
            </a:pPr>
            <a:r>
              <a:rPr lang="fr-FR" altLang="ko-KR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E-Mail: haicheng@ciae.ac.cn</a:t>
            </a:r>
            <a:endParaRPr lang="fr-FR" altLang="ko-KR" sz="16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3315" name="Group 11"/>
          <p:cNvGrpSpPr>
            <a:grpSpLocks/>
          </p:cNvGrpSpPr>
          <p:nvPr/>
        </p:nvGrpSpPr>
        <p:grpSpPr bwMode="auto">
          <a:xfrm>
            <a:off x="4643438" y="5500702"/>
            <a:ext cx="4143404" cy="714380"/>
            <a:chOff x="521" y="981"/>
            <a:chExt cx="4899" cy="907"/>
          </a:xfrm>
        </p:grpSpPr>
        <p:pic>
          <p:nvPicPr>
            <p:cNvPr id="13316" name="Picture 6" descr="fig-4"/>
            <p:cNvPicPr>
              <a:picLocks noChangeAspect="1" noChangeArrowheads="1"/>
            </p:cNvPicPr>
            <p:nvPr/>
          </p:nvPicPr>
          <p:blipFill>
            <a:blip r:embed="rId3" cstate="print"/>
            <a:srcRect t="25781" b="10312"/>
            <a:stretch>
              <a:fillRect/>
            </a:stretch>
          </p:blipFill>
          <p:spPr bwMode="auto">
            <a:xfrm>
              <a:off x="2018" y="981"/>
              <a:ext cx="3402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9" descr="CNDC-Logo(En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981"/>
              <a:ext cx="1496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r="6449" b="2551"/>
          <a:stretch/>
        </p:blipFill>
        <p:spPr bwMode="auto">
          <a:xfrm>
            <a:off x="323528" y="476672"/>
            <a:ext cx="8353396" cy="58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861048"/>
            <a:ext cx="410445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 baseline="30000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>
                <a:solidFill>
                  <a:schemeClr val="tx1"/>
                </a:solidFill>
              </a:rPr>
              <a:t>To improve the </a:t>
            </a:r>
            <a:r>
              <a:rPr lang="en-US" altLang="zh-CN" b="1" dirty="0" err="1">
                <a:solidFill>
                  <a:schemeClr val="tx1"/>
                </a:solidFill>
              </a:rPr>
              <a:t>k</a:t>
            </a:r>
            <a:r>
              <a:rPr lang="en-US" altLang="zh-CN" b="1" baseline="-25000" dirty="0" err="1">
                <a:solidFill>
                  <a:schemeClr val="tx1"/>
                </a:solidFill>
              </a:rPr>
              <a:t>eff</a:t>
            </a:r>
            <a:r>
              <a:rPr lang="en-US" altLang="zh-CN" b="1" dirty="0">
                <a:solidFill>
                  <a:schemeClr val="tx1"/>
                </a:solidFill>
              </a:rPr>
              <a:t> of HCI4.1, </a:t>
            </a:r>
            <a:r>
              <a:rPr lang="en-US" altLang="zh-CN" b="1" baseline="30000" dirty="0" smtClean="0">
                <a:solidFill>
                  <a:srgbClr val="0000FF"/>
                </a:solidFill>
              </a:rPr>
              <a:t>235</a:t>
            </a:r>
            <a:r>
              <a:rPr lang="en-US" altLang="zh-CN" b="1" dirty="0" smtClean="0">
                <a:solidFill>
                  <a:srgbClr val="0000FF"/>
                </a:solidFill>
              </a:rPr>
              <a:t>U(</a:t>
            </a:r>
            <a:r>
              <a:rPr lang="en-US" altLang="zh-CN" b="1" dirty="0" err="1" smtClean="0">
                <a:solidFill>
                  <a:srgbClr val="0000FF"/>
                </a:solidFill>
              </a:rPr>
              <a:t>n,</a:t>
            </a:r>
            <a:r>
              <a:rPr lang="en-US" altLang="zh-CN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altLang="zh-CN" b="1" dirty="0" smtClean="0">
                <a:solidFill>
                  <a:srgbClr val="0000FF"/>
                </a:solidFill>
              </a:rPr>
              <a:t>) cross sections around 1 ~10keV were decreased </a:t>
            </a:r>
            <a:r>
              <a:rPr lang="en-US" altLang="zh-CN" b="1" dirty="0" smtClean="0">
                <a:solidFill>
                  <a:schemeClr val="tx1"/>
                </a:solidFill>
              </a:rPr>
              <a:t>in Case B instead of increased in case A.</a:t>
            </a:r>
          </a:p>
          <a:p>
            <a:pPr algn="l"/>
            <a:r>
              <a:rPr lang="en-US" altLang="zh-CN" b="1" dirty="0" smtClean="0">
                <a:solidFill>
                  <a:srgbClr val="000096"/>
                </a:solidFill>
              </a:rPr>
              <a:t>Different constraints can even lead </a:t>
            </a:r>
            <a:r>
              <a:rPr lang="en-US" altLang="zh-CN" b="1" dirty="0">
                <a:solidFill>
                  <a:srgbClr val="000096"/>
                </a:solidFill>
              </a:rPr>
              <a:t>to contrary </a:t>
            </a:r>
            <a:r>
              <a:rPr lang="en-US" altLang="zh-CN" b="1" dirty="0" smtClean="0">
                <a:solidFill>
                  <a:srgbClr val="000096"/>
                </a:solidFill>
              </a:rPr>
              <a:t>direction of adjustment.</a:t>
            </a:r>
          </a:p>
        </p:txBody>
      </p:sp>
    </p:spTree>
    <p:extLst>
      <p:ext uri="{BB962C8B-B14F-4D97-AF65-F5344CB8AC3E}">
        <p14:creationId xmlns:p14="http://schemas.microsoft.com/office/powerpoint/2010/main" val="17924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 r="7236" b="2118"/>
          <a:stretch/>
        </p:blipFill>
        <p:spPr bwMode="auto">
          <a:xfrm>
            <a:off x="423260" y="537577"/>
            <a:ext cx="8181188" cy="58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9673" y="4653136"/>
            <a:ext cx="511256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/>
                </a:solidFill>
              </a:rPr>
              <a:t>To improve the </a:t>
            </a:r>
            <a:r>
              <a:rPr lang="en-US" altLang="zh-CN" b="1" dirty="0" err="1" smtClean="0">
                <a:solidFill>
                  <a:schemeClr val="tx1"/>
                </a:solidFill>
              </a:rPr>
              <a:t>k</a:t>
            </a:r>
            <a:r>
              <a:rPr lang="en-US" altLang="zh-CN" b="1" baseline="-25000" dirty="0" err="1" smtClean="0">
                <a:solidFill>
                  <a:schemeClr val="tx1"/>
                </a:solidFill>
              </a:rPr>
              <a:t>eff</a:t>
            </a:r>
            <a:r>
              <a:rPr lang="en-US" altLang="zh-CN" b="1" dirty="0" smtClean="0">
                <a:solidFill>
                  <a:schemeClr val="tx1"/>
                </a:solidFill>
              </a:rPr>
              <a:t> of HCI4.1, 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235</a:t>
            </a:r>
            <a:r>
              <a:rPr lang="en-US" altLang="zh-CN" b="1" dirty="0" smtClean="0">
                <a:solidFill>
                  <a:srgbClr val="FF0000"/>
                </a:solidFill>
              </a:rPr>
              <a:t>U(n,</a:t>
            </a:r>
            <a:r>
              <a:rPr lang="el-GR" altLang="zh-CN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altLang="zh-CN" b="1" dirty="0" smtClean="0">
                <a:solidFill>
                  <a:srgbClr val="FF0000"/>
                </a:solidFill>
              </a:rPr>
              <a:t>) cross sections around 1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keV</a:t>
            </a:r>
            <a:r>
              <a:rPr lang="en-US" altLang="zh-CN" b="1" dirty="0" smtClean="0">
                <a:solidFill>
                  <a:srgbClr val="FF0000"/>
                </a:solidFill>
              </a:rPr>
              <a:t> were increased </a:t>
            </a:r>
            <a:r>
              <a:rPr lang="en-US" altLang="zh-CN" b="1" dirty="0" smtClean="0">
                <a:solidFill>
                  <a:schemeClr val="tx1"/>
                </a:solidFill>
              </a:rPr>
              <a:t>in Case B instead of decreased in case A.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4355975" y="2492896"/>
            <a:ext cx="1080121" cy="1800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43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r="7402" b="2549"/>
          <a:stretch/>
        </p:blipFill>
        <p:spPr bwMode="auto">
          <a:xfrm>
            <a:off x="395536" y="620688"/>
            <a:ext cx="8166538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725144"/>
            <a:ext cx="48965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</a:rPr>
              <a:t>To improve the </a:t>
            </a:r>
            <a:r>
              <a:rPr lang="en-US" altLang="zh-CN" b="1" dirty="0" err="1">
                <a:solidFill>
                  <a:schemeClr val="tx1"/>
                </a:solidFill>
              </a:rPr>
              <a:t>k</a:t>
            </a:r>
            <a:r>
              <a:rPr lang="en-US" altLang="zh-CN" b="1" baseline="-25000" dirty="0" err="1">
                <a:solidFill>
                  <a:schemeClr val="tx1"/>
                </a:solidFill>
              </a:rPr>
              <a:t>eff</a:t>
            </a:r>
            <a:r>
              <a:rPr lang="en-US" altLang="zh-CN" b="1" dirty="0">
                <a:solidFill>
                  <a:schemeClr val="tx1"/>
                </a:solidFill>
              </a:rPr>
              <a:t> of HCI4.1,</a:t>
            </a:r>
            <a:r>
              <a:rPr lang="en-US" altLang="zh-CN" b="1" dirty="0" smtClean="0">
                <a:solidFill>
                  <a:srgbClr val="000096"/>
                </a:solidFill>
              </a:rPr>
              <a:t> 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10</a:t>
            </a:r>
            <a:r>
              <a:rPr lang="en-US" altLang="zh-CN" b="1" dirty="0" smtClean="0">
                <a:solidFill>
                  <a:srgbClr val="FF0000"/>
                </a:solidFill>
              </a:rPr>
              <a:t>B(n,</a:t>
            </a:r>
            <a:r>
              <a:rPr lang="el-GR" altLang="zh-CN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altLang="zh-CN" b="1" dirty="0" smtClean="0">
                <a:solidFill>
                  <a:srgbClr val="FF0000"/>
                </a:solidFill>
              </a:rPr>
              <a:t>) cross section increased 0.1~0.6% &lt; 1MeV</a:t>
            </a:r>
            <a:r>
              <a:rPr lang="en-US" altLang="zh-CN" b="1" dirty="0">
                <a:solidFill>
                  <a:srgbClr val="000096"/>
                </a:solidFill>
              </a:rPr>
              <a:t>.</a:t>
            </a:r>
            <a:endParaRPr lang="en-US" altLang="zh-CN" b="1" dirty="0" smtClean="0">
              <a:solidFill>
                <a:srgbClr val="000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" r="6444" b="2653"/>
          <a:stretch/>
        </p:blipFill>
        <p:spPr bwMode="auto">
          <a:xfrm>
            <a:off x="375887" y="548680"/>
            <a:ext cx="8201882" cy="57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8496" y="4581128"/>
            <a:ext cx="597666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 dirty="0" err="1" smtClean="0">
                <a:solidFill>
                  <a:srgbClr val="000096"/>
                </a:solidFill>
              </a:rPr>
              <a:t>SVR</a:t>
            </a:r>
            <a:r>
              <a:rPr lang="en-US" altLang="zh-CN" b="1" dirty="0" smtClean="0">
                <a:solidFill>
                  <a:srgbClr val="000096"/>
                </a:solidFill>
              </a:rPr>
              <a:t> results of ZPPR-9 were not change. Influence of </a:t>
            </a:r>
            <a:r>
              <a:rPr lang="en-US" altLang="zh-CN" b="1" baseline="30000" dirty="0" smtClean="0">
                <a:solidFill>
                  <a:srgbClr val="000096"/>
                </a:solidFill>
              </a:rPr>
              <a:t>235</a:t>
            </a:r>
            <a:r>
              <a:rPr lang="en-US" altLang="zh-CN" b="1" dirty="0" smtClean="0">
                <a:solidFill>
                  <a:srgbClr val="000096"/>
                </a:solidFill>
              </a:rPr>
              <a:t>U data change is compensated by others, such as </a:t>
            </a:r>
          </a:p>
          <a:p>
            <a:pPr algn="l"/>
            <a:r>
              <a:rPr lang="en-US" altLang="zh-CN" b="1" baseline="30000" dirty="0" smtClean="0">
                <a:solidFill>
                  <a:srgbClr val="000096"/>
                </a:solidFill>
              </a:rPr>
              <a:t>23 </a:t>
            </a:r>
            <a:r>
              <a:rPr lang="en-US" altLang="zh-CN" b="1" dirty="0" smtClean="0">
                <a:solidFill>
                  <a:srgbClr val="000096"/>
                </a:solidFill>
              </a:rPr>
              <a:t>Na(</a:t>
            </a:r>
            <a:r>
              <a:rPr lang="en-US" altLang="zh-CN" b="1" dirty="0" err="1" smtClean="0">
                <a:solidFill>
                  <a:srgbClr val="000096"/>
                </a:solidFill>
              </a:rPr>
              <a:t>n,</a:t>
            </a:r>
            <a:r>
              <a:rPr lang="en-US" altLang="zh-CN" b="1" dirty="0" err="1" smtClean="0">
                <a:solidFill>
                  <a:srgbClr val="000096"/>
                </a:solidFill>
                <a:latin typeface="Times New Roman"/>
                <a:cs typeface="Times New Roman"/>
              </a:rPr>
              <a:t>el</a:t>
            </a:r>
            <a:r>
              <a:rPr lang="en-US" altLang="zh-CN" b="1" dirty="0" smtClean="0">
                <a:solidFill>
                  <a:srgbClr val="000096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15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altLang="zh-CN" sz="2000" spc="-150" dirty="0" smtClean="0">
                <a:latin typeface="Arial Black" pitchFamily="34" charset="0"/>
              </a:rPr>
              <a:t>Case </a:t>
            </a:r>
            <a:r>
              <a:rPr lang="en-US" altLang="zh-CN" sz="2000" spc="-150" dirty="0">
                <a:latin typeface="Arial Black" pitchFamily="34" charset="0"/>
              </a:rPr>
              <a:t>A </a:t>
            </a:r>
            <a:r>
              <a:rPr lang="en-US" altLang="zh-CN" sz="2000" spc="-150" dirty="0" smtClean="0">
                <a:latin typeface="Arial Black" pitchFamily="34" charset="0"/>
              </a:rPr>
              <a:t>(20p) vs</a:t>
            </a:r>
            <a:r>
              <a:rPr lang="en-US" altLang="zh-CN" sz="2000" spc="-150" dirty="0">
                <a:latin typeface="Arial Black" pitchFamily="34" charset="0"/>
              </a:rPr>
              <a:t>. Case </a:t>
            </a:r>
            <a:r>
              <a:rPr lang="en-US" altLang="zh-CN" sz="2000" spc="-150" dirty="0" smtClean="0">
                <a:latin typeface="Arial Black" pitchFamily="34" charset="0"/>
              </a:rPr>
              <a:t>B (21p) vs. Case C (22p)</a:t>
            </a:r>
          </a:p>
          <a:p>
            <a:pPr lvl="1"/>
            <a:r>
              <a:rPr lang="en-US" altLang="zh-CN" spc="-150" dirty="0"/>
              <a:t>The improvement of </a:t>
            </a:r>
            <a:r>
              <a:rPr lang="en-US" altLang="zh-CN" spc="-150" dirty="0" err="1"/>
              <a:t>k</a:t>
            </a:r>
            <a:r>
              <a:rPr lang="en-US" altLang="zh-CN" spc="-150" baseline="-25000" dirty="0" err="1"/>
              <a:t>eff</a:t>
            </a:r>
            <a:r>
              <a:rPr lang="en-US" altLang="zh-CN" spc="-150" dirty="0"/>
              <a:t> values for SG33 cases are almost the same.</a:t>
            </a:r>
            <a:endParaRPr lang="zh-CN" altLang="en-US" dirty="0"/>
          </a:p>
          <a:p>
            <a:pPr lvl="1"/>
            <a:r>
              <a:rPr lang="en-US" altLang="zh-CN" spc="-150" dirty="0" smtClean="0"/>
              <a:t>The new adjusted </a:t>
            </a:r>
            <a:r>
              <a:rPr lang="en-US" altLang="zh-CN" spc="-150" dirty="0" err="1" smtClean="0"/>
              <a:t>k</a:t>
            </a:r>
            <a:r>
              <a:rPr lang="en-US" altLang="zh-CN" spc="-150" baseline="-25000" dirty="0" err="1" smtClean="0"/>
              <a:t>eff</a:t>
            </a:r>
            <a:r>
              <a:rPr lang="en-US" altLang="zh-CN" spc="-150" dirty="0" smtClean="0"/>
              <a:t> of HCI4.1 get worse than case B.</a:t>
            </a:r>
            <a:endParaRPr lang="zh-CN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" t="1594" r="7729" b="2397"/>
          <a:stretch/>
        </p:blipFill>
        <p:spPr bwMode="auto">
          <a:xfrm>
            <a:off x="1404036" y="1881948"/>
            <a:ext cx="6048672" cy="44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9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" b="2276"/>
          <a:stretch/>
        </p:blipFill>
        <p:spPr bwMode="auto">
          <a:xfrm>
            <a:off x="395536" y="476672"/>
            <a:ext cx="796313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727864" y="2996952"/>
            <a:ext cx="1788352" cy="1158026"/>
            <a:chOff x="4761969" y="2996952"/>
            <a:chExt cx="1682239" cy="1158026"/>
          </a:xfrm>
        </p:grpSpPr>
        <p:sp>
          <p:nvSpPr>
            <p:cNvPr id="3" name="椭圆 2"/>
            <p:cNvSpPr/>
            <p:nvPr/>
          </p:nvSpPr>
          <p:spPr bwMode="auto">
            <a:xfrm>
              <a:off x="4761969" y="3259407"/>
              <a:ext cx="288032" cy="864096"/>
            </a:xfrm>
            <a:prstGeom prst="ellipse">
              <a:avLst/>
            </a:prstGeom>
            <a:noFill/>
            <a:ln w="9525" cap="flat" cmpd="sng" algn="ctr">
              <a:solidFill>
                <a:srgbClr val="00008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5701165" y="3290882"/>
              <a:ext cx="288032" cy="864096"/>
            </a:xfrm>
            <a:prstGeom prst="ellipse">
              <a:avLst/>
            </a:prstGeom>
            <a:noFill/>
            <a:ln w="9525" cap="flat" cmpd="sng" algn="ctr">
              <a:solidFill>
                <a:srgbClr val="00008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6156176" y="2996952"/>
              <a:ext cx="288032" cy="864096"/>
            </a:xfrm>
            <a:prstGeom prst="ellipse">
              <a:avLst/>
            </a:prstGeom>
            <a:noFill/>
            <a:ln w="9525" cap="flat" cmpd="sng" algn="ctr">
              <a:solidFill>
                <a:srgbClr val="00008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11960" y="2564904"/>
            <a:ext cx="2763458" cy="720080"/>
            <a:chOff x="4283968" y="2636912"/>
            <a:chExt cx="2525376" cy="720080"/>
          </a:xfrm>
        </p:grpSpPr>
        <p:sp>
          <p:nvSpPr>
            <p:cNvPr id="7" name="矩形 6"/>
            <p:cNvSpPr/>
            <p:nvPr/>
          </p:nvSpPr>
          <p:spPr bwMode="auto">
            <a:xfrm>
              <a:off x="4283968" y="2636912"/>
              <a:ext cx="288032" cy="43204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6521312" y="2852936"/>
              <a:ext cx="288032" cy="43204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5220072" y="2924944"/>
              <a:ext cx="288032" cy="43204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 bwMode="auto">
          <a:xfrm>
            <a:off x="1655676" y="4045597"/>
            <a:ext cx="5004556" cy="7515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The adjusted reaction ratio in case C still a litter</a:t>
            </a:r>
          </a:p>
          <a:p>
            <a:pPr algn="l"/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higher than those in case A.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0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5863" b="3157"/>
          <a:stretch/>
        </p:blipFill>
        <p:spPr bwMode="auto">
          <a:xfrm>
            <a:off x="306241" y="476672"/>
            <a:ext cx="8302336" cy="576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834914"/>
            <a:ext cx="410445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 baseline="30000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>
                <a:solidFill>
                  <a:schemeClr val="tx1"/>
                </a:solidFill>
              </a:rPr>
              <a:t>To improve the </a:t>
            </a:r>
            <a:r>
              <a:rPr lang="en-US" altLang="zh-CN" b="1" dirty="0" err="1">
                <a:solidFill>
                  <a:schemeClr val="tx1"/>
                </a:solidFill>
              </a:rPr>
              <a:t>k</a:t>
            </a:r>
            <a:r>
              <a:rPr lang="en-US" altLang="zh-CN" b="1" baseline="-25000" dirty="0" err="1">
                <a:solidFill>
                  <a:schemeClr val="tx1"/>
                </a:solidFill>
              </a:rPr>
              <a:t>eff</a:t>
            </a:r>
            <a:r>
              <a:rPr lang="en-US" altLang="zh-CN" b="1" dirty="0">
                <a:solidFill>
                  <a:schemeClr val="tx1"/>
                </a:solidFill>
              </a:rPr>
              <a:t> of HCI4.1, </a:t>
            </a:r>
            <a:r>
              <a:rPr lang="en-US" altLang="zh-CN" b="1" baseline="30000" dirty="0" smtClean="0">
                <a:solidFill>
                  <a:srgbClr val="0000FF"/>
                </a:solidFill>
              </a:rPr>
              <a:t>235</a:t>
            </a:r>
            <a:r>
              <a:rPr lang="en-US" altLang="zh-CN" b="1" dirty="0" smtClean="0">
                <a:solidFill>
                  <a:srgbClr val="0000FF"/>
                </a:solidFill>
              </a:rPr>
              <a:t>U(</a:t>
            </a:r>
            <a:r>
              <a:rPr lang="en-US" altLang="zh-CN" b="1" dirty="0" err="1" smtClean="0">
                <a:solidFill>
                  <a:srgbClr val="0000FF"/>
                </a:solidFill>
              </a:rPr>
              <a:t>n,</a:t>
            </a:r>
            <a:r>
              <a:rPr lang="en-US" altLang="zh-CN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altLang="zh-CN" b="1" dirty="0" smtClean="0">
                <a:solidFill>
                  <a:srgbClr val="0000FF"/>
                </a:solidFill>
              </a:rPr>
              <a:t>) </a:t>
            </a:r>
            <a:r>
              <a:rPr lang="en-US" altLang="zh-CN" b="1" dirty="0">
                <a:solidFill>
                  <a:srgbClr val="0000FF"/>
                </a:solidFill>
              </a:rPr>
              <a:t>cross sections were decreased  between 0.5~2keV </a:t>
            </a:r>
            <a:r>
              <a:rPr lang="en-US" altLang="zh-CN" b="1" dirty="0">
                <a:solidFill>
                  <a:srgbClr val="FF0000"/>
                </a:solidFill>
              </a:rPr>
              <a:t>but  </a:t>
            </a:r>
            <a:r>
              <a:rPr lang="en-US" altLang="zh-CN" b="1" dirty="0" smtClean="0">
                <a:solidFill>
                  <a:srgbClr val="FF0000"/>
                </a:solidFill>
              </a:rPr>
              <a:t>increased between 2~10keV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in Case C, which is not completely agree with case B.</a:t>
            </a:r>
            <a:endParaRPr lang="en-US" altLang="zh-CN" b="1" dirty="0" smtClean="0">
              <a:solidFill>
                <a:srgbClr val="000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 r="6923" b="2823"/>
          <a:stretch/>
        </p:blipFill>
        <p:spPr bwMode="auto">
          <a:xfrm>
            <a:off x="323528" y="494687"/>
            <a:ext cx="8208818" cy="575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 bwMode="auto">
          <a:xfrm>
            <a:off x="4211960" y="2420888"/>
            <a:ext cx="1152128" cy="165618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7020272" y="3140968"/>
            <a:ext cx="1152128" cy="165618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640754"/>
            <a:ext cx="5400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/>
                </a:solidFill>
              </a:rPr>
              <a:t>To keep the </a:t>
            </a:r>
            <a:r>
              <a:rPr lang="en-US" altLang="zh-CN" b="1" dirty="0" err="1" smtClean="0">
                <a:solidFill>
                  <a:schemeClr val="tx1"/>
                </a:solidFill>
              </a:rPr>
              <a:t>k</a:t>
            </a:r>
            <a:r>
              <a:rPr lang="en-US" altLang="zh-CN" b="1" baseline="-25000" dirty="0" err="1" smtClean="0">
                <a:solidFill>
                  <a:schemeClr val="tx1"/>
                </a:solidFill>
              </a:rPr>
              <a:t>eff</a:t>
            </a:r>
            <a:r>
              <a:rPr lang="en-US" altLang="zh-CN" b="1" dirty="0" smtClean="0">
                <a:solidFill>
                  <a:schemeClr val="tx1"/>
                </a:solidFill>
              </a:rPr>
              <a:t> of HMI6.2 good, </a:t>
            </a:r>
            <a:r>
              <a:rPr lang="en-US" altLang="zh-CN" b="1" baseline="30000" dirty="0" smtClean="0">
                <a:solidFill>
                  <a:srgbClr val="0000FF"/>
                </a:solidFill>
              </a:rPr>
              <a:t>235</a:t>
            </a:r>
            <a:r>
              <a:rPr lang="en-US" altLang="zh-CN" b="1" dirty="0" smtClean="0">
                <a:solidFill>
                  <a:srgbClr val="0000FF"/>
                </a:solidFill>
              </a:rPr>
              <a:t>U(n,</a:t>
            </a:r>
            <a:r>
              <a:rPr lang="el-GR" altLang="zh-CN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altLang="zh-CN" b="1" dirty="0" smtClean="0">
                <a:solidFill>
                  <a:srgbClr val="0000FF"/>
                </a:solidFill>
              </a:rPr>
              <a:t>) cross sections around 1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keV</a:t>
            </a:r>
            <a:r>
              <a:rPr lang="en-US" altLang="zh-CN" b="1" dirty="0" smtClean="0">
                <a:solidFill>
                  <a:srgbClr val="0000FF"/>
                </a:solidFill>
              </a:rPr>
              <a:t> were decreased 2% </a:t>
            </a:r>
            <a:r>
              <a:rPr lang="en-US" altLang="zh-CN" b="1" dirty="0" smtClean="0">
                <a:solidFill>
                  <a:schemeClr val="tx1"/>
                </a:solidFill>
              </a:rPr>
              <a:t>in Case C instead of increased 5% in case B.</a:t>
            </a:r>
          </a:p>
        </p:txBody>
      </p:sp>
    </p:spTree>
    <p:extLst>
      <p:ext uri="{BB962C8B-B14F-4D97-AF65-F5344CB8AC3E}">
        <p14:creationId xmlns:p14="http://schemas.microsoft.com/office/powerpoint/2010/main" val="19907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5980" b="2824"/>
          <a:stretch/>
        </p:blipFill>
        <p:spPr bwMode="auto">
          <a:xfrm>
            <a:off x="313331" y="548680"/>
            <a:ext cx="8291945" cy="57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0970" y="4725144"/>
            <a:ext cx="612536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b="1" dirty="0" err="1" smtClean="0">
                <a:solidFill>
                  <a:srgbClr val="000096"/>
                </a:solidFill>
              </a:rPr>
              <a:t>SVR</a:t>
            </a:r>
            <a:r>
              <a:rPr lang="en-US" altLang="zh-CN" b="1" dirty="0" smtClean="0">
                <a:solidFill>
                  <a:srgbClr val="000096"/>
                </a:solidFill>
              </a:rPr>
              <a:t> results of ZPPR-9 were not change. Influence of </a:t>
            </a:r>
            <a:r>
              <a:rPr lang="en-US" altLang="zh-CN" b="1" baseline="30000" dirty="0" smtClean="0">
                <a:solidFill>
                  <a:srgbClr val="000096"/>
                </a:solidFill>
              </a:rPr>
              <a:t>235</a:t>
            </a:r>
            <a:r>
              <a:rPr lang="en-US" altLang="zh-CN" b="1" dirty="0" smtClean="0">
                <a:solidFill>
                  <a:srgbClr val="000096"/>
                </a:solidFill>
              </a:rPr>
              <a:t>U data change is still compensated by others, such as </a:t>
            </a:r>
            <a:r>
              <a:rPr lang="en-US" altLang="zh-CN" b="1" baseline="30000" dirty="0" smtClean="0">
                <a:solidFill>
                  <a:srgbClr val="000096"/>
                </a:solidFill>
              </a:rPr>
              <a:t>23 </a:t>
            </a:r>
            <a:r>
              <a:rPr lang="en-US" altLang="zh-CN" b="1" dirty="0" smtClean="0">
                <a:solidFill>
                  <a:srgbClr val="000096"/>
                </a:solidFill>
              </a:rPr>
              <a:t>Na(</a:t>
            </a:r>
            <a:r>
              <a:rPr lang="en-US" altLang="zh-CN" b="1" dirty="0" err="1" smtClean="0">
                <a:solidFill>
                  <a:srgbClr val="000096"/>
                </a:solidFill>
              </a:rPr>
              <a:t>n,</a:t>
            </a:r>
            <a:r>
              <a:rPr lang="en-US" altLang="zh-CN" b="1" dirty="0" err="1" smtClean="0">
                <a:solidFill>
                  <a:srgbClr val="000096"/>
                </a:solidFill>
                <a:latin typeface="Times New Roman"/>
                <a:cs typeface="Times New Roman"/>
              </a:rPr>
              <a:t>el</a:t>
            </a:r>
            <a:r>
              <a:rPr lang="en-US" altLang="zh-CN" b="1" dirty="0" smtClean="0">
                <a:solidFill>
                  <a:srgbClr val="000096"/>
                </a:solidFill>
              </a:rPr>
              <a:t>). But change of </a:t>
            </a:r>
            <a:r>
              <a:rPr lang="en-US" altLang="zh-CN" b="1" baseline="30000" dirty="0">
                <a:solidFill>
                  <a:srgbClr val="000096"/>
                </a:solidFill>
              </a:rPr>
              <a:t>23 </a:t>
            </a:r>
            <a:r>
              <a:rPr lang="en-US" altLang="zh-CN" b="1" dirty="0">
                <a:solidFill>
                  <a:srgbClr val="000096"/>
                </a:solidFill>
              </a:rPr>
              <a:t>Na(</a:t>
            </a:r>
            <a:r>
              <a:rPr lang="en-US" altLang="zh-CN" b="1" dirty="0" err="1">
                <a:solidFill>
                  <a:srgbClr val="000096"/>
                </a:solidFill>
              </a:rPr>
              <a:t>n,</a:t>
            </a:r>
            <a:r>
              <a:rPr lang="en-US" altLang="zh-CN" b="1" dirty="0" err="1">
                <a:solidFill>
                  <a:srgbClr val="000096"/>
                </a:solidFill>
                <a:latin typeface="Times New Roman"/>
                <a:cs typeface="Times New Roman"/>
              </a:rPr>
              <a:t>el</a:t>
            </a:r>
            <a:r>
              <a:rPr lang="en-US" altLang="zh-CN" b="1" dirty="0" smtClean="0">
                <a:solidFill>
                  <a:srgbClr val="000096"/>
                </a:solidFill>
              </a:rPr>
              <a:t>) get smaller. </a:t>
            </a:r>
          </a:p>
        </p:txBody>
      </p:sp>
    </p:spTree>
    <p:extLst>
      <p:ext uri="{BB962C8B-B14F-4D97-AF65-F5344CB8AC3E}">
        <p14:creationId xmlns:p14="http://schemas.microsoft.com/office/powerpoint/2010/main" val="25105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/>
          </p:cNvSpPr>
          <p:nvPr/>
        </p:nvSpPr>
        <p:spPr bwMode="auto">
          <a:xfrm>
            <a:off x="285750" y="500063"/>
            <a:ext cx="8572500" cy="5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Arial Black" pitchFamily="34" charset="0"/>
                <a:ea typeface="华文彩云" pitchFamily="2" charset="-122"/>
              </a:rPr>
              <a:t>4. </a:t>
            </a:r>
            <a:r>
              <a:rPr lang="en-US" altLang="zh-CN" sz="2800" spc="-150" dirty="0" smtClean="0">
                <a:solidFill>
                  <a:srgbClr val="C00000"/>
                </a:solidFill>
                <a:latin typeface="Arial Black" pitchFamily="34" charset="0"/>
                <a:ea typeface="华文彩云" pitchFamily="2" charset="-122"/>
              </a:rPr>
              <a:t>Comments</a:t>
            </a:r>
            <a:endParaRPr lang="zh-CN" altLang="en-US" sz="2800" spc="-15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r>
              <a:rPr lang="en-US" altLang="zh-CN" dirty="0" smtClean="0"/>
              <a:t>Missing </a:t>
            </a:r>
            <a:r>
              <a:rPr lang="en-US" altLang="zh-CN" dirty="0"/>
              <a:t>essential constraints </a:t>
            </a:r>
            <a:r>
              <a:rPr lang="en-US" altLang="zh-CN" dirty="0" smtClean="0"/>
              <a:t>will </a:t>
            </a:r>
            <a:r>
              <a:rPr lang="en-US" altLang="zh-CN" dirty="0"/>
              <a:t>lead to compensation errors.</a:t>
            </a:r>
            <a:endParaRPr lang="zh-CN" altLang="en-US" dirty="0"/>
          </a:p>
          <a:p>
            <a:pPr lvl="1"/>
            <a:r>
              <a:rPr lang="en-US" altLang="zh-CN" b="1" dirty="0"/>
              <a:t>Different constraints can </a:t>
            </a:r>
            <a:r>
              <a:rPr lang="en-US" altLang="zh-CN" b="1" dirty="0" smtClean="0"/>
              <a:t>lead </a:t>
            </a:r>
            <a:r>
              <a:rPr lang="en-US" altLang="zh-CN" b="1" dirty="0"/>
              <a:t>to </a:t>
            </a:r>
            <a:r>
              <a:rPr lang="en-US" altLang="zh-CN" b="1" dirty="0" smtClean="0">
                <a:solidFill>
                  <a:srgbClr val="FF0000"/>
                </a:solidFill>
              </a:rPr>
              <a:t>different, </a:t>
            </a:r>
            <a:r>
              <a:rPr lang="en-US" altLang="zh-CN" b="1" dirty="0">
                <a:solidFill>
                  <a:srgbClr val="FF0000"/>
                </a:solidFill>
              </a:rPr>
              <a:t>even contrary </a:t>
            </a:r>
            <a:r>
              <a:rPr lang="en-US" altLang="zh-CN" b="1" dirty="0" smtClean="0"/>
              <a:t>adjustments for </a:t>
            </a:r>
            <a:r>
              <a:rPr lang="en-US" altLang="zh-CN" b="1" dirty="0" smtClean="0">
                <a:solidFill>
                  <a:srgbClr val="FF0000"/>
                </a:solidFill>
              </a:rPr>
              <a:t>both integral and differential data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To avoid compensation error and make adjusted nuclear data for general purpose, we </a:t>
            </a:r>
            <a:r>
              <a:rPr lang="en-US" altLang="zh-CN" dirty="0"/>
              <a:t>need complete </a:t>
            </a:r>
            <a:r>
              <a:rPr lang="en-US" altLang="zh-CN" dirty="0" smtClean="0"/>
              <a:t>constraints.</a:t>
            </a:r>
          </a:p>
          <a:p>
            <a:pPr lvl="1"/>
            <a:r>
              <a:rPr lang="en-US" altLang="zh-CN" dirty="0"/>
              <a:t>Global adjustment of library needs </a:t>
            </a:r>
            <a:r>
              <a:rPr lang="en-US" altLang="zh-CN" dirty="0" smtClean="0"/>
              <a:t> global </a:t>
            </a:r>
            <a:r>
              <a:rPr lang="en-US" altLang="zh-CN" dirty="0"/>
              <a:t>constraints which we </a:t>
            </a:r>
            <a:r>
              <a:rPr lang="en-US" altLang="zh-CN" dirty="0" smtClean="0"/>
              <a:t>don’t </a:t>
            </a:r>
            <a:r>
              <a:rPr lang="en-US" altLang="zh-CN" dirty="0"/>
              <a:t>have </a:t>
            </a:r>
            <a:r>
              <a:rPr lang="en-US" altLang="zh-CN" dirty="0" smtClean="0"/>
              <a:t>yet.</a:t>
            </a:r>
          </a:p>
          <a:p>
            <a:r>
              <a:rPr lang="en-US" altLang="zh-CN" dirty="0" smtClean="0"/>
              <a:t>Even to obtained adjusted library not for general purpose, construct of constraints still needs to be careful.</a:t>
            </a:r>
          </a:p>
          <a:p>
            <a:pPr lvl="1"/>
            <a:r>
              <a:rPr lang="en-US" altLang="zh-CN" dirty="0" smtClean="0"/>
              <a:t>Different constraints (Such as benchmarks) give different library.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063" y="642918"/>
            <a:ext cx="8143875" cy="555468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altLang="zh-CN" sz="32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ea typeface="华文彩云" pitchFamily="2" charset="-122"/>
              </a:rPr>
              <a:t>OUTLINE</a:t>
            </a:r>
            <a:endParaRPr lang="en-US" altLang="zh-CN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Cooper Black" pitchFamily="18" charset="0"/>
              <a:ea typeface="华文彩云" pitchFamily="2" charset="-122"/>
            </a:endParaRPr>
          </a:p>
          <a:p>
            <a:pPr algn="just">
              <a:buFontTx/>
              <a:buNone/>
              <a:defRPr/>
            </a:pPr>
            <a:endParaRPr lang="en-US" altLang="zh-CN" sz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ooper Black" pitchFamily="18" charset="0"/>
              <a:ea typeface="华文彩云" pitchFamily="2" charset="-122"/>
            </a:endParaRPr>
          </a:p>
          <a:p>
            <a:pPr algn="just">
              <a:buFontTx/>
              <a:buAutoNum type="arabicPeriod"/>
              <a:defRPr/>
            </a:pPr>
            <a:r>
              <a:rPr lang="en-US" altLang="zh-CN" sz="2400" spc="-150" dirty="0" smtClean="0">
                <a:solidFill>
                  <a:srgbClr val="C00000"/>
                </a:solidFill>
                <a:latin typeface="Arial Black" pitchFamily="34" charset="0"/>
              </a:rPr>
              <a:t> Background </a:t>
            </a:r>
          </a:p>
          <a:p>
            <a:pPr algn="just">
              <a:buFontTx/>
              <a:buAutoNum type="arabicPeriod"/>
              <a:defRPr/>
            </a:pPr>
            <a:endParaRPr lang="en-US" altLang="zh-CN" sz="2400" spc="-15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just">
              <a:buFontTx/>
              <a:buAutoNum type="arabicPeriod"/>
              <a:defRPr/>
            </a:pPr>
            <a:r>
              <a:rPr lang="en-US" altLang="zh-CN" sz="2400" spc="-150" dirty="0" smtClean="0">
                <a:solidFill>
                  <a:srgbClr val="C00000"/>
                </a:solidFill>
                <a:latin typeface="Arial Black" pitchFamily="34" charset="0"/>
              </a:rPr>
              <a:t> Method of stress test</a:t>
            </a:r>
          </a:p>
          <a:p>
            <a:pPr algn="just">
              <a:buFontTx/>
              <a:buAutoNum type="arabicPeriod"/>
              <a:defRPr/>
            </a:pPr>
            <a:endParaRPr lang="en-US" altLang="zh-CN" sz="2400" spc="-15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solidFill>
                  <a:srgbClr val="C00000"/>
                </a:solidFill>
                <a:latin typeface="Arial Black" pitchFamily="34" charset="0"/>
                <a:ea typeface="华文彩云" pitchFamily="2" charset="-122"/>
              </a:rPr>
              <a:t>3. Results and discussion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solidFill>
                <a:srgbClr val="C00000"/>
              </a:solidFill>
              <a:latin typeface="Arial Black" pitchFamily="34" charset="0"/>
              <a:ea typeface="华文彩云" pitchFamily="2" charset="-122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solidFill>
                  <a:srgbClr val="C00000"/>
                </a:solidFill>
                <a:latin typeface="Arial Black" pitchFamily="34" charset="0"/>
                <a:ea typeface="华文彩云" pitchFamily="2" charset="-122"/>
              </a:rPr>
              <a:t>4. </a:t>
            </a:r>
            <a:r>
              <a:rPr lang="en-US" altLang="zh-CN" sz="2400" spc="-150" dirty="0" smtClean="0">
                <a:solidFill>
                  <a:srgbClr val="C00000"/>
                </a:solidFill>
                <a:latin typeface="Arial Black" pitchFamily="34" charset="0"/>
                <a:ea typeface="华文彩云" pitchFamily="2" charset="-122"/>
              </a:rPr>
              <a:t>Summary</a:t>
            </a:r>
            <a:endParaRPr lang="zh-CN" altLang="en-US" sz="2400" spc="-15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  <a:defRPr/>
            </a:pPr>
            <a:endParaRPr lang="en-US" altLang="zh-CN" sz="2400" dirty="0" smtClean="0">
              <a:solidFill>
                <a:srgbClr val="C00000"/>
              </a:solidFill>
              <a:latin typeface="Arial Black" pitchFamily="34" charset="0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850900" y="5429250"/>
            <a:ext cx="741838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华文彩云" pitchFamily="2" charset="-122"/>
              </a:rPr>
              <a:t>Thank you for your attention </a:t>
            </a:r>
            <a:r>
              <a:rPr lang="en-US" altLang="zh-CN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华文彩云" pitchFamily="2" charset="-122"/>
              </a:rPr>
              <a:t>!</a:t>
            </a:r>
            <a:endParaRPr lang="en-US" altLang="zh-CN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华文彩云" pitchFamily="2" charset="-122"/>
            </a:endParaRPr>
          </a:p>
        </p:txBody>
      </p:sp>
      <p:pic>
        <p:nvPicPr>
          <p:cNvPr id="59395" name="Picture 6" descr="实验室外景DSC00023_副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8405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</p:nvPr>
        </p:nvSpPr>
        <p:spPr>
          <a:xfrm>
            <a:off x="285750" y="500063"/>
            <a:ext cx="8572500" cy="642921"/>
          </a:xfrm>
        </p:spPr>
        <p:txBody>
          <a:bodyPr/>
          <a:lstStyle/>
          <a:p>
            <a:pPr marL="514350" indent="-514350" algn="just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Arial Black" pitchFamily="34" charset="0"/>
                <a:ea typeface="华文彩云" pitchFamily="2" charset="-122"/>
              </a:rPr>
              <a:t>Background</a:t>
            </a:r>
            <a:endParaRPr lang="zh-CN" altLang="en-US" sz="2800" dirty="0" smtClean="0">
              <a:solidFill>
                <a:srgbClr val="C00000"/>
              </a:solidFill>
              <a:latin typeface="Arial Black" pitchFamily="34" charset="0"/>
              <a:ea typeface="华文彩云" pitchFamily="2" charset="-122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95536" y="994658"/>
            <a:ext cx="8208912" cy="31700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marL="360363" indent="-360363" algn="just" eaLnBrk="0" hangingPunct="0">
              <a:lnSpc>
                <a:spcPts val="2400"/>
              </a:lnSpc>
              <a:spcBef>
                <a:spcPts val="12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200" b="1" dirty="0" smtClean="0"/>
              <a:t>In SG33 benchmark exercise, adjusted results for </a:t>
            </a:r>
            <a:r>
              <a:rPr lang="en-US" altLang="zh-CN" sz="2200" b="1" dirty="0" smtClean="0"/>
              <a:t>ZPR6-7 </a:t>
            </a:r>
            <a:r>
              <a:rPr lang="en-US" altLang="zh-CN" sz="2200" b="1" dirty="0"/>
              <a:t>F49/F25, ZPPR9 F28/F25 and F49/F25  reaction ratios are </a:t>
            </a:r>
            <a:r>
              <a:rPr lang="en-US" altLang="zh-CN" sz="2200" b="1" dirty="0" smtClean="0"/>
              <a:t>getting worse (decreased</a:t>
            </a:r>
            <a:r>
              <a:rPr lang="en-US" altLang="zh-CN" sz="2200" b="1" dirty="0"/>
              <a:t>), which is </a:t>
            </a:r>
            <a:r>
              <a:rPr lang="en-US" altLang="zh-CN" sz="2200" b="1" dirty="0" smtClean="0"/>
              <a:t>suspected to be   </a:t>
            </a:r>
            <a:r>
              <a:rPr lang="en-US" altLang="zh-CN" sz="2200" b="1" dirty="0"/>
              <a:t>compensation </a:t>
            </a:r>
            <a:r>
              <a:rPr lang="en-US" altLang="zh-CN" sz="2200" b="1" dirty="0" smtClean="0"/>
              <a:t>errors caused by missing </a:t>
            </a:r>
            <a:r>
              <a:rPr lang="en-US" altLang="zh-CN" sz="2200" b="1" dirty="0"/>
              <a:t>essential constraints </a:t>
            </a:r>
            <a:r>
              <a:rPr lang="en-US" altLang="zh-CN" sz="2200" b="1" dirty="0" smtClean="0"/>
              <a:t>of </a:t>
            </a:r>
            <a:r>
              <a:rPr lang="en-US" altLang="zh-CN" sz="2400" b="1" baseline="30000" dirty="0">
                <a:solidFill>
                  <a:srgbClr val="FF0000"/>
                </a:solidFill>
              </a:rPr>
              <a:t>235</a:t>
            </a:r>
            <a:r>
              <a:rPr lang="en-US" altLang="zh-CN" sz="2400" b="1" dirty="0">
                <a:solidFill>
                  <a:srgbClr val="FF0000"/>
                </a:solidFill>
              </a:rPr>
              <a:t>U(</a:t>
            </a:r>
            <a:r>
              <a:rPr lang="en-US" altLang="zh-CN" sz="2400" b="1" dirty="0" err="1">
                <a:solidFill>
                  <a:srgbClr val="FF0000"/>
                </a:solidFill>
              </a:rPr>
              <a:t>n,f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)</a:t>
            </a:r>
            <a:r>
              <a:rPr lang="en-US" altLang="zh-CN" sz="2400" b="1" dirty="0" smtClean="0">
                <a:solidFill>
                  <a:srgbClr val="000096"/>
                </a:solidFill>
              </a:rPr>
              <a:t> </a:t>
            </a:r>
            <a:r>
              <a:rPr lang="en-US" altLang="zh-CN" sz="2200" b="1" dirty="0" smtClean="0"/>
              <a:t>in </a:t>
            </a:r>
            <a:r>
              <a:rPr lang="en-US" altLang="zh-CN" sz="2200" b="1" dirty="0"/>
              <a:t>1~10keV </a:t>
            </a:r>
            <a:r>
              <a:rPr lang="en-US" altLang="zh-CN" sz="2200" b="1" dirty="0" smtClean="0"/>
              <a:t>energy region.</a:t>
            </a:r>
          </a:p>
          <a:p>
            <a:pPr marL="360363" indent="-360363" algn="just" eaLnBrk="0" hangingPunct="0">
              <a:lnSpc>
                <a:spcPts val="2400"/>
              </a:lnSpc>
              <a:spcBef>
                <a:spcPts val="12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endParaRPr lang="en-US" sz="2200" b="1" dirty="0"/>
          </a:p>
          <a:p>
            <a:pPr marL="360363" indent="-360363" algn="just" eaLnBrk="0" hangingPunct="0">
              <a:lnSpc>
                <a:spcPts val="2400"/>
              </a:lnSpc>
              <a:spcBef>
                <a:spcPts val="12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en-US" altLang="zh-CN" sz="2200" b="1" dirty="0" smtClean="0"/>
              <a:t>A stress test </a:t>
            </a:r>
            <a:r>
              <a:rPr lang="en-US" altLang="zh-CN" sz="2200" b="1" dirty="0"/>
              <a:t>on </a:t>
            </a:r>
            <a:r>
              <a:rPr lang="en-US" altLang="zh-CN" sz="2200" b="1" baseline="30000" dirty="0"/>
              <a:t>235</a:t>
            </a:r>
            <a:r>
              <a:rPr lang="en-US" altLang="zh-CN" sz="2200" b="1" dirty="0"/>
              <a:t>U(</a:t>
            </a:r>
            <a:r>
              <a:rPr lang="en-US" altLang="zh-CN" sz="2200" b="1" dirty="0" err="1"/>
              <a:t>n,f</a:t>
            </a:r>
            <a:r>
              <a:rPr lang="en-US" altLang="zh-CN" sz="2200" b="1" dirty="0"/>
              <a:t>) to identify compensation errors </a:t>
            </a:r>
            <a:r>
              <a:rPr lang="en-US" altLang="zh-CN" sz="2200" b="1" dirty="0" smtClean="0"/>
              <a:t> was suggested with critical benchmarks sensitive to </a:t>
            </a:r>
            <a:r>
              <a:rPr lang="en-US" altLang="zh-CN" sz="2400" b="1" baseline="30000" dirty="0">
                <a:solidFill>
                  <a:srgbClr val="FF0000"/>
                </a:solidFill>
              </a:rPr>
              <a:t>235</a:t>
            </a:r>
            <a:r>
              <a:rPr lang="en-US" altLang="zh-CN" sz="2400" b="1" dirty="0">
                <a:solidFill>
                  <a:srgbClr val="FF0000"/>
                </a:solidFill>
              </a:rPr>
              <a:t>U(</a:t>
            </a:r>
            <a:r>
              <a:rPr lang="en-US" altLang="zh-CN" sz="2400" b="1" dirty="0" err="1">
                <a:solidFill>
                  <a:srgbClr val="FF0000"/>
                </a:solidFill>
              </a:rPr>
              <a:t>n,f</a:t>
            </a:r>
            <a:r>
              <a:rPr lang="en-US" altLang="zh-CN" sz="2400" b="1" dirty="0">
                <a:solidFill>
                  <a:srgbClr val="FF0000"/>
                </a:solidFill>
              </a:rPr>
              <a:t>)</a:t>
            </a:r>
            <a:r>
              <a:rPr lang="en-US" altLang="zh-CN" sz="2400" b="1" dirty="0">
                <a:solidFill>
                  <a:srgbClr val="000096"/>
                </a:solidFill>
              </a:rPr>
              <a:t> </a:t>
            </a:r>
            <a:r>
              <a:rPr lang="en-US" altLang="zh-CN" sz="2200" b="1" dirty="0"/>
              <a:t>in 1~10keV </a:t>
            </a:r>
            <a:r>
              <a:rPr lang="en-US" altLang="zh-CN" sz="2200" b="1" dirty="0" smtClean="0"/>
              <a:t>region.</a:t>
            </a:r>
            <a:endParaRPr lang="en-US" altLang="zh-CN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Case A (Sg33 benchmark exercise)</a:t>
            </a:r>
          </a:p>
          <a:p>
            <a:pPr lvl="1"/>
            <a:r>
              <a:rPr lang="en-US" altLang="zh-CN" dirty="0" smtClean="0"/>
              <a:t>11 isotope</a:t>
            </a:r>
          </a:p>
          <a:p>
            <a:pPr lvl="2"/>
            <a:r>
              <a:rPr lang="en-US" altLang="zh-CN" baseline="30000" dirty="0" smtClean="0"/>
              <a:t>10</a:t>
            </a:r>
            <a:r>
              <a:rPr lang="en-US" altLang="zh-CN" dirty="0" smtClean="0"/>
              <a:t>B, </a:t>
            </a:r>
            <a:r>
              <a:rPr lang="en-US" altLang="zh-CN" baseline="30000" dirty="0" smtClean="0"/>
              <a:t>16</a:t>
            </a:r>
            <a:r>
              <a:rPr lang="en-US" altLang="zh-CN" dirty="0" smtClean="0"/>
              <a:t>O, </a:t>
            </a:r>
            <a:r>
              <a:rPr lang="en-US" altLang="zh-CN" baseline="30000" dirty="0" smtClean="0"/>
              <a:t>23</a:t>
            </a:r>
            <a:r>
              <a:rPr lang="en-US" altLang="zh-CN" dirty="0" smtClean="0"/>
              <a:t>Na, </a:t>
            </a:r>
            <a:r>
              <a:rPr lang="en-US" altLang="zh-CN" baseline="30000" dirty="0" smtClean="0"/>
              <a:t>52</a:t>
            </a:r>
            <a:r>
              <a:rPr lang="en-US" altLang="zh-CN" dirty="0" smtClean="0"/>
              <a:t>Cr, </a:t>
            </a:r>
            <a:r>
              <a:rPr lang="en-US" altLang="zh-CN" baseline="30000" dirty="0" smtClean="0"/>
              <a:t>56</a:t>
            </a:r>
            <a:r>
              <a:rPr lang="en-US" altLang="zh-CN" dirty="0" smtClean="0"/>
              <a:t>Fe, </a:t>
            </a:r>
            <a:r>
              <a:rPr lang="en-US" altLang="zh-CN" baseline="30000" dirty="0" smtClean="0"/>
              <a:t>58</a:t>
            </a:r>
            <a:r>
              <a:rPr lang="en-US" altLang="zh-CN" dirty="0" smtClean="0"/>
              <a:t>Ni, </a:t>
            </a:r>
            <a:r>
              <a:rPr lang="en-US" altLang="zh-CN" baseline="30000" dirty="0" smtClean="0"/>
              <a:t>235,238</a:t>
            </a:r>
            <a:r>
              <a:rPr lang="en-US" altLang="zh-CN" dirty="0" smtClean="0"/>
              <a:t>U, </a:t>
            </a:r>
            <a:r>
              <a:rPr lang="en-US" altLang="zh-CN" baseline="30000" dirty="0" smtClean="0"/>
              <a:t>239,240,241</a:t>
            </a:r>
            <a:r>
              <a:rPr lang="en-US" altLang="zh-CN" dirty="0" smtClean="0"/>
              <a:t>Pu</a:t>
            </a:r>
          </a:p>
          <a:p>
            <a:pPr lvl="1"/>
            <a:r>
              <a:rPr lang="en-US" altLang="zh-CN" dirty="0" smtClean="0"/>
              <a:t>8 Reactions</a:t>
            </a:r>
          </a:p>
          <a:p>
            <a:pPr lvl="2"/>
            <a:r>
              <a:rPr lang="en-US" altLang="zh-CN" dirty="0" smtClean="0"/>
              <a:t>(n, el), (n, </a:t>
            </a:r>
            <a:r>
              <a:rPr lang="en-US" altLang="zh-CN" dirty="0" err="1" smtClean="0"/>
              <a:t>inl</a:t>
            </a:r>
            <a:r>
              <a:rPr lang="en-US" altLang="zh-CN" dirty="0"/>
              <a:t>), (n</a:t>
            </a:r>
            <a:r>
              <a:rPr lang="en-US" altLang="zh-CN" dirty="0" smtClean="0"/>
              <a:t>, disappearance</a:t>
            </a:r>
            <a:r>
              <a:rPr lang="en-US" altLang="zh-CN" dirty="0"/>
              <a:t>),(</a:t>
            </a:r>
            <a:r>
              <a:rPr lang="en-US" altLang="zh-CN" dirty="0" smtClean="0"/>
              <a:t>n, f), Nu-total</a:t>
            </a:r>
            <a:r>
              <a:rPr lang="en-US" altLang="zh-CN" dirty="0"/>
              <a:t>, </a:t>
            </a:r>
            <a:r>
              <a:rPr lang="en-US" altLang="zh-CN" dirty="0" smtClean="0"/>
              <a:t>Chi-p, </a:t>
            </a:r>
            <a:r>
              <a:rPr lang="en-US" altLang="zh-CN" dirty="0"/>
              <a:t>Mu, </a:t>
            </a:r>
            <a:r>
              <a:rPr lang="en-US" altLang="zh-CN" dirty="0" smtClean="0"/>
              <a:t>Nu-delay.</a:t>
            </a:r>
          </a:p>
          <a:p>
            <a:pPr lvl="1"/>
            <a:r>
              <a:rPr lang="en-US" altLang="zh-CN" dirty="0" smtClean="0"/>
              <a:t>Covariance: JENDL-4.0</a:t>
            </a:r>
          </a:p>
          <a:p>
            <a:pPr lvl="1"/>
            <a:r>
              <a:rPr lang="en-US" altLang="zh-CN" dirty="0" smtClean="0"/>
              <a:t>20 Integral data</a:t>
            </a:r>
          </a:p>
          <a:p>
            <a:pPr lvl="2"/>
            <a:r>
              <a:rPr lang="en-US" altLang="zh-CN" dirty="0" smtClean="0"/>
              <a:t>JEZEBEL-Pu239 </a:t>
            </a:r>
            <a:r>
              <a:rPr lang="en-US" altLang="zh-CN" dirty="0"/>
              <a:t>(</a:t>
            </a:r>
            <a:r>
              <a:rPr lang="en-US" altLang="zh-CN" dirty="0" err="1"/>
              <a:t>k</a:t>
            </a:r>
            <a:r>
              <a:rPr lang="en-US" altLang="zh-CN" baseline="-25000" dirty="0" err="1"/>
              <a:t>eff</a:t>
            </a:r>
            <a:r>
              <a:rPr lang="en-US" altLang="zh-CN" dirty="0"/>
              <a:t>, </a:t>
            </a:r>
            <a:r>
              <a:rPr lang="en-US" altLang="zh-CN" dirty="0" smtClean="0"/>
              <a:t>F28/F25,F49/F25</a:t>
            </a:r>
            <a:r>
              <a:rPr lang="en-US" altLang="zh-CN" dirty="0"/>
              <a:t>, F37/F25), -Pu240 (</a:t>
            </a:r>
            <a:r>
              <a:rPr lang="en-US" altLang="zh-CN" dirty="0" err="1" smtClean="0"/>
              <a:t>k</a:t>
            </a:r>
            <a:r>
              <a:rPr lang="en-US" altLang="zh-CN" baseline="-25000" dirty="0" err="1"/>
              <a:t>eff</a:t>
            </a:r>
            <a:r>
              <a:rPr lang="en-US" altLang="zh-CN" dirty="0" smtClean="0"/>
              <a:t>), </a:t>
            </a:r>
            <a:r>
              <a:rPr lang="en-US" altLang="zh-CN" dirty="0"/>
              <a:t>FLATTOP-</a:t>
            </a:r>
            <a:r>
              <a:rPr lang="en-US" altLang="zh-CN" dirty="0" err="1"/>
              <a:t>Pu</a:t>
            </a:r>
            <a:r>
              <a:rPr lang="en-US" altLang="zh-CN" dirty="0"/>
              <a:t> (</a:t>
            </a:r>
            <a:r>
              <a:rPr lang="en-US" altLang="zh-CN" dirty="0" err="1" smtClean="0"/>
              <a:t>k</a:t>
            </a:r>
            <a:r>
              <a:rPr lang="en-US" altLang="zh-CN" baseline="-25000" dirty="0" err="1"/>
              <a:t>eff</a:t>
            </a:r>
            <a:r>
              <a:rPr lang="en-US" altLang="zh-CN" dirty="0" smtClean="0"/>
              <a:t>, F28/F25, F37/F25</a:t>
            </a:r>
            <a:r>
              <a:rPr lang="en-US" altLang="zh-CN" dirty="0"/>
              <a:t>), ZPR-6/7 (</a:t>
            </a:r>
            <a:r>
              <a:rPr lang="en-US" altLang="zh-CN" dirty="0" err="1" smtClean="0"/>
              <a:t>k</a:t>
            </a:r>
            <a:r>
              <a:rPr lang="en-US" altLang="zh-CN" baseline="-25000" dirty="0" err="1"/>
              <a:t>eff</a:t>
            </a:r>
            <a:r>
              <a:rPr lang="en-US" altLang="zh-CN" dirty="0" smtClean="0"/>
              <a:t>, </a:t>
            </a:r>
            <a:r>
              <a:rPr lang="en-US" altLang="zh-CN" dirty="0"/>
              <a:t>F28/F25, F49/F25, C28/F25), -</a:t>
            </a:r>
            <a:r>
              <a:rPr lang="en-US" altLang="zh-CN" dirty="0" smtClean="0"/>
              <a:t>High Pu240 </a:t>
            </a:r>
            <a:r>
              <a:rPr lang="en-US" altLang="zh-CN" dirty="0"/>
              <a:t>(</a:t>
            </a:r>
            <a:r>
              <a:rPr lang="en-US" altLang="zh-CN" dirty="0" err="1" smtClean="0"/>
              <a:t>k</a:t>
            </a:r>
            <a:r>
              <a:rPr lang="en-US" altLang="zh-CN" baseline="-25000" dirty="0" err="1"/>
              <a:t>eff</a:t>
            </a:r>
            <a:r>
              <a:rPr lang="en-US" altLang="zh-CN" dirty="0" smtClean="0"/>
              <a:t>), </a:t>
            </a:r>
            <a:r>
              <a:rPr lang="en-US" altLang="zh-CN" dirty="0"/>
              <a:t>ZPPR-9 (</a:t>
            </a:r>
            <a:r>
              <a:rPr lang="en-US" altLang="zh-CN" dirty="0" err="1" smtClean="0"/>
              <a:t>k</a:t>
            </a:r>
            <a:r>
              <a:rPr lang="en-US" altLang="zh-CN" baseline="-25000" dirty="0" err="1"/>
              <a:t>eff</a:t>
            </a:r>
            <a:r>
              <a:rPr lang="en-US" altLang="zh-CN" dirty="0" smtClean="0"/>
              <a:t>, </a:t>
            </a:r>
            <a:r>
              <a:rPr lang="en-US" altLang="zh-CN" dirty="0"/>
              <a:t>F28/F25, F49/F25, C28/F25, </a:t>
            </a:r>
            <a:r>
              <a:rPr lang="en-US" altLang="zh-CN" dirty="0" smtClean="0"/>
              <a:t>Na void </a:t>
            </a:r>
            <a:r>
              <a:rPr lang="en-US" altLang="zh-CN" dirty="0"/>
              <a:t>reactivity (Step 3, 5)), JOYO Mk-I (</a:t>
            </a:r>
            <a:r>
              <a:rPr lang="en-US" altLang="zh-CN" dirty="0" err="1" smtClean="0"/>
              <a:t>k</a:t>
            </a:r>
            <a:r>
              <a:rPr lang="en-US" altLang="zh-CN" baseline="-25000" dirty="0" err="1"/>
              <a:t>eff</a:t>
            </a:r>
            <a:r>
              <a:rPr lang="en-US" altLang="zh-CN" dirty="0" smtClean="0"/>
              <a:t>) .</a:t>
            </a:r>
            <a:endParaRPr lang="zh-CN" altLang="en-US" dirty="0"/>
          </a:p>
        </p:txBody>
      </p:sp>
      <p:sp>
        <p:nvSpPr>
          <p:cNvPr id="3" name="内容占位符 1"/>
          <p:cNvSpPr txBox="1">
            <a:spLocks/>
          </p:cNvSpPr>
          <p:nvPr/>
        </p:nvSpPr>
        <p:spPr bwMode="auto">
          <a:xfrm>
            <a:off x="285750" y="500063"/>
            <a:ext cx="8572500" cy="6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None/>
              <a:defRPr/>
            </a:pPr>
            <a:r>
              <a:rPr lang="en-US" altLang="zh-CN" sz="2800" spc="-150" dirty="0">
                <a:solidFill>
                  <a:srgbClr val="C00000"/>
                </a:solidFill>
                <a:latin typeface="Arial Black" pitchFamily="34" charset="0"/>
              </a:rPr>
              <a:t>2. Method of stress test</a:t>
            </a:r>
          </a:p>
        </p:txBody>
      </p:sp>
    </p:spTree>
    <p:extLst>
      <p:ext uri="{BB962C8B-B14F-4D97-AF65-F5344CB8AC3E}">
        <p14:creationId xmlns:p14="http://schemas.microsoft.com/office/powerpoint/2010/main" val="23958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altLang="zh-CN" dirty="0" smtClean="0"/>
              <a:t>Case B (stress test 1)</a:t>
            </a:r>
          </a:p>
          <a:p>
            <a:pPr lvl="1"/>
            <a:r>
              <a:rPr lang="en-US" altLang="zh-CN" dirty="0" smtClean="0"/>
              <a:t>The same isotopes, reactions and covariances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Integral data : + 1, HCI4.1 </a:t>
            </a:r>
            <a:r>
              <a:rPr lang="en-US" altLang="zh-CN" dirty="0" err="1" smtClean="0">
                <a:solidFill>
                  <a:srgbClr val="0000FF"/>
                </a:solidFill>
              </a:rPr>
              <a:t>k</a:t>
            </a:r>
            <a:r>
              <a:rPr lang="en-US" altLang="zh-CN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CN" dirty="0" smtClean="0">
                <a:solidFill>
                  <a:srgbClr val="0000FF"/>
                </a:solidFill>
              </a:rPr>
              <a:t>added.</a:t>
            </a:r>
          </a:p>
          <a:p>
            <a:pPr lvl="2"/>
            <a:r>
              <a:rPr lang="en-US" altLang="zh-CN" dirty="0" smtClean="0"/>
              <a:t>HCI4.1 is a </a:t>
            </a:r>
            <a:r>
              <a:rPr lang="en-US" altLang="zh-CN" dirty="0" err="1" smtClean="0"/>
              <a:t>k_inf</a:t>
            </a:r>
            <a:r>
              <a:rPr lang="en-US" altLang="zh-CN" dirty="0" smtClean="0"/>
              <a:t> benchmark with intermediate spectrum. The benchmark model is an infinity </a:t>
            </a:r>
            <a:r>
              <a:rPr lang="en-US" altLang="zh-CN" dirty="0" err="1" smtClean="0"/>
              <a:t>HEU</a:t>
            </a:r>
            <a:r>
              <a:rPr lang="en-US" altLang="zh-CN" dirty="0" smtClean="0"/>
              <a:t> moderated with graphite.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HCI4.1 was design to provide </a:t>
            </a:r>
            <a:r>
              <a:rPr lang="en-US" altLang="zh-CN" dirty="0"/>
              <a:t>a sensitivity </a:t>
            </a:r>
            <a:r>
              <a:rPr lang="en-US" altLang="zh-CN" dirty="0" smtClean="0"/>
              <a:t>test of </a:t>
            </a:r>
            <a:r>
              <a:rPr lang="en-US" altLang="zh-CN" baseline="30000" dirty="0" smtClean="0"/>
              <a:t>235</a:t>
            </a:r>
            <a:r>
              <a:rPr lang="en-US" altLang="zh-CN" dirty="0" smtClean="0"/>
              <a:t>U cross section over the energy range 10 </a:t>
            </a:r>
            <a:r>
              <a:rPr lang="en-US" altLang="zh-CN" dirty="0" err="1" smtClean="0"/>
              <a:t>eV</a:t>
            </a:r>
            <a:r>
              <a:rPr lang="en-US" altLang="zh-CN" dirty="0" smtClean="0"/>
              <a:t> to 10keV.</a:t>
            </a:r>
          </a:p>
          <a:p>
            <a:pPr lvl="2"/>
            <a:r>
              <a:rPr lang="en-US" altLang="zh-CN" dirty="0"/>
              <a:t>Sensi. </a:t>
            </a:r>
            <a:r>
              <a:rPr lang="en-US" altLang="zh-CN" dirty="0" err="1"/>
              <a:t>Coeffi</a:t>
            </a:r>
            <a:r>
              <a:rPr lang="en-US" altLang="zh-CN" dirty="0"/>
              <a:t>. for </a:t>
            </a:r>
            <a:r>
              <a:rPr lang="en-US" altLang="zh-CN" baseline="30000" dirty="0"/>
              <a:t>235</a:t>
            </a:r>
            <a:r>
              <a:rPr lang="en-US" altLang="zh-CN" dirty="0"/>
              <a:t>U(</a:t>
            </a:r>
            <a:r>
              <a:rPr lang="en-US" altLang="zh-CN" dirty="0" err="1"/>
              <a:t>n,f</a:t>
            </a:r>
            <a:r>
              <a:rPr lang="en-US" altLang="zh-CN" dirty="0"/>
              <a:t>), </a:t>
            </a:r>
            <a:r>
              <a:rPr lang="en-US" altLang="zh-CN" baseline="30000" dirty="0"/>
              <a:t>235</a:t>
            </a:r>
            <a:r>
              <a:rPr lang="en-US" altLang="zh-CN" dirty="0"/>
              <a:t>U(n,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dirty="0"/>
              <a:t>), </a:t>
            </a:r>
            <a:r>
              <a:rPr lang="en-US" altLang="zh-CN" baseline="30000" dirty="0"/>
              <a:t>10</a:t>
            </a:r>
            <a:r>
              <a:rPr lang="en-US" altLang="zh-CN" dirty="0"/>
              <a:t>B(n,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dirty="0"/>
              <a:t>) and </a:t>
            </a:r>
            <a:r>
              <a:rPr lang="en-US" altLang="zh-CN" baseline="30000" dirty="0"/>
              <a:t>238</a:t>
            </a:r>
            <a:r>
              <a:rPr lang="en-US" altLang="zh-CN" dirty="0"/>
              <a:t>U(n,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dirty="0"/>
              <a:t>) were used in calculation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150588"/>
            <a:ext cx="3312368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l">
              <a:lnSpc>
                <a:spcPct val="150000"/>
              </a:lnSpc>
            </a:pPr>
            <a:r>
              <a:rPr lang="en-US" altLang="zh-CN" dirty="0" smtClean="0"/>
              <a:t>Note: S.C</a:t>
            </a:r>
            <a:r>
              <a:rPr lang="en-US" altLang="zh-CN" dirty="0"/>
              <a:t>. of HCI4.1 is not most sensitive benchmarks on </a:t>
            </a:r>
            <a:r>
              <a:rPr lang="en-US" altLang="zh-CN" dirty="0" smtClean="0"/>
              <a:t>1~10keV region in </a:t>
            </a:r>
            <a:r>
              <a:rPr lang="en-US" altLang="zh-CN" dirty="0" err="1" smtClean="0"/>
              <a:t>ICSBEP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890698" cy="275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altLang="zh-CN" dirty="0" smtClean="0"/>
              <a:t>Case C (stress test 2)</a:t>
            </a:r>
          </a:p>
          <a:p>
            <a:pPr lvl="1"/>
            <a:r>
              <a:rPr lang="en-US" altLang="zh-CN" dirty="0" smtClean="0"/>
              <a:t>The same isotopes, reactions and covariances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Integral data : + 2, HCI4.1  and HMI6.2 </a:t>
            </a:r>
            <a:r>
              <a:rPr lang="en-US" altLang="zh-CN" dirty="0" err="1" smtClean="0">
                <a:solidFill>
                  <a:srgbClr val="0000FF"/>
                </a:solidFill>
              </a:rPr>
              <a:t>k</a:t>
            </a:r>
            <a:r>
              <a:rPr lang="en-US" altLang="zh-CN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CN" dirty="0" smtClean="0">
                <a:solidFill>
                  <a:srgbClr val="0000FF"/>
                </a:solidFill>
              </a:rPr>
              <a:t>added.</a:t>
            </a:r>
          </a:p>
          <a:p>
            <a:pPr lvl="2"/>
            <a:r>
              <a:rPr lang="en-US" altLang="zh-CN" dirty="0" smtClean="0"/>
              <a:t>HMI6.2 is an intermediate-spectrum critical assembly with a graphite-</a:t>
            </a:r>
            <a:r>
              <a:rPr lang="en-US" altLang="zh-CN" dirty="0" err="1" smtClean="0"/>
              <a:t>HEU</a:t>
            </a:r>
            <a:r>
              <a:rPr lang="en-US" altLang="zh-CN" dirty="0" smtClean="0"/>
              <a:t> core surrounded by a copper reflector.</a:t>
            </a:r>
          </a:p>
          <a:p>
            <a:pPr lvl="2"/>
            <a:r>
              <a:rPr lang="en-US" altLang="zh-CN" dirty="0" smtClean="0"/>
              <a:t>Sensi. </a:t>
            </a:r>
            <a:r>
              <a:rPr lang="en-US" altLang="zh-CN" dirty="0" err="1" smtClean="0"/>
              <a:t>Coeffi</a:t>
            </a:r>
            <a:r>
              <a:rPr lang="en-US" altLang="zh-CN" dirty="0" smtClean="0"/>
              <a:t>. for </a:t>
            </a:r>
            <a:r>
              <a:rPr lang="en-US" altLang="zh-CN" baseline="30000" dirty="0" smtClean="0"/>
              <a:t>235</a:t>
            </a:r>
            <a:r>
              <a:rPr lang="en-US" altLang="zh-CN" dirty="0" smtClean="0"/>
              <a:t>U(</a:t>
            </a:r>
            <a:r>
              <a:rPr lang="en-US" altLang="zh-CN" dirty="0" err="1" smtClean="0"/>
              <a:t>n,f</a:t>
            </a:r>
            <a:r>
              <a:rPr lang="en-US" altLang="zh-CN" dirty="0" smtClean="0"/>
              <a:t>), </a:t>
            </a:r>
            <a:r>
              <a:rPr lang="en-US" altLang="zh-CN" baseline="30000" dirty="0" smtClean="0"/>
              <a:t>235</a:t>
            </a:r>
            <a:r>
              <a:rPr lang="en-US" altLang="zh-CN" dirty="0" smtClean="0"/>
              <a:t>U(n,</a:t>
            </a:r>
            <a:r>
              <a:rPr lang="el-GR" altLang="zh-CN" dirty="0" smtClean="0">
                <a:latin typeface="Times New Roman"/>
                <a:cs typeface="Times New Roman"/>
              </a:rPr>
              <a:t>γ</a:t>
            </a:r>
            <a:r>
              <a:rPr lang="en-US" altLang="zh-CN" dirty="0" smtClean="0"/>
              <a:t>), </a:t>
            </a:r>
            <a:r>
              <a:rPr lang="en-US" altLang="zh-CN" baseline="30000" dirty="0" smtClean="0"/>
              <a:t>10</a:t>
            </a:r>
            <a:r>
              <a:rPr lang="en-US" altLang="zh-CN" dirty="0" smtClean="0"/>
              <a:t>B(n,</a:t>
            </a:r>
            <a:r>
              <a:rPr lang="el-GR" altLang="zh-CN" dirty="0" smtClean="0">
                <a:latin typeface="Times New Roman"/>
                <a:cs typeface="Times New Roman"/>
              </a:rPr>
              <a:t>α</a:t>
            </a:r>
            <a:r>
              <a:rPr lang="en-US" altLang="zh-CN" dirty="0" smtClean="0"/>
              <a:t>) and </a:t>
            </a:r>
            <a:r>
              <a:rPr lang="en-US" altLang="zh-CN" baseline="30000" dirty="0" smtClean="0"/>
              <a:t>238</a:t>
            </a:r>
            <a:r>
              <a:rPr lang="en-US" altLang="zh-CN" dirty="0" smtClean="0"/>
              <a:t>U(n,</a:t>
            </a:r>
            <a:r>
              <a:rPr lang="el-GR" altLang="zh-CN" dirty="0">
                <a:latin typeface="Times New Roman"/>
                <a:cs typeface="Times New Roman"/>
              </a:rPr>
              <a:t>γ</a:t>
            </a:r>
            <a:r>
              <a:rPr lang="en-US" altLang="zh-CN" dirty="0" smtClean="0"/>
              <a:t>) were used in calculation.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 b="2214"/>
          <a:stretch/>
        </p:blipFill>
        <p:spPr bwMode="auto">
          <a:xfrm>
            <a:off x="2411760" y="3140968"/>
            <a:ext cx="431956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1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" r="6051" b="2410"/>
          <a:stretch/>
        </p:blipFill>
        <p:spPr bwMode="auto">
          <a:xfrm>
            <a:off x="107504" y="2972453"/>
            <a:ext cx="4603173" cy="328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r="5655"/>
          <a:stretch/>
        </p:blipFill>
        <p:spPr bwMode="auto">
          <a:xfrm>
            <a:off x="4788025" y="457138"/>
            <a:ext cx="3960440" cy="287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3"/>
          <a:stretch/>
        </p:blipFill>
        <p:spPr bwMode="auto">
          <a:xfrm>
            <a:off x="4716016" y="3284984"/>
            <a:ext cx="40119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51520" y="457139"/>
            <a:ext cx="4536505" cy="2395798"/>
          </a:xfrm>
        </p:spPr>
        <p:txBody>
          <a:bodyPr/>
          <a:lstStyle/>
          <a:p>
            <a:r>
              <a:rPr lang="en-US" altLang="zh-CN" sz="2000" dirty="0" smtClean="0"/>
              <a:t>Sensitivities to </a:t>
            </a:r>
            <a:r>
              <a:rPr lang="en-US" altLang="zh-CN" sz="2000" baseline="30000" dirty="0" smtClean="0"/>
              <a:t>235</a:t>
            </a:r>
            <a:r>
              <a:rPr lang="en-US" altLang="zh-CN" sz="2000" dirty="0" smtClean="0"/>
              <a:t>U(</a:t>
            </a:r>
            <a:r>
              <a:rPr lang="en-US" altLang="zh-CN" sz="2000" dirty="0" err="1" smtClean="0"/>
              <a:t>n,f</a:t>
            </a:r>
            <a:r>
              <a:rPr lang="en-US" altLang="zh-CN" sz="2000" dirty="0" smtClean="0"/>
              <a:t>) cross section</a:t>
            </a:r>
          </a:p>
          <a:p>
            <a:pPr lvl="1"/>
            <a:r>
              <a:rPr lang="en-US" altLang="zh-CN" sz="2000" dirty="0" smtClean="0"/>
              <a:t>Joyo MK-I is the only benchmark selected by SG33, whose </a:t>
            </a:r>
            <a:r>
              <a:rPr lang="en-US" altLang="zh-CN" sz="2000" dirty="0" err="1" smtClean="0"/>
              <a:t>k</a:t>
            </a:r>
            <a:r>
              <a:rPr lang="en-US" altLang="zh-CN" sz="2000" baseline="-25000" dirty="0" err="1" smtClean="0"/>
              <a:t>eff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is rather </a:t>
            </a:r>
            <a:r>
              <a:rPr lang="en-US" altLang="zh-CN" sz="2000" dirty="0" smtClean="0"/>
              <a:t>sensitive </a:t>
            </a:r>
            <a:r>
              <a:rPr lang="en-US" altLang="zh-CN" sz="2000" dirty="0"/>
              <a:t>to </a:t>
            </a:r>
            <a:r>
              <a:rPr lang="en-US" altLang="zh-CN" sz="2000" baseline="30000" dirty="0"/>
              <a:t>235</a:t>
            </a:r>
            <a:r>
              <a:rPr lang="en-US" altLang="zh-CN" sz="2000" dirty="0"/>
              <a:t>U(</a:t>
            </a:r>
            <a:r>
              <a:rPr lang="en-US" altLang="zh-CN" sz="2000" dirty="0" err="1"/>
              <a:t>n,f</a:t>
            </a:r>
            <a:r>
              <a:rPr lang="en-US" altLang="zh-CN" sz="2000" dirty="0"/>
              <a:t>) </a:t>
            </a:r>
            <a:r>
              <a:rPr lang="en-US" altLang="zh-CN" sz="2000" dirty="0" err="1" smtClean="0"/>
              <a:t>XS</a:t>
            </a:r>
            <a:r>
              <a:rPr lang="en-US" altLang="zh-CN" sz="2000" dirty="0" smtClean="0"/>
              <a:t> in 1~10keV energy region</a:t>
            </a:r>
            <a:r>
              <a:rPr lang="en-US" altLang="zh-CN" sz="2000" dirty="0"/>
              <a:t> than others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 bwMode="auto">
          <a:xfrm>
            <a:off x="2267744" y="4797152"/>
            <a:ext cx="936104" cy="10081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588224" y="3717032"/>
            <a:ext cx="872449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570937" y="908720"/>
            <a:ext cx="872449" cy="10801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4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"/>
          <a:stretch/>
        </p:blipFill>
        <p:spPr bwMode="auto">
          <a:xfrm>
            <a:off x="1691680" y="2110092"/>
            <a:ext cx="6192688" cy="42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kern="1200" spc="-150" dirty="0">
                <a:solidFill>
                  <a:srgbClr val="C00000"/>
                </a:solidFill>
                <a:latin typeface="Arial Black" pitchFamily="34" charset="0"/>
              </a:rPr>
              <a:t>3. Results and discussion</a:t>
            </a:r>
          </a:p>
          <a:p>
            <a:r>
              <a:rPr lang="en-US" altLang="zh-CN" sz="2000" spc="-150" dirty="0" smtClean="0">
                <a:latin typeface="Arial Black" pitchFamily="34" charset="0"/>
              </a:rPr>
              <a:t>Case </a:t>
            </a:r>
            <a:r>
              <a:rPr lang="en-US" altLang="zh-CN" sz="2000" spc="-150" dirty="0">
                <a:latin typeface="Arial Black" pitchFamily="34" charset="0"/>
              </a:rPr>
              <a:t>A </a:t>
            </a:r>
            <a:r>
              <a:rPr lang="en-US" altLang="zh-CN" sz="2000" spc="-150" dirty="0" smtClean="0">
                <a:latin typeface="Arial Black" pitchFamily="34" charset="0"/>
              </a:rPr>
              <a:t>(20p) vs</a:t>
            </a:r>
            <a:r>
              <a:rPr lang="en-US" altLang="zh-CN" sz="2000" spc="-150" dirty="0">
                <a:latin typeface="Arial Black" pitchFamily="34" charset="0"/>
              </a:rPr>
              <a:t>. Case </a:t>
            </a:r>
            <a:r>
              <a:rPr lang="en-US" altLang="zh-CN" sz="2000" spc="-150" dirty="0" smtClean="0">
                <a:latin typeface="Arial Black" pitchFamily="34" charset="0"/>
              </a:rPr>
              <a:t>B (21p)</a:t>
            </a:r>
          </a:p>
          <a:p>
            <a:pPr lvl="1"/>
            <a:r>
              <a:rPr lang="en-US" altLang="zh-CN" spc="-150" dirty="0" smtClean="0"/>
              <a:t>The improvement of </a:t>
            </a:r>
            <a:r>
              <a:rPr lang="en-US" altLang="zh-CN" spc="-150" dirty="0" err="1" smtClean="0"/>
              <a:t>k</a:t>
            </a:r>
            <a:r>
              <a:rPr lang="en-US" altLang="zh-CN" spc="-150" baseline="-25000" dirty="0" err="1" smtClean="0"/>
              <a:t>eff</a:t>
            </a:r>
            <a:r>
              <a:rPr lang="en-US" altLang="zh-CN" spc="-150" dirty="0" smtClean="0"/>
              <a:t> values for SG33 cases are almost the same.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47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r="6822" b="7717"/>
          <a:stretch/>
        </p:blipFill>
        <p:spPr bwMode="auto">
          <a:xfrm>
            <a:off x="446274" y="508803"/>
            <a:ext cx="8014158" cy="580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644008" y="3063062"/>
            <a:ext cx="1829528" cy="1158026"/>
            <a:chOff x="4761969" y="2996952"/>
            <a:chExt cx="1682239" cy="1158026"/>
          </a:xfrm>
        </p:grpSpPr>
        <p:sp>
          <p:nvSpPr>
            <p:cNvPr id="3" name="椭圆 2"/>
            <p:cNvSpPr/>
            <p:nvPr/>
          </p:nvSpPr>
          <p:spPr bwMode="auto">
            <a:xfrm>
              <a:off x="4761969" y="3259407"/>
              <a:ext cx="288032" cy="864096"/>
            </a:xfrm>
            <a:prstGeom prst="ellipse">
              <a:avLst/>
            </a:prstGeom>
            <a:noFill/>
            <a:ln w="9525" cap="flat" cmpd="sng" algn="ctr">
              <a:solidFill>
                <a:srgbClr val="00008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5701165" y="3290882"/>
              <a:ext cx="288032" cy="864096"/>
            </a:xfrm>
            <a:prstGeom prst="ellipse">
              <a:avLst/>
            </a:prstGeom>
            <a:noFill/>
            <a:ln w="9525" cap="flat" cmpd="sng" algn="ctr">
              <a:solidFill>
                <a:srgbClr val="00008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6156176" y="2996952"/>
              <a:ext cx="288032" cy="864096"/>
            </a:xfrm>
            <a:prstGeom prst="ellipse">
              <a:avLst/>
            </a:prstGeom>
            <a:noFill/>
            <a:ln w="9525" cap="flat" cmpd="sng" algn="ctr">
              <a:solidFill>
                <a:srgbClr val="00008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39951" y="2708920"/>
            <a:ext cx="2835467" cy="720080"/>
            <a:chOff x="4283968" y="2636912"/>
            <a:chExt cx="2591181" cy="720080"/>
          </a:xfrm>
        </p:grpSpPr>
        <p:sp>
          <p:nvSpPr>
            <p:cNvPr id="7" name="矩形 6"/>
            <p:cNvSpPr/>
            <p:nvPr/>
          </p:nvSpPr>
          <p:spPr bwMode="auto">
            <a:xfrm>
              <a:off x="4283968" y="2636912"/>
              <a:ext cx="288032" cy="43204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6587117" y="2852936"/>
              <a:ext cx="288032" cy="43204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5220072" y="2924944"/>
              <a:ext cx="288032" cy="43204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 bwMode="auto">
          <a:xfrm>
            <a:off x="1475656" y="4189613"/>
            <a:ext cx="6264696" cy="9123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Different constraint gives different direction of adjustment.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Reaction ratio were increased in case B instead of decrease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 in case A.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18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NDC-英文PPT模板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CNDC-英文PPT模板-2015</Template>
  <TotalTime>3074</TotalTime>
  <Words>917</Words>
  <Application>Microsoft Office PowerPoint</Application>
  <PresentationFormat>Affichage à l'écran (4:3)</PresentationFormat>
  <Paragraphs>87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 Unicode MS</vt:lpstr>
      <vt:lpstr>宋体</vt:lpstr>
      <vt:lpstr>Arial</vt:lpstr>
      <vt:lpstr>Arial Black</vt:lpstr>
      <vt:lpstr>Bookman Old Style</vt:lpstr>
      <vt:lpstr>Calibri</vt:lpstr>
      <vt:lpstr>Cooper Black</vt:lpstr>
      <vt:lpstr>华文彩云</vt:lpstr>
      <vt:lpstr>Times New Roman</vt:lpstr>
      <vt:lpstr>Wingdings</vt:lpstr>
      <vt:lpstr>CNDC-英文PPT模板-2015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吴海成</dc:creator>
  <cp:lastModifiedBy>MASSIMO</cp:lastModifiedBy>
  <cp:revision>151</cp:revision>
  <dcterms:created xsi:type="dcterms:W3CDTF">2015-05-10T03:48:26Z</dcterms:created>
  <dcterms:modified xsi:type="dcterms:W3CDTF">2015-11-19T18:16:41Z</dcterms:modified>
</cp:coreProperties>
</file>