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1" r:id="rId2"/>
    <p:sldId id="308" r:id="rId3"/>
    <p:sldId id="335" r:id="rId4"/>
    <p:sldId id="395" r:id="rId5"/>
    <p:sldId id="398" r:id="rId6"/>
    <p:sldId id="396" r:id="rId7"/>
    <p:sldId id="397" r:id="rId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d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1A4DB2"/>
    <a:srgbClr val="18481D"/>
    <a:srgbClr val="008080"/>
    <a:srgbClr val="339933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76805" autoAdjust="0"/>
  </p:normalViewPr>
  <p:slideViewPr>
    <p:cSldViewPr>
      <p:cViewPr>
        <p:scale>
          <a:sx n="100" d="100"/>
          <a:sy n="100" d="100"/>
        </p:scale>
        <p:origin x="-4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2300" y="0"/>
            <a:ext cx="5753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800"/>
            </a:lvl1pPr>
          </a:lstStyle>
          <a:p>
            <a:fld id="{DC72F314-BC9D-4653-854C-8EB2959B3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1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14321DE5-9F8B-4461-8A05-5AF157812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1DE5-9F8B-4461-8A05-5AF157812A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2" descr="Title_Logo_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473076" y="1893888"/>
            <a:ext cx="1262063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6"/>
          <p:cNvSpPr>
            <a:spLocks noChangeShapeType="1"/>
          </p:cNvSpPr>
          <p:nvPr userDrawn="1"/>
        </p:nvSpPr>
        <p:spPr bwMode="ltGray">
          <a:xfrm flipV="1">
            <a:off x="2317750" y="0"/>
            <a:ext cx="0" cy="6858000"/>
          </a:xfrm>
          <a:prstGeom prst="line">
            <a:avLst/>
          </a:prstGeom>
          <a:noFill/>
          <a:ln w="22225">
            <a:solidFill>
              <a:srgbClr val="1A4D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7175" y="1233488"/>
            <a:ext cx="5680075" cy="11430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2743200"/>
            <a:ext cx="4953000" cy="533400"/>
          </a:xfrm>
        </p:spPr>
        <p:txBody>
          <a:bodyPr lIns="91440" tIns="45720" rIns="91440" bIns="45720"/>
          <a:lstStyle>
            <a:lvl1pPr marL="0" indent="0">
              <a:lnSpc>
                <a:spcPct val="80000"/>
              </a:lnSpc>
              <a:spcBef>
                <a:spcPct val="0"/>
              </a:spcBef>
              <a:buFontTx/>
              <a:buNone/>
              <a:defRPr sz="2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19400" y="3657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538163"/>
            <a:ext cx="2035175" cy="513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9" y="538163"/>
            <a:ext cx="5957887" cy="513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9" y="1552575"/>
            <a:ext cx="3995737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6" y="1552575"/>
            <a:ext cx="3997325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6" descr="Body_Slide_Logo_0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373063" y="5959475"/>
            <a:ext cx="26781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38163"/>
            <a:ext cx="81264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552575"/>
            <a:ext cx="8145462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2209800"/>
            <a:ext cx="6629400" cy="914400"/>
          </a:xfrm>
        </p:spPr>
        <p:txBody>
          <a:bodyPr/>
          <a:lstStyle/>
          <a:p>
            <a:pPr algn="ctr"/>
            <a:r>
              <a:rPr lang="en-GB" sz="2400" dirty="0" smtClean="0">
                <a:latin typeface="+mn-lt"/>
              </a:rPr>
              <a:t>MANTRA-2: Proposal for a Second Irradiation</a:t>
            </a:r>
            <a:r>
              <a:rPr lang="en-US" sz="2400" dirty="0" smtClean="0">
                <a:latin typeface="+mn-lt"/>
              </a:rPr>
              <a:t> Experiment in the ATR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3570982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G. Youinou, G. Palmiotti, M. </a:t>
            </a:r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alvatores</a:t>
            </a: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Third Meeting of the Expert Group on Improvement of Integral Experiments Data for Minor Actinide Management</a:t>
            </a: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NEA </a:t>
            </a:r>
            <a:r>
              <a:rPr lang="en-US" sz="1600" dirty="0" smtClean="0">
                <a:latin typeface="+mn-lt"/>
              </a:rPr>
              <a:t>WPEC SG39 </a:t>
            </a:r>
            <a:r>
              <a:rPr lang="en-US" sz="1600" dirty="0" smtClean="0">
                <a:latin typeface="+mn-lt"/>
              </a:rPr>
              <a:t>– </a:t>
            </a:r>
            <a:r>
              <a:rPr lang="en-US" sz="1600" smtClean="0">
                <a:latin typeface="+mn-lt"/>
              </a:rPr>
              <a:t>December  4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2015</a:t>
            </a:r>
            <a:endParaRPr lang="en-US" sz="1600" dirty="0">
              <a:latin typeface="+mn-lt"/>
            </a:endParaRPr>
          </a:p>
        </p:txBody>
      </p:sp>
      <p:pic>
        <p:nvPicPr>
          <p:cNvPr id="9" name="Picture 8" descr="Header_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004" y="0"/>
            <a:ext cx="6657796" cy="198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MANTRA-1 Irradiation Campaigns in 2012-2013</a:t>
            </a:r>
            <a:endParaRPr lang="en-US" b="1" dirty="0"/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5181600" y="1010483"/>
            <a:ext cx="3733800" cy="36933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latin typeface="Calibri" pitchFamily="34" charset="0"/>
              </a:rPr>
              <a:t>Three Neutron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b="1" dirty="0" smtClean="0">
                <a:latin typeface="Calibri" pitchFamily="34" charset="0"/>
              </a:rPr>
              <a:t>ilters</a:t>
            </a:r>
            <a:r>
              <a:rPr lang="en-US" sz="1800" b="1" dirty="0"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                           → 1 mm Cadmium                   </a:t>
            </a:r>
            <a:r>
              <a:rPr lang="en-US" sz="1800" dirty="0" smtClean="0">
                <a:latin typeface="Calibri" pitchFamily="34" charset="0"/>
              </a:rPr>
              <a:t>            → </a:t>
            </a:r>
            <a:r>
              <a:rPr lang="en-US" sz="1800" dirty="0">
                <a:latin typeface="Calibri" pitchFamily="34" charset="0"/>
              </a:rPr>
              <a:t>5 mm Boron (70% </a:t>
            </a:r>
            <a:r>
              <a:rPr lang="en-US" sz="1800" baseline="30000" dirty="0">
                <a:latin typeface="Calibri" pitchFamily="34" charset="0"/>
              </a:rPr>
              <a:t>10</a:t>
            </a:r>
            <a:r>
              <a:rPr lang="en-US" sz="1800" dirty="0">
                <a:latin typeface="Calibri" pitchFamily="34" charset="0"/>
              </a:rPr>
              <a:t>B)      </a:t>
            </a:r>
            <a:r>
              <a:rPr lang="en-US" sz="1800" dirty="0" smtClean="0">
                <a:latin typeface="Calibri" pitchFamily="34" charset="0"/>
              </a:rPr>
              <a:t>              → </a:t>
            </a:r>
            <a:r>
              <a:rPr lang="en-US" sz="1800" dirty="0">
                <a:latin typeface="Calibri" pitchFamily="34" charset="0"/>
              </a:rPr>
              <a:t>10 mm Boron (70% </a:t>
            </a:r>
            <a:r>
              <a:rPr lang="en-US" sz="1800" baseline="30000" dirty="0">
                <a:latin typeface="Calibri" pitchFamily="34" charset="0"/>
              </a:rPr>
              <a:t>10</a:t>
            </a:r>
            <a:r>
              <a:rPr lang="en-US" sz="1800" dirty="0">
                <a:latin typeface="Calibri" pitchFamily="34" charset="0"/>
              </a:rPr>
              <a:t>B</a:t>
            </a:r>
            <a:r>
              <a:rPr lang="en-US" sz="1800" dirty="0" smtClean="0"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Calibri" pitchFamily="34" charset="0"/>
              </a:rPr>
              <a:t>End of Irradiation in ATR: 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</a:rPr>
              <a:t>→ 1/2013 for 5-mm B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</a:rPr>
              <a:t>→ 1/2013 for </a:t>
            </a:r>
            <a:r>
              <a:rPr lang="en-US" sz="1800" dirty="0" err="1" smtClean="0">
                <a:latin typeface="Calibri" pitchFamily="34" charset="0"/>
              </a:rPr>
              <a:t>Cd</a:t>
            </a:r>
            <a:endParaRPr lang="en-US" sz="18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</a:rPr>
              <a:t>→ 1/2014 for 10-mm B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Calibri" pitchFamily="34" charset="0"/>
              </a:rPr>
              <a:t>Irradiation Time:</a:t>
            </a:r>
            <a:r>
              <a:rPr lang="en-US" sz="1800" dirty="0" smtClean="0">
                <a:latin typeface="Calibri" pitchFamily="34" charset="0"/>
              </a:rPr>
              <a:t>                                   </a:t>
            </a:r>
            <a:r>
              <a:rPr lang="en-US" sz="1800" dirty="0">
                <a:latin typeface="Calibri" pitchFamily="34" charset="0"/>
              </a:rPr>
              <a:t>→ </a:t>
            </a:r>
            <a:r>
              <a:rPr lang="en-US" sz="1800" dirty="0" smtClean="0">
                <a:latin typeface="Calibri" pitchFamily="34" charset="0"/>
              </a:rPr>
              <a:t>55 days for </a:t>
            </a:r>
            <a:r>
              <a:rPr lang="en-US" sz="1800" dirty="0" err="1" smtClean="0">
                <a:latin typeface="Calibri" pitchFamily="34" charset="0"/>
              </a:rPr>
              <a:t>Cd</a:t>
            </a:r>
            <a:r>
              <a:rPr lang="en-US" sz="1800" dirty="0" smtClean="0">
                <a:latin typeface="Calibri" pitchFamily="34" charset="0"/>
              </a:rPr>
              <a:t>-filtered                     → 110 </a:t>
            </a:r>
            <a:r>
              <a:rPr lang="en-US" sz="1800" dirty="0">
                <a:latin typeface="Calibri" pitchFamily="34" charset="0"/>
              </a:rPr>
              <a:t>days for </a:t>
            </a:r>
            <a:r>
              <a:rPr lang="en-US" sz="1800" dirty="0" smtClean="0">
                <a:latin typeface="Calibri" pitchFamily="34" charset="0"/>
              </a:rPr>
              <a:t>B-filtered</a:t>
            </a:r>
          </a:p>
        </p:txBody>
      </p:sp>
      <p:pic>
        <p:nvPicPr>
          <p:cNvPr id="8" name="Picture 7" descr="pn69-3035-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3505200" cy="4606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438400" y="228602"/>
            <a:ext cx="6705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alibri" pitchFamily="34" charset="0"/>
              </a:rPr>
              <a:t>Loading plan for thin-boron-filtered samples </a:t>
            </a:r>
            <a:r>
              <a:rPr lang="en-US" sz="1600" dirty="0" smtClean="0">
                <a:latin typeface="Calibri" pitchFamily="34" charset="0"/>
              </a:rPr>
              <a:t>(same for thick-boron filtered samples)</a:t>
            </a:r>
          </a:p>
          <a:p>
            <a:pPr>
              <a:spcBef>
                <a:spcPct val="50000"/>
              </a:spcBef>
            </a:pPr>
            <a:endParaRPr lang="en-US" sz="1600" dirty="0" smtClean="0"/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21 capsules for samples: 19 for actinides + 2 for FP</a:t>
            </a:r>
            <a:endParaRPr lang="en-US" sz="16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Th-232, </a:t>
            </a:r>
            <a:r>
              <a:rPr lang="en-US" sz="1600" dirty="0" smtClean="0">
                <a:latin typeface="Calibri" pitchFamily="34" charset="0"/>
              </a:rPr>
              <a:t>U-233, U-235</a:t>
            </a:r>
            <a:r>
              <a:rPr lang="en-US" sz="1600" dirty="0">
                <a:latin typeface="Calibri" pitchFamily="34" charset="0"/>
              </a:rPr>
              <a:t>, U-236, U-238, </a:t>
            </a:r>
            <a:r>
              <a:rPr lang="en-US" sz="1600" dirty="0" smtClean="0">
                <a:latin typeface="Calibri" pitchFamily="34" charset="0"/>
              </a:rPr>
              <a:t>Np-237 (2), Pu-239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Pu-240, Pu-242 (2), Pu-244 (2), Am-241 (2), Am-243 (2) and Cm-248 (2)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           NB: Cm-244 will be used only for cadmium-filtered irradiation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Sm-149, Eu-153, Cs-133, Rh-103</a:t>
            </a:r>
            <a:endParaRPr lang="en-US" sz="16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4 </a:t>
            </a:r>
            <a:r>
              <a:rPr lang="en-US" sz="1600" dirty="0">
                <a:latin typeface="Calibri" pitchFamily="34" charset="0"/>
              </a:rPr>
              <a:t>extra-capsules for </a:t>
            </a:r>
            <a:r>
              <a:rPr lang="en-US" sz="1600" dirty="0" smtClean="0">
                <a:latin typeface="Calibri" pitchFamily="34" charset="0"/>
              </a:rPr>
              <a:t>U-235 wires to measure the total </a:t>
            </a:r>
            <a:r>
              <a:rPr lang="en-US" sz="1600" dirty="0" err="1" smtClean="0">
                <a:latin typeface="Calibri" pitchFamily="34" charset="0"/>
              </a:rPr>
              <a:t>fluence</a:t>
            </a:r>
            <a:r>
              <a:rPr lang="en-US" sz="1600" dirty="0" smtClean="0">
                <a:latin typeface="Calibri" pitchFamily="34" charset="0"/>
              </a:rPr>
              <a:t> + spectrum wires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2515"/>
            <a:ext cx="1528762" cy="59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90800" y="39624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Loading plan for cadmium-filtered samples </a:t>
            </a:r>
            <a:r>
              <a:rPr lang="en-US" sz="1600" dirty="0" smtClean="0">
                <a:latin typeface="Calibri" pitchFamily="34" charset="0"/>
              </a:rPr>
              <a:t>= boron-filtered samples + 3 capsules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2 capsules for Cm-244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1 capsules for Nd-145 and Pd-105 (Ru-101 and Nd-143 to be loaded in the Sm-149 capsule)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50988" y="304800"/>
            <a:ext cx="5688012" cy="452437"/>
          </a:xfrm>
        </p:spPr>
        <p:txBody>
          <a:bodyPr/>
          <a:lstStyle/>
          <a:p>
            <a:r>
              <a:rPr lang="en-US" sz="2800" dirty="0" smtClean="0">
                <a:latin typeface="Impact" pitchFamily="34" charset="0"/>
                <a:cs typeface="Times New Roman" pitchFamily="18" charset="0"/>
              </a:rPr>
              <a:t>Selected Preliminary C/E  for Cd Filter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143000"/>
            <a:ext cx="4267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New PIE results  for A+2 and A+3 provided for Cd filter. Also better normalization (burn up indicators) will allow to reduce uncertainties.</a:t>
            </a:r>
          </a:p>
          <a:p>
            <a:r>
              <a:rPr lang="en-US" sz="1600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Full results for Cd filters PIE for A and A+1 also provided at end of September.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Plan to include reconstructed flux energy spectra in the C/E evaluation in order to reduce uncertainty. Available information:</a:t>
            </a:r>
          </a:p>
          <a:p>
            <a:pPr lvl="1"/>
            <a:endParaRPr lang="en-US" sz="16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28658"/>
              </p:ext>
            </p:extLst>
          </p:nvPr>
        </p:nvGraphicFramePr>
        <p:xfrm>
          <a:off x="2667000" y="1524000"/>
          <a:ext cx="8235771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8385568" imgH="4053630" progId="Word.Document.12">
                  <p:embed/>
                </p:oleObj>
              </mc:Choice>
              <mc:Fallback>
                <p:oleObj name="Document" r:id="rId5" imgW="8385568" imgH="40536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1524000"/>
                        <a:ext cx="8235771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0" y="3733801"/>
            <a:ext cx="341865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50988" y="304800"/>
            <a:ext cx="5688012" cy="452437"/>
          </a:xfrm>
        </p:spPr>
        <p:txBody>
          <a:bodyPr/>
          <a:lstStyle/>
          <a:p>
            <a:r>
              <a:rPr lang="en-US" sz="2800" smtClean="0">
                <a:latin typeface="Impact" pitchFamily="34" charset="0"/>
                <a:cs typeface="Times New Roman" pitchFamily="18" charset="0"/>
              </a:rPr>
              <a:t>Radioactive Isotope Mass Separator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52575"/>
            <a:ext cx="4572000" cy="3331048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882676"/>
            <a:ext cx="426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In </a:t>
            </a:r>
            <a:r>
              <a:rPr lang="en-US" sz="1600" dirty="0"/>
              <a:t>response to the growing need for radioactive isotopic reference standards, Idaho </a:t>
            </a:r>
            <a:r>
              <a:rPr lang="en-US" sz="1600" dirty="0" smtClean="0"/>
              <a:t>National Laboratory </a:t>
            </a:r>
            <a:r>
              <a:rPr lang="en-US" sz="1600" dirty="0"/>
              <a:t>is developing a capability to separate and isolate radioactive </a:t>
            </a:r>
            <a:r>
              <a:rPr lang="en-US" sz="1600" dirty="0" smtClean="0"/>
              <a:t>isotopes. </a:t>
            </a:r>
            <a:r>
              <a:rPr lang="en-US" sz="1600" dirty="0"/>
              <a:t>A mass separator designed for radioactive materials has been constructed and is currently being </a:t>
            </a:r>
            <a:r>
              <a:rPr lang="en-US" sz="1600" dirty="0" smtClean="0"/>
              <a:t>tested.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Operation currently scheduled for 2016.</a:t>
            </a:r>
          </a:p>
        </p:txBody>
      </p:sp>
    </p:spTree>
    <p:extLst>
      <p:ext uri="{BB962C8B-B14F-4D97-AF65-F5344CB8AC3E}">
        <p14:creationId xmlns:p14="http://schemas.microsoft.com/office/powerpoint/2010/main" val="4641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915400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Impact" pitchFamily="34" charset="0"/>
              </a:rPr>
              <a:t>MANTRA-2 Proposal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33400"/>
            <a:ext cx="5791200" cy="612475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Campaign focused on Minor Actinides samples in fast spectrum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Currently Cm-244 only in epithermal spectrum (MANTRA-1 </a:t>
            </a:r>
            <a:r>
              <a:rPr lang="en-US" sz="1600" dirty="0" err="1" smtClean="0">
                <a:cs typeface="Times New Roman" pitchFamily="18" charset="0"/>
              </a:rPr>
              <a:t>Cd</a:t>
            </a:r>
            <a:r>
              <a:rPr lang="en-US" sz="1600" dirty="0" smtClean="0">
                <a:cs typeface="Times New Roman" pitchFamily="18" charset="0"/>
              </a:rPr>
              <a:t> irradiation) – Use of the mass separator  to purify the available Cm-244 material to make it appropriate for irradiation in a fast spectrum.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Also because of the inadequate Pu-238 and Pu-241 purity, these samples were not considered in MANTRA-1 – Use of the mass separator  to purify the available material to make it appropriate for irradiation experiment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Possibility to use a neutron filter other than B</a:t>
            </a:r>
            <a:r>
              <a:rPr lang="en-US" sz="1600" baseline="30000" dirty="0" smtClean="0">
                <a:cs typeface="Times New Roman" pitchFamily="18" charset="0"/>
              </a:rPr>
              <a:t>10</a:t>
            </a:r>
            <a:r>
              <a:rPr lang="en-US" sz="1600" dirty="0" smtClean="0">
                <a:cs typeface="Times New Roman" pitchFamily="18" charset="0"/>
              </a:rPr>
              <a:t> to harden the spectrum even more – Optimize filter design based on MANTRA-1 experience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If necessary, longer irradiation campaign (4 uninterrupted cycles instead of  2 in MANTRA-1) to increase the amount of transmutation products and lower uncertainties 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Prepare samples in a known geometrical form (e.g. wafer) instead of powder as in MANTRA-1 to better control irradiation conditions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Chose sample mass and geometry to minimize neutron energy self-shielding – Better control of the initial sample mass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Still use the MC-ICP-MS which has proven very valuable for MANTRA-1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250" y="838200"/>
            <a:ext cx="3353749" cy="224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931" y="3200400"/>
            <a:ext cx="1722069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915400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Impact" pitchFamily="34" charset="0"/>
              </a:rPr>
              <a:t>MANTRA-2 Proposal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1038761"/>
            <a:ext cx="5486400" cy="489364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MANTRA-1 was funded by ATR National Scientific User Facility and also by DOE Office of Science and/or NE Office.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Funding mechanism may be similar for MANTRA-2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Possible start date in 2017 or 2018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Pre-proposal to be prepared by May 2016 and finalized (if selected) by August 2016. It should include  as much as possible external support commitments.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 MANTRA-2 could be open to international collaborations in the framework of this NEA Expert Group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cs typeface="Times New Roman" pitchFamily="18" charset="0"/>
              </a:rPr>
              <a:t> Staff exchange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cs typeface="Times New Roman" pitchFamily="18" charset="0"/>
              </a:rPr>
              <a:t> Participation in the design and analyses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cs typeface="Times New Roman" pitchFamily="18" charset="0"/>
              </a:rPr>
              <a:t> Participation in sample preparations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Commitment to be formalized by next Expert Group meeting (spring 2016).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cs typeface="Times New Roman" pitchFamily="18" charset="0"/>
              </a:rPr>
              <a:t>Support of NSC at December 2016 Bureau meeting?</a:t>
            </a:r>
          </a:p>
        </p:txBody>
      </p:sp>
      <p:pic>
        <p:nvPicPr>
          <p:cNvPr id="6" name="Picture 5" descr="atr-ns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34671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oe-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425" y="3505200"/>
            <a:ext cx="3762375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10874</TotalTime>
  <Words>679</Words>
  <Application>Microsoft Office PowerPoint</Application>
  <PresentationFormat>On-screen Show (4:3)</PresentationFormat>
  <Paragraphs>59</Paragraphs>
  <Slides>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Document</vt:lpstr>
      <vt:lpstr>MANTRA-2: Proposal for a Second Irradiation Experiment in the ATR</vt:lpstr>
      <vt:lpstr>PowerPoint Presentation</vt:lpstr>
      <vt:lpstr>PowerPoint Presentation</vt:lpstr>
      <vt:lpstr>Selected Preliminary C/E  for Cd Filter</vt:lpstr>
      <vt:lpstr>Radioactive Isotope Mass Separator</vt:lpstr>
      <vt:lpstr>PowerPoint Presentation</vt:lpstr>
      <vt:lpstr>PowerPoint Presentation</vt:lpstr>
    </vt:vector>
  </TitlesOfParts>
  <Company>Idaho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 Youinou</dc:creator>
  <cp:lastModifiedBy>INL</cp:lastModifiedBy>
  <cp:revision>915</cp:revision>
  <cp:lastPrinted>2001-05-07T20:21:30Z</cp:lastPrinted>
  <dcterms:created xsi:type="dcterms:W3CDTF">1999-10-26T20:37:18Z</dcterms:created>
  <dcterms:modified xsi:type="dcterms:W3CDTF">2015-11-27T23:55:31Z</dcterms:modified>
</cp:coreProperties>
</file>