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1" r:id="rId2"/>
    <p:sldId id="328" r:id="rId3"/>
    <p:sldId id="298" r:id="rId4"/>
    <p:sldId id="318" r:id="rId5"/>
    <p:sldId id="320" r:id="rId6"/>
    <p:sldId id="334" r:id="rId7"/>
    <p:sldId id="335" r:id="rId8"/>
    <p:sldId id="336" r:id="rId9"/>
    <p:sldId id="337" r:id="rId10"/>
    <p:sldId id="338" r:id="rId11"/>
    <p:sldId id="345" r:id="rId12"/>
    <p:sldId id="322" r:id="rId13"/>
    <p:sldId id="340" r:id="rId14"/>
    <p:sldId id="333" r:id="rId15"/>
    <p:sldId id="341" r:id="rId16"/>
    <p:sldId id="346" r:id="rId17"/>
    <p:sldId id="343" r:id="rId18"/>
    <p:sldId id="344" r:id="rId1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80808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41" autoAdjust="0"/>
    <p:restoredTop sz="43557" autoAdjust="0"/>
  </p:normalViewPr>
  <p:slideViewPr>
    <p:cSldViewPr>
      <p:cViewPr>
        <p:scale>
          <a:sx n="75" d="100"/>
          <a:sy n="75" d="100"/>
        </p:scale>
        <p:origin x="-16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BE993C6-B5F3-4368-96CF-1233399B9CF8}" type="datetimeFigureOut">
              <a:rPr lang="fr-FR"/>
              <a:pPr>
                <a:defRPr/>
              </a:pPr>
              <a:t>04/12/2015</a:t>
            </a:fld>
            <a:endParaRPr lang="fr-FR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746B03-4858-4A01-BF01-0204F30CCA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354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EE063E-1698-482A-A7BF-0C84F890636D}" type="datetimeFigureOut">
              <a:rPr lang="fr-FR"/>
              <a:pPr>
                <a:defRPr/>
              </a:pPr>
              <a:t>04/12/2015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17CEAF-C230-4EC5-98FD-07066AB7F7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842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 descr="bandeau_tit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4509120"/>
            <a:ext cx="4788464" cy="1224136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59225" y="6305550"/>
            <a:ext cx="1450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8ADF5-4402-4B4F-BFB2-46854116E94B}" type="datetime4">
              <a:rPr lang="fr-FR"/>
              <a:pPr>
                <a:defRPr/>
              </a:pPr>
              <a:t>4 décembre 2015</a:t>
            </a:fld>
            <a:endParaRPr lang="fr-FR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D532CD07-A5D6-4349-B3A1-D74268D555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5600" y="6305550"/>
            <a:ext cx="25558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57460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014E0-4995-4512-85BE-AEB991B19A50}" type="datetime4">
              <a:rPr lang="fr-FR"/>
              <a:pPr>
                <a:defRPr/>
              </a:pPr>
              <a:t>4 décembre 2015</a:t>
            </a:fld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1D6B822C-A2F8-4CD1-9956-797FFC9948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89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44DB4-09CF-4FA9-A48B-24937C88DE75}" type="datetime4">
              <a:rPr lang="fr-FR"/>
              <a:pPr>
                <a:defRPr/>
              </a:pPr>
              <a:t>4 décembre 2015</a:t>
            </a:fld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B6B49265-DD54-4E43-B5FE-6A1AFEA01F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489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BA643-1AB1-4C71-AE84-64789A0157CC}" type="datetime4">
              <a:rPr lang="fr-FR"/>
              <a:pPr>
                <a:defRPr/>
              </a:pPr>
              <a:t>4 décembre 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BC93D8AD-8A67-47FB-9FB0-5A3F61840F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30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1FEF0-394B-463D-A6EE-AB3CF41E1E08}" type="datetime4">
              <a:rPr lang="fr-FR"/>
              <a:pPr>
                <a:defRPr/>
              </a:pPr>
              <a:t>4 décembre 2015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DBCABC2D-8381-4E19-8F81-7F815A5B2D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57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60621-2CBD-48F0-99D0-28D40557366F}" type="datetime4">
              <a:rPr lang="fr-FR"/>
              <a:pPr>
                <a:defRPr/>
              </a:pPr>
              <a:t>4 décembre 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1B82168F-16A1-4DF1-A292-95D1033C12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91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8" descr="car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846138"/>
            <a:ext cx="8459787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9" descr="bandeau_page_car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Espace réservé du graphique 32"/>
          <p:cNvSpPr>
            <a:spLocks noGrp="1"/>
          </p:cNvSpPr>
          <p:nvPr>
            <p:ph type="chart" sz="quarter" idx="13"/>
          </p:nvPr>
        </p:nvSpPr>
        <p:spPr>
          <a:xfrm>
            <a:off x="899592" y="5157788"/>
            <a:ext cx="3240360" cy="863600"/>
          </a:xfrm>
        </p:spPr>
        <p:txBody>
          <a:bodyPr rtlCol="0" anchor="ctr">
            <a:noAutofit/>
          </a:bodyPr>
          <a:lstStyle>
            <a:lvl1pPr marL="0" indent="0" algn="ctr">
              <a:defRPr sz="12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5" name="Espace réservé de la date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C8EC3-4E6E-4197-9FBE-7DD01BDBC219}" type="datetime4">
              <a:rPr lang="fr-FR"/>
              <a:pPr>
                <a:defRPr/>
              </a:pPr>
              <a:t>4 décembre 2015</a:t>
            </a:fld>
            <a:endParaRPr lang="fr-FR" dirty="0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5F6C8E37-56B9-4E74-A73A-3F7BA8A4F74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7"/>
          <p:cNvSpPr>
            <a:spLocks noGrp="1"/>
          </p:cNvSpPr>
          <p:nvPr>
            <p:ph type="ftr" sz="quarter" idx="16"/>
          </p:nvPr>
        </p:nvSpPr>
        <p:spPr>
          <a:xfrm>
            <a:off x="2051050" y="6305550"/>
            <a:ext cx="59404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396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91E5E-04A2-4609-B277-17BEF644F421}" type="datetime4">
              <a:rPr lang="fr-FR"/>
              <a:pPr>
                <a:defRPr/>
              </a:pPr>
              <a:t>4 décembre 2015</a:t>
            </a:fld>
            <a:endParaRPr lang="fr-FR" dirty="0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5E80FDCD-02FB-4EED-8DA2-F444AFD99F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2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bandeau_intercalai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3D1B5-A84D-45B8-958E-DDC2EB7AC2D7}" type="datetime4">
              <a:rPr lang="fr-FR"/>
              <a:pPr>
                <a:defRPr/>
              </a:pPr>
              <a:t>4 décembre 2015</a:t>
            </a:fld>
            <a:endParaRPr lang="fr-FR" dirty="0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263" y="5876925"/>
            <a:ext cx="27003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1F8C3AE3-E3A9-470C-84CF-B5676D820D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263" y="5445125"/>
            <a:ext cx="270033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165707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 descr="bandeau_text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76263" y="1268413"/>
            <a:ext cx="81724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263" y="6305550"/>
            <a:ext cx="14509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721423-7570-4847-883E-4585FF2F1705}" type="datetime4">
              <a:rPr lang="fr-FR"/>
              <a:pPr>
                <a:defRPr/>
              </a:pPr>
              <a:t>4 décembre 2015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4813" y="6303963"/>
            <a:ext cx="11191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8C436900-05FB-46DE-8BF1-D9CA43C61B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32" name="Espace réservé du pied de page 9"/>
          <p:cNvSpPr txBox="1">
            <a:spLocks noGrp="1"/>
          </p:cNvSpPr>
          <p:nvPr userDrawn="1"/>
        </p:nvSpPr>
        <p:spPr bwMode="auto">
          <a:xfrm>
            <a:off x="2051050" y="6305550"/>
            <a:ext cx="5940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fr-FR" sz="1000" dirty="0" smtClean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SG39 Meeting | </a:t>
            </a:r>
            <a:r>
              <a:rPr lang="fr-FR" sz="1000" dirty="0" err="1" smtClean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December</a:t>
            </a:r>
            <a:r>
              <a:rPr lang="fr-FR" sz="1000" baseline="0" dirty="0" smtClean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  <a:r>
              <a:rPr lang="fr-FR" sz="1000" dirty="0" smtClean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th,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9" r:id="rId7"/>
    <p:sldLayoutId id="2147483860" r:id="rId8"/>
    <p:sldLayoutId id="2147483870" r:id="rId9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923925" indent="-923925" algn="l" rtl="0" eaLnBrk="0" fontAlgn="base" hangingPunct="0">
        <a:spcBef>
          <a:spcPct val="0"/>
        </a:spcBef>
        <a:spcAft>
          <a:spcPts val="400"/>
        </a:spcAft>
        <a:buFont typeface="Arial" charset="0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2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5524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13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8"/>
          <p:cNvSpPr>
            <a:spLocks noGrp="1"/>
          </p:cNvSpPr>
          <p:nvPr>
            <p:ph type="ctrTitle"/>
          </p:nvPr>
        </p:nvSpPr>
        <p:spPr bwMode="auto">
          <a:xfrm>
            <a:off x="3491880" y="1196752"/>
            <a:ext cx="5580112" cy="1141412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en-US" b="1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ONGOING ACTIVITIES </a:t>
            </a:r>
            <a:br>
              <a:rPr lang="fr-FR" altLang="en-US" b="1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fr-FR" altLang="en-US" b="1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ON INTEGRAL EXPERIMENTS</a:t>
            </a:r>
            <a:br>
              <a:rPr lang="fr-FR" altLang="en-US" b="1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fr-FR" altLang="en-US" b="1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RELATED TO NUCLEAR DATA</a:t>
            </a:r>
            <a:br>
              <a:rPr lang="fr-FR" altLang="en-US" b="1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fr-FR" altLang="en-US" b="1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 FAST REACTOR APLICATIONS</a:t>
            </a:r>
            <a:r>
              <a:rPr lang="fr-FR" altLang="en-US" cap="none" dirty="0" smtClean="0">
                <a:solidFill>
                  <a:schemeClr val="tx1"/>
                </a:solidFill>
              </a:rPr>
              <a:t/>
            </a:r>
            <a:br>
              <a:rPr lang="fr-FR" altLang="en-US" cap="none" dirty="0" smtClean="0">
                <a:solidFill>
                  <a:schemeClr val="tx1"/>
                </a:solidFill>
              </a:rPr>
            </a:br>
            <a:endParaRPr lang="fr-FR" altLang="en-US" cap="none" dirty="0" smtClean="0">
              <a:solidFill>
                <a:schemeClr val="tx1"/>
              </a:solidFill>
            </a:endParaRPr>
          </a:p>
        </p:txBody>
      </p:sp>
      <p:sp>
        <p:nvSpPr>
          <p:cNvPr id="9219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3708400" y="3573462"/>
            <a:ext cx="5256213" cy="1583729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fr-FR" altLang="en-US" sz="1200" dirty="0" smtClean="0">
                <a:latin typeface="Calibri" pitchFamily="34" charset="0"/>
                <a:cs typeface="Calibri" pitchFamily="34" charset="0"/>
              </a:rPr>
              <a:t>DEN/CAD/DER/SPRC/</a:t>
            </a:r>
            <a:r>
              <a:rPr lang="fr-FR" altLang="en-US" sz="1200" dirty="0" err="1" smtClean="0">
                <a:latin typeface="Calibri" pitchFamily="34" charset="0"/>
                <a:cs typeface="Calibri" pitchFamily="34" charset="0"/>
              </a:rPr>
              <a:t>LEPh</a:t>
            </a:r>
            <a:r>
              <a:rPr lang="fr-FR" altLang="en-US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sz="12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|</a:t>
            </a:r>
            <a:r>
              <a:rPr lang="fr-FR" altLang="en-US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sz="1200" b="1" dirty="0" smtClean="0">
                <a:latin typeface="Calibri" pitchFamily="34" charset="0"/>
                <a:cs typeface="Calibri" pitchFamily="34" charset="0"/>
              </a:rPr>
              <a:t>Pierre Leconte</a:t>
            </a:r>
            <a:r>
              <a:rPr lang="fr-FR" altLang="en-US" sz="1200" dirty="0" smtClean="0">
                <a:latin typeface="Calibri" pitchFamily="34" charset="0"/>
                <a:cs typeface="Calibri" pitchFamily="34" charset="0"/>
              </a:rPr>
              <a:t>, David Bernard</a:t>
            </a:r>
            <a:r>
              <a:rPr lang="fr-FR" altLang="en-US" sz="1200" smtClean="0">
                <a:latin typeface="Calibri" pitchFamily="34" charset="0"/>
                <a:cs typeface="Calibri" pitchFamily="34" charset="0"/>
              </a:rPr>
              <a:t>, Cyrille de Saint Jean</a:t>
            </a:r>
            <a:endParaRPr lang="fr-FR" altLang="en-US" sz="1200" dirty="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fr-FR" altLang="en-US" sz="1200" dirty="0" smtClean="0">
                <a:latin typeface="Calibri" pitchFamily="34" charset="0"/>
                <a:cs typeface="Calibri" pitchFamily="34" charset="0"/>
              </a:rPr>
              <a:t>DEN/</a:t>
            </a:r>
            <a:r>
              <a:rPr lang="fr-FR" altLang="en-US" sz="1200" dirty="0">
                <a:latin typeface="Calibri" pitchFamily="34" charset="0"/>
                <a:cs typeface="Calibri" pitchFamily="34" charset="0"/>
              </a:rPr>
              <a:t>CAD/</a:t>
            </a:r>
            <a:r>
              <a:rPr lang="fr-FR" altLang="en-US" sz="1200" dirty="0" smtClean="0">
                <a:latin typeface="Calibri" pitchFamily="34" charset="0"/>
                <a:cs typeface="Calibri" pitchFamily="34" charset="0"/>
              </a:rPr>
              <a:t>DER/</a:t>
            </a:r>
            <a:r>
              <a:rPr lang="fr-FR" altLang="en-US" sz="1200" dirty="0" err="1" smtClean="0">
                <a:latin typeface="Calibri" pitchFamily="34" charset="0"/>
                <a:cs typeface="Calibri" pitchFamily="34" charset="0"/>
              </a:rPr>
              <a:t>SPEx</a:t>
            </a:r>
            <a:r>
              <a:rPr lang="fr-FR" altLang="en-US" sz="1200" dirty="0" smtClean="0">
                <a:latin typeface="Calibri" pitchFamily="34" charset="0"/>
                <a:cs typeface="Calibri" pitchFamily="34" charset="0"/>
              </a:rPr>
              <a:t>/LPE </a:t>
            </a:r>
            <a:r>
              <a:rPr lang="fr-FR" altLang="en-US" sz="12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|</a:t>
            </a:r>
            <a:r>
              <a:rPr lang="fr-FR" altLang="en-US" sz="1200" dirty="0" smtClean="0">
                <a:latin typeface="Calibri" pitchFamily="34" charset="0"/>
                <a:cs typeface="Calibri" pitchFamily="34" charset="0"/>
              </a:rPr>
              <a:t> Patrick Blaise, Benoit </a:t>
            </a:r>
            <a:r>
              <a:rPr lang="fr-FR" altLang="en-US" sz="1200" dirty="0" err="1" smtClean="0">
                <a:latin typeface="Calibri" pitchFamily="34" charset="0"/>
                <a:cs typeface="Calibri" pitchFamily="34" charset="0"/>
              </a:rPr>
              <a:t>Geslot</a:t>
            </a:r>
            <a:r>
              <a:rPr lang="fr-FR" altLang="en-US" sz="1200" dirty="0" smtClean="0">
                <a:latin typeface="Calibri" pitchFamily="34" charset="0"/>
                <a:cs typeface="Calibri" pitchFamily="34" charset="0"/>
              </a:rPr>
              <a:t>, Paul Ros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543FF7CE-97EC-4586-B3DF-51FAF4B33A99}" type="datetime4">
              <a:rPr lang="fr-FR"/>
              <a:pPr>
                <a:defRPr/>
              </a:pPr>
              <a:t>4 décembre 2015</a:t>
            </a:fld>
            <a:endParaRPr lang="fr-FR" dirty="0"/>
          </a:p>
        </p:txBody>
      </p:sp>
      <p:sp>
        <p:nvSpPr>
          <p:cNvPr id="9221" name="Espace réservé du numéro de diapositive 6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1000" smtClean="0">
                <a:solidFill>
                  <a:schemeClr val="bg1"/>
                </a:solidFill>
              </a:rPr>
              <a:t>|  PAGE </a:t>
            </a:r>
            <a:fld id="{95FA7E37-43EF-4D1E-BF9B-8F23CFB75778}" type="slidenum">
              <a:rPr lang="fr-FR" altLang="en-US" sz="1000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fr-FR" altLang="en-US" sz="1000" smtClean="0">
              <a:solidFill>
                <a:schemeClr val="bg1"/>
              </a:solidFill>
            </a:endParaRPr>
          </a:p>
        </p:txBody>
      </p:sp>
      <p:sp>
        <p:nvSpPr>
          <p:cNvPr id="9223" name="Espace réservé du pied de page 7"/>
          <p:cNvSpPr>
            <a:spLocks noGrp="1"/>
          </p:cNvSpPr>
          <p:nvPr>
            <p:ph type="ftr" sz="quarter" idx="16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>
                <a:solidFill>
                  <a:schemeClr val="bg1"/>
                </a:solidFill>
              </a:rPr>
              <a:t>CEA | 10 AVRIL 2012</a:t>
            </a:r>
          </a:p>
        </p:txBody>
      </p:sp>
      <p:sp>
        <p:nvSpPr>
          <p:cNvPr id="2" name="Sous-titre 9"/>
          <p:cNvSpPr>
            <a:spLocks noGrp="1"/>
          </p:cNvSpPr>
          <p:nvPr>
            <p:ph type="subTitle" idx="1"/>
          </p:nvPr>
        </p:nvSpPr>
        <p:spPr>
          <a:xfrm>
            <a:off x="3959225" y="5805488"/>
            <a:ext cx="5005388" cy="503237"/>
          </a:xfrm>
        </p:spPr>
        <p:txBody>
          <a:bodyPr/>
          <a:lstStyle/>
          <a:p>
            <a:pPr eaLnBrk="1" hangingPunct="1"/>
            <a:r>
              <a:rPr lang="fr-FR" altLang="en-US" sz="1400" cap="none" dirty="0" smtClean="0">
                <a:latin typeface="Calibri" pitchFamily="34" charset="0"/>
              </a:rPr>
              <a:t>SG39 Meeting, Paris, </a:t>
            </a:r>
            <a:r>
              <a:rPr lang="fr-FR" altLang="en-US" sz="1400" cap="none" dirty="0" err="1" smtClean="0">
                <a:latin typeface="Calibri" pitchFamily="34" charset="0"/>
              </a:rPr>
              <a:t>December</a:t>
            </a:r>
            <a:r>
              <a:rPr lang="fr-FR" altLang="en-US" sz="1400" cap="none" dirty="0" smtClean="0">
                <a:latin typeface="Calibri" pitchFamily="34" charset="0"/>
              </a:rPr>
              <a:t> 4th,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Espace réservé du numéro de diapositive 8"/>
          <p:cNvSpPr txBox="1">
            <a:spLocks noGrp="1"/>
          </p:cNvSpPr>
          <p:nvPr/>
        </p:nvSpPr>
        <p:spPr bwMode="auto">
          <a:xfrm>
            <a:off x="8024813" y="6303963"/>
            <a:ext cx="11191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fr-FR" altLang="en-US" sz="100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t>|  PAGE </a:t>
            </a:r>
            <a:fld id="{3FC0BAAA-DB8B-42FE-B8B0-790C5A9A488A}" type="slidenum">
              <a:rPr lang="fr-FR" altLang="en-US" sz="100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pPr eaLnBrk="1" hangingPunct="1">
                <a:spcAft>
                  <a:spcPct val="0"/>
                </a:spcAft>
                <a:buFontTx/>
                <a:buNone/>
              </a:pPr>
              <a:t>10</a:t>
            </a:fld>
            <a:endParaRPr lang="fr-FR" altLang="en-US" sz="1000">
              <a:solidFill>
                <a:srgbClr val="6666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Titre 10"/>
          <p:cNvSpPr txBox="1">
            <a:spLocks/>
          </p:cNvSpPr>
          <p:nvPr/>
        </p:nvSpPr>
        <p:spPr bwMode="auto">
          <a:xfrm>
            <a:off x="1511300" y="52388"/>
            <a:ext cx="7524750" cy="90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2000" cap="none" dirty="0" smtClean="0">
                <a:latin typeface="Calibri" pitchFamily="34" charset="0"/>
                <a:cs typeface="Calibri" pitchFamily="34" charset="0"/>
              </a:rPr>
              <a:t>COUPLED FAST/THERMAL EXPERIMENTS</a:t>
            </a:r>
            <a:br>
              <a:rPr lang="fr-FR" altLang="en-US" sz="2000" cap="none" dirty="0" smtClean="0">
                <a:latin typeface="Calibri" pitchFamily="34" charset="0"/>
                <a:cs typeface="Calibri" pitchFamily="34" charset="0"/>
              </a:rPr>
            </a:br>
            <a:r>
              <a:rPr lang="fr-FR" altLang="en-US" sz="2000" cap="none" dirty="0" smtClean="0">
                <a:latin typeface="Calibri" pitchFamily="34" charset="0"/>
                <a:cs typeface="Calibri" pitchFamily="34" charset="0"/>
              </a:rPr>
              <a:t>Spectral </a:t>
            </a:r>
            <a:r>
              <a:rPr lang="fr-FR" altLang="en-US" sz="2000" cap="none" dirty="0" err="1" smtClean="0">
                <a:latin typeface="Calibri" pitchFamily="34" charset="0"/>
                <a:cs typeface="Calibri" pitchFamily="34" charset="0"/>
              </a:rPr>
              <a:t>characterisation</a:t>
            </a:r>
            <a:r>
              <a:rPr lang="fr-FR" altLang="en-US" sz="2000" cap="none" dirty="0" smtClean="0">
                <a:latin typeface="Calibri" pitchFamily="34" charset="0"/>
                <a:cs typeface="Calibri" pitchFamily="34" charset="0"/>
              </a:rPr>
              <a:t> of the </a:t>
            </a:r>
            <a:r>
              <a:rPr lang="fr-FR" altLang="en-US" sz="2000" cap="none" dirty="0" err="1" smtClean="0">
                <a:latin typeface="Calibri" pitchFamily="34" charset="0"/>
                <a:cs typeface="Calibri" pitchFamily="34" charset="0"/>
              </a:rPr>
              <a:t>optimized</a:t>
            </a:r>
            <a:r>
              <a:rPr lang="fr-FR" altLang="en-US" sz="2000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sz="2000" cap="none" dirty="0" err="1" smtClean="0">
                <a:latin typeface="Calibri" pitchFamily="34" charset="0"/>
                <a:cs typeface="Calibri" pitchFamily="34" charset="0"/>
              </a:rPr>
              <a:t>fast</a:t>
            </a:r>
            <a:r>
              <a:rPr lang="fr-FR" altLang="en-US" sz="2000" cap="none" dirty="0" smtClean="0">
                <a:latin typeface="Calibri" pitchFamily="34" charset="0"/>
                <a:cs typeface="Calibri" pitchFamily="34" charset="0"/>
              </a:rPr>
              <a:t>/thermal configuration</a:t>
            </a:r>
          </a:p>
        </p:txBody>
      </p:sp>
      <p:sp>
        <p:nvSpPr>
          <p:cNvPr id="7" name="Espace réservé du contenu 11"/>
          <p:cNvSpPr txBox="1">
            <a:spLocks/>
          </p:cNvSpPr>
          <p:nvPr/>
        </p:nvSpPr>
        <p:spPr bwMode="auto">
          <a:xfrm>
            <a:off x="467544" y="1124745"/>
            <a:ext cx="8568506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3925" indent="-923925" algn="l" rtl="0" eaLnBrk="0" fontAlgn="base" hangingPunct="0">
              <a:spcBef>
                <a:spcPct val="0"/>
              </a:spcBef>
              <a:spcAft>
                <a:spcPts val="400"/>
              </a:spcAft>
              <a:buFont typeface="Arial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5524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/>
            <a:endParaRPr lang="fr-FR" altLang="fr-FR" b="1" baseline="30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1525" lvl="3" indent="0" eaLnBrk="1" hangingPunct="1">
              <a:buNone/>
            </a:pPr>
            <a:endParaRPr lang="fr-FR" altLang="fr-FR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Espace réservé du contenu 11"/>
          <p:cNvSpPr txBox="1">
            <a:spLocks/>
          </p:cNvSpPr>
          <p:nvPr/>
        </p:nvSpPr>
        <p:spPr bwMode="auto">
          <a:xfrm>
            <a:off x="467544" y="6021289"/>
            <a:ext cx="8568506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3925" indent="-923925" algn="l" rtl="0" eaLnBrk="0" fontAlgn="base" hangingPunct="0">
              <a:spcBef>
                <a:spcPct val="0"/>
              </a:spcBef>
              <a:spcAft>
                <a:spcPts val="400"/>
              </a:spcAft>
              <a:buFont typeface="Arial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5524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buNone/>
            </a:pPr>
            <a:r>
              <a:rPr lang="fr-FR" altLang="en-US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      </a:t>
            </a:r>
            <a:r>
              <a:rPr lang="fr-FR" altLang="en-US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 </a:t>
            </a:r>
            <a:r>
              <a:rPr lang="fr-FR" altLang="en-US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Spectral conditions </a:t>
            </a:r>
            <a:r>
              <a:rPr lang="fr-FR" altLang="en-US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very</a:t>
            </a:r>
            <a:r>
              <a:rPr lang="fr-FR" altLang="en-US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close to the </a:t>
            </a:r>
            <a:r>
              <a:rPr lang="fr-FR" altLang="en-US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fundamental</a:t>
            </a:r>
            <a:r>
              <a:rPr lang="fr-FR" altLang="en-US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fr-FR" altLang="en-US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mode in the central position of the </a:t>
            </a:r>
            <a:r>
              <a:rPr lang="fr-FR" altLang="en-US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core</a:t>
            </a:r>
            <a:endParaRPr lang="fr-FR" altLang="en-US" b="1" i="1" dirty="0" smtClean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1525" lvl="3" indent="0" eaLnBrk="1" hangingPunct="1">
              <a:buNone/>
            </a:pPr>
            <a:endParaRPr lang="fr-FR" altLang="fr-FR" b="1" dirty="0" smtClean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44"/>
            <a:ext cx="457086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280297"/>
              </p:ext>
            </p:extLst>
          </p:nvPr>
        </p:nvGraphicFramePr>
        <p:xfrm>
          <a:off x="323529" y="1124744"/>
          <a:ext cx="4032448" cy="2727009"/>
        </p:xfrm>
        <a:graphic>
          <a:graphicData uri="http://schemas.openxmlformats.org/drawingml/2006/table">
            <a:tbl>
              <a:tblPr/>
              <a:tblGrid>
                <a:gridCol w="886622"/>
                <a:gridCol w="1670222"/>
                <a:gridCol w="1475604"/>
              </a:tblGrid>
              <a:tr h="31400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Energy</a:t>
                      </a: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 group (MeV)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Forward</a:t>
                      </a: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 flux </a:t>
                      </a:r>
                      <a:r>
                        <a:rPr kumimoji="0" lang="fr-FR" alt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spectrum</a:t>
                      </a: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 (% of total flux)</a:t>
                      </a:r>
                      <a:endParaRPr kumimoji="0" lang="fr-FR" alt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7239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Optimized</a:t>
                      </a: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 </a:t>
                      </a:r>
                      <a:r>
                        <a:rPr kumimoji="0" lang="fr-FR" alt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coupled</a:t>
                      </a: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 </a:t>
                      </a:r>
                      <a:r>
                        <a:rPr kumimoji="0" lang="fr-FR" alt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core</a:t>
                      </a: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 configuration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Reference </a:t>
                      </a:r>
                      <a:b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</a:b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(</a:t>
                      </a:r>
                      <a:r>
                        <a:rPr kumimoji="0" lang="fr-FR" alt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homog</a:t>
                      </a: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. ZONA1 </a:t>
                      </a:r>
                      <a:r>
                        <a:rPr kumimoji="0" lang="fr-FR" alt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core</a:t>
                      </a: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)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19.6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6.6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6.5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2.23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22.9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22.7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4.97E-01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43.5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43.6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6.74E-02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24.7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25.0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2.03E-03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2.3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2.1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2.26E-05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9.1</a:t>
                      </a:r>
                      <a:r>
                        <a:rPr kumimoji="0" lang="fr-FR" altLang="fr-FR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</a:t>
                      </a: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-04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1.2</a:t>
                      </a:r>
                      <a:r>
                        <a:rPr kumimoji="0" lang="fr-FR" altLang="fr-FR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-05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5.40E-07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2.6</a:t>
                      </a:r>
                      <a:r>
                        <a:rPr kumimoji="0" lang="fr-FR" altLang="fr-FR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</a:t>
                      </a: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-06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2.6</a:t>
                      </a:r>
                      <a:r>
                        <a:rPr kumimoji="0" lang="fr-FR" altLang="fr-FR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-06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" name="Tableau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5960018"/>
                  </p:ext>
                </p:extLst>
              </p:nvPr>
            </p:nvGraphicFramePr>
            <p:xfrm>
              <a:off x="4572000" y="4005064"/>
              <a:ext cx="4464050" cy="1858387"/>
            </p:xfrm>
            <a:graphic>
              <a:graphicData uri="http://schemas.openxmlformats.org/drawingml/2006/table">
                <a:tbl>
                  <a:tblPr/>
                  <a:tblGrid>
                    <a:gridCol w="1444383"/>
                    <a:gridCol w="1291921"/>
                    <a:gridCol w="1727746"/>
                  </a:tblGrid>
                  <a:tr h="188626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0">
                            <a:lnSpc>
                              <a:spcPct val="115000"/>
                            </a:lnSpc>
                            <a:spcBef>
                              <a:spcPts val="500"/>
                            </a:spcBef>
                            <a:spcAft>
                              <a:spcPts val="3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altLang="fr-FR" sz="1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libri" pitchFamily="34" charset="0"/>
                              <a:ea typeface="Times New Roman" pitchFamily="18" charset="0"/>
                              <a:cs typeface="Calibri" pitchFamily="34" charset="0"/>
                            </a:rPr>
                            <a:t>Spectral indice</a:t>
                          </a:r>
                        </a:p>
                      </a:txBody>
                      <a:tcPr marL="44843" marR="44843" marT="0" marB="0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4F81BD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0">
                            <a:lnSpc>
                              <a:spcPct val="115000"/>
                            </a:lnSpc>
                            <a:spcBef>
                              <a:spcPts val="500"/>
                            </a:spcBef>
                            <a:spcAft>
                              <a:spcPts val="3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altLang="fr-FR" sz="1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libri" pitchFamily="34" charset="0"/>
                              <a:ea typeface="Times New Roman" pitchFamily="18" charset="0"/>
                              <a:cs typeface="Calibri" pitchFamily="34" charset="0"/>
                            </a:rPr>
                            <a:t>Spectral indices</a:t>
                          </a:r>
                        </a:p>
                      </a:txBody>
                      <a:tcPr marL="44843" marR="44843" marT="0" marB="0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0">
                            <a:lnSpc>
                              <a:spcPct val="115000"/>
                            </a:lnSpc>
                            <a:spcBef>
                              <a:spcPts val="500"/>
                            </a:spcBef>
                            <a:spcAft>
                              <a:spcPts val="3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fr-FR" altLang="fr-FR" sz="12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libri" pitchFamily="34" charset="0"/>
                            <a:ea typeface="Times New Roman" pitchFamily="18" charset="0"/>
                            <a:cs typeface="Calibri" pitchFamily="34" charset="0"/>
                          </a:endParaRPr>
                        </a:p>
                      </a:txBody>
                      <a:tcPr marL="44843" marR="44843" marT="0" marB="0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4F81BD"/>
                        </a:solidFill>
                      </a:tcPr>
                    </a:tc>
                  </a:tr>
                  <a:tr h="371804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0">
                            <a:lnSpc>
                              <a:spcPct val="115000"/>
                            </a:lnSpc>
                            <a:spcBef>
                              <a:spcPts val="500"/>
                            </a:spcBef>
                            <a:spcAft>
                              <a:spcPts val="3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fr-FR" altLang="fr-FR" sz="12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libri" pitchFamily="34" charset="0"/>
                            <a:ea typeface="Times New Roman" pitchFamily="18" charset="0"/>
                            <a:cs typeface="Calibri" pitchFamily="34" charset="0"/>
                          </a:endParaRPr>
                        </a:p>
                      </a:txBody>
                      <a:tcPr marL="44843" marR="44843" marT="0" marB="0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0">
                            <a:lnSpc>
                              <a:spcPct val="115000"/>
                            </a:lnSpc>
                            <a:spcBef>
                              <a:spcPts val="500"/>
                            </a:spcBef>
                            <a:spcAft>
                              <a:spcPts val="3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altLang="fr-FR" sz="12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libri" pitchFamily="34" charset="0"/>
                              <a:ea typeface="Times New Roman" pitchFamily="18" charset="0"/>
                              <a:cs typeface="Calibri" pitchFamily="34" charset="0"/>
                            </a:rPr>
                            <a:t>Optimized</a:t>
                          </a:r>
                          <a:r>
                            <a:rPr kumimoji="0" lang="fr-FR" altLang="fr-FR" sz="1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libri" pitchFamily="34" charset="0"/>
                              <a:ea typeface="Times New Roman" pitchFamily="18" charset="0"/>
                              <a:cs typeface="Calibri" pitchFamily="34" charset="0"/>
                            </a:rPr>
                            <a:t> </a:t>
                          </a:r>
                          <a:r>
                            <a:rPr kumimoji="0" lang="fr-FR" altLang="fr-FR" sz="12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libri" pitchFamily="34" charset="0"/>
                              <a:ea typeface="Times New Roman" pitchFamily="18" charset="0"/>
                              <a:cs typeface="Calibri" pitchFamily="34" charset="0"/>
                            </a:rPr>
                            <a:t>coupled</a:t>
                          </a:r>
                          <a:r>
                            <a:rPr kumimoji="0" lang="fr-FR" altLang="fr-FR" sz="1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libri" pitchFamily="34" charset="0"/>
                              <a:ea typeface="Times New Roman" pitchFamily="18" charset="0"/>
                              <a:cs typeface="Calibri" pitchFamily="34" charset="0"/>
                            </a:rPr>
                            <a:t> </a:t>
                          </a:r>
                          <a:r>
                            <a:rPr kumimoji="0" lang="fr-FR" altLang="fr-FR" sz="12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libri" pitchFamily="34" charset="0"/>
                              <a:ea typeface="Times New Roman" pitchFamily="18" charset="0"/>
                              <a:cs typeface="Calibri" pitchFamily="34" charset="0"/>
                            </a:rPr>
                            <a:t>core</a:t>
                          </a:r>
                          <a:r>
                            <a:rPr kumimoji="0" lang="fr-FR" altLang="fr-FR" sz="1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libri" pitchFamily="34" charset="0"/>
                              <a:ea typeface="Times New Roman" pitchFamily="18" charset="0"/>
                              <a:cs typeface="Calibri" pitchFamily="34" charset="0"/>
                            </a:rPr>
                            <a:t> configuration</a:t>
                          </a:r>
                        </a:p>
                      </a:txBody>
                      <a:tcPr marL="44843" marR="44843" marT="0" marB="0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0">
                            <a:lnSpc>
                              <a:spcPct val="115000"/>
                            </a:lnSpc>
                            <a:spcBef>
                              <a:spcPts val="500"/>
                            </a:spcBef>
                            <a:spcAft>
                              <a:spcPts val="3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altLang="fr-FR" sz="1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libri" pitchFamily="34" charset="0"/>
                              <a:ea typeface="Times New Roman" pitchFamily="18" charset="0"/>
                              <a:cs typeface="Calibri" pitchFamily="34" charset="0"/>
                            </a:rPr>
                            <a:t>Reference </a:t>
                          </a:r>
                          <a:br>
                            <a:rPr kumimoji="0" lang="fr-FR" altLang="fr-FR" sz="1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libri" pitchFamily="34" charset="0"/>
                              <a:ea typeface="Times New Roman" pitchFamily="18" charset="0"/>
                              <a:cs typeface="Calibri" pitchFamily="34" charset="0"/>
                            </a:rPr>
                          </a:br>
                          <a:r>
                            <a:rPr kumimoji="0" lang="fr-FR" altLang="fr-FR" sz="1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libri" pitchFamily="34" charset="0"/>
                              <a:ea typeface="Times New Roman" pitchFamily="18" charset="0"/>
                              <a:cs typeface="Calibri" pitchFamily="34" charset="0"/>
                            </a:rPr>
                            <a:t>(</a:t>
                          </a:r>
                          <a:r>
                            <a:rPr kumimoji="0" lang="fr-FR" altLang="fr-FR" sz="12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libri" pitchFamily="34" charset="0"/>
                              <a:ea typeface="Times New Roman" pitchFamily="18" charset="0"/>
                              <a:cs typeface="Calibri" pitchFamily="34" charset="0"/>
                            </a:rPr>
                            <a:t>homog</a:t>
                          </a:r>
                          <a:r>
                            <a:rPr kumimoji="0" lang="fr-FR" altLang="fr-FR" sz="1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libri" pitchFamily="34" charset="0"/>
                              <a:ea typeface="Times New Roman" pitchFamily="18" charset="0"/>
                              <a:cs typeface="Calibri" pitchFamily="34" charset="0"/>
                            </a:rPr>
                            <a:t>. ZONA1 </a:t>
                          </a:r>
                          <a:r>
                            <a:rPr kumimoji="0" lang="fr-FR" altLang="fr-FR" sz="12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libri" pitchFamily="34" charset="0"/>
                              <a:ea typeface="Times New Roman" pitchFamily="18" charset="0"/>
                              <a:cs typeface="Calibri" pitchFamily="34" charset="0"/>
                            </a:rPr>
                            <a:t>core</a:t>
                          </a:r>
                          <a:r>
                            <a:rPr kumimoji="0" lang="fr-FR" altLang="fr-FR" sz="1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libri" pitchFamily="34" charset="0"/>
                              <a:ea typeface="Times New Roman" pitchFamily="18" charset="0"/>
                              <a:cs typeface="Calibri" pitchFamily="34" charset="0"/>
                            </a:rPr>
                            <a:t>)</a:t>
                          </a:r>
                        </a:p>
                      </a:txBody>
                      <a:tcPr marL="44843" marR="44843" marT="0" marB="0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4F81BD"/>
                        </a:solidFill>
                      </a:tcPr>
                    </a:tc>
                  </a:tr>
                  <a:tr h="311873">
                    <a:tc>
                      <a:txBody>
                        <a:bodyPr/>
                        <a:lstStyle>
                          <a:lvl1pPr eaLnBrk="0" hangingPunct="0">
                            <a:spcAft>
                              <a:spcPts val="400"/>
                            </a:spcAft>
                            <a:buFont typeface="Arial" charset="0"/>
                            <a:defRPr sz="2000">
                              <a:solidFill>
                                <a:schemeClr val="tx2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lnSpc>
                              <a:spcPts val="2000"/>
                            </a:lnSpc>
                            <a:buSzPct val="90000"/>
                            <a:defRPr sz="1400">
                              <a:solidFill>
                                <a:srgbClr val="666666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lnSpc>
                              <a:spcPts val="2000"/>
                            </a:lnSpc>
                            <a:buSzPct val="36000"/>
                            <a:buFont typeface="Arial" charset="0"/>
                            <a:defRPr sz="1400">
                              <a:solidFill>
                                <a:srgbClr val="666666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lnSpc>
                              <a:spcPts val="2000"/>
                            </a:lnSpc>
                            <a:buClr>
                              <a:srgbClr val="666666"/>
                            </a:buClr>
                            <a:buSzPct val="36000"/>
                            <a:defRPr sz="1400">
                              <a:solidFill>
                                <a:srgbClr val="666666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lnSpc>
                              <a:spcPts val="2000"/>
                            </a:lnSpc>
                            <a:buClr>
                              <a:srgbClr val="666666"/>
                            </a:buClr>
                            <a:buFont typeface="Arial" charset="0"/>
                            <a:defRPr sz="1400">
                              <a:solidFill>
                                <a:srgbClr val="666666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lnSpc>
                              <a:spcPts val="2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666666"/>
                            </a:buClr>
                            <a:buFont typeface="Arial" charset="0"/>
                            <a:defRPr sz="1400">
                              <a:solidFill>
                                <a:srgbClr val="666666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lnSpc>
                              <a:spcPts val="2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666666"/>
                            </a:buClr>
                            <a:buFont typeface="Arial" charset="0"/>
                            <a:defRPr sz="1400">
                              <a:solidFill>
                                <a:srgbClr val="666666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lnSpc>
                              <a:spcPts val="2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666666"/>
                            </a:buClr>
                            <a:buFont typeface="Arial" charset="0"/>
                            <a:defRPr sz="1400">
                              <a:solidFill>
                                <a:srgbClr val="666666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lnSpc>
                              <a:spcPts val="2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666666"/>
                            </a:buClr>
                            <a:buFont typeface="Arial" charset="0"/>
                            <a:defRPr sz="1400">
                              <a:solidFill>
                                <a:srgbClr val="666666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15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l-GR" altLang="fr-FR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l-GR" altLang="fr-FR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Calibri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kumimoji="0" lang="fr-FR" altLang="fr-FR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Calibri" pitchFamily="34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kumimoji="0" lang="fr-FR" altLang="fr-FR" sz="12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Calibri" pitchFamily="34" charset="0"/>
                                  </a:rPr>
                                  <m:t>(</m:t>
                                </m:r>
                                <m:sPre>
                                  <m:sPrePr>
                                    <m:ctrlPr>
                                      <a:rPr kumimoji="0" lang="fr-FR" altLang="fr-FR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Calibri" pitchFamily="34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238</m:t>
                                    </m:r>
                                  </m:sup>
                                  <m:e>
                                    <m: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</m:sPre>
                                <m:r>
                                  <a:rPr lang="fr-FR" sz="1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)/</m:t>
                                </m:r>
                                <m:sSub>
                                  <m:sSubPr>
                                    <m:ctrlPr>
                                      <a:rPr kumimoji="0" lang="el-GR" altLang="fr-FR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l-GR" altLang="fr-FR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Calibri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kumimoji="0" lang="fr-FR" altLang="fr-FR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Calibri" pitchFamily="34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kumimoji="0" lang="fr-FR" altLang="fr-FR" sz="12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Calibri" pitchFamily="34" charset="0"/>
                                  </a:rPr>
                                  <m:t>(</m:t>
                                </m:r>
                                <m:sPre>
                                  <m:sPrePr>
                                    <m:ctrlPr>
                                      <a:rPr kumimoji="0" lang="fr-FR" altLang="fr-FR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Calibri" pitchFamily="34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235</m:t>
                                    </m:r>
                                  </m:sup>
                                  <m:e>
                                    <m: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</m:sPre>
                                <m:r>
                                  <a:rPr lang="fr-FR" sz="1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fr-FR" altLang="fr-FR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marL="44843" marR="44843" marT="0" marB="0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12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/>
                              <a:cs typeface="Calibri" panose="020F0502020204030204" pitchFamily="34" charset="0"/>
                            </a:rPr>
                            <a:t>3.604E-02</a:t>
                          </a:r>
                          <a:endParaRPr lang="fr-FR" sz="1400" b="1" dirty="0">
                            <a:effectLst/>
                            <a:latin typeface="Calibri" panose="020F0502020204030204" pitchFamily="34" charset="0"/>
                            <a:ea typeface="Times New Roman"/>
                            <a:cs typeface="Calibri" panose="020F0502020204030204" pitchFamily="34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/>
                              <a:cs typeface="Calibri" panose="020F0502020204030204" pitchFamily="34" charset="0"/>
                            </a:rPr>
                            <a:t>3.594E-02</a:t>
                          </a:r>
                          <a:endParaRPr lang="fr-FR" sz="1400" dirty="0">
                            <a:effectLst/>
                            <a:latin typeface="Calibri" panose="020F0502020204030204" pitchFamily="34" charset="0"/>
                            <a:ea typeface="Times New Roman"/>
                            <a:cs typeface="Calibri" panose="020F0502020204030204" pitchFamily="34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11873">
                    <a:tc>
                      <a:txBody>
                        <a:bodyPr/>
                        <a:lstStyle>
                          <a:lvl1pPr eaLnBrk="0" hangingPunct="0">
                            <a:spcAft>
                              <a:spcPts val="400"/>
                            </a:spcAft>
                            <a:buFont typeface="Arial" charset="0"/>
                            <a:defRPr sz="2000">
                              <a:solidFill>
                                <a:schemeClr val="tx2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lnSpc>
                              <a:spcPts val="2000"/>
                            </a:lnSpc>
                            <a:buSzPct val="90000"/>
                            <a:defRPr sz="1400">
                              <a:solidFill>
                                <a:srgbClr val="666666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lnSpc>
                              <a:spcPts val="2000"/>
                            </a:lnSpc>
                            <a:buSzPct val="36000"/>
                            <a:buFont typeface="Arial" charset="0"/>
                            <a:defRPr sz="1400">
                              <a:solidFill>
                                <a:srgbClr val="666666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lnSpc>
                              <a:spcPts val="2000"/>
                            </a:lnSpc>
                            <a:buClr>
                              <a:srgbClr val="666666"/>
                            </a:buClr>
                            <a:buSzPct val="36000"/>
                            <a:defRPr sz="1400">
                              <a:solidFill>
                                <a:srgbClr val="666666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lnSpc>
                              <a:spcPts val="2000"/>
                            </a:lnSpc>
                            <a:buClr>
                              <a:srgbClr val="666666"/>
                            </a:buClr>
                            <a:buFont typeface="Arial" charset="0"/>
                            <a:defRPr sz="1400">
                              <a:solidFill>
                                <a:srgbClr val="666666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lnSpc>
                              <a:spcPts val="2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666666"/>
                            </a:buClr>
                            <a:buFont typeface="Arial" charset="0"/>
                            <a:defRPr sz="1400">
                              <a:solidFill>
                                <a:srgbClr val="666666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lnSpc>
                              <a:spcPts val="2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666666"/>
                            </a:buClr>
                            <a:buFont typeface="Arial" charset="0"/>
                            <a:defRPr sz="1400">
                              <a:solidFill>
                                <a:srgbClr val="666666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lnSpc>
                              <a:spcPts val="2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666666"/>
                            </a:buClr>
                            <a:buFont typeface="Arial" charset="0"/>
                            <a:defRPr sz="1400">
                              <a:solidFill>
                                <a:srgbClr val="666666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lnSpc>
                              <a:spcPts val="2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666666"/>
                            </a:buClr>
                            <a:buFont typeface="Arial" charset="0"/>
                            <a:defRPr sz="1400">
                              <a:solidFill>
                                <a:srgbClr val="666666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15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l-GR" altLang="fr-FR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l-GR" altLang="fr-FR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Calibri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kumimoji="0" lang="fr-FR" altLang="fr-FR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Calibri" pitchFamily="34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kumimoji="0" lang="fr-FR" altLang="fr-FR" sz="12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Calibri" pitchFamily="34" charset="0"/>
                                  </a:rPr>
                                  <m:t>(</m:t>
                                </m:r>
                                <m:sPre>
                                  <m:sPrePr>
                                    <m:ctrlPr>
                                      <a:rPr kumimoji="0" lang="fr-FR" altLang="fr-FR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Calibri" pitchFamily="34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237</m:t>
                                    </m:r>
                                  </m:sup>
                                  <m:e>
                                    <m: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𝑁𝑝</m:t>
                                    </m:r>
                                  </m:e>
                                </m:sPre>
                                <m:r>
                                  <a:rPr lang="fr-FR" sz="1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)/</m:t>
                                </m:r>
                                <m:sSub>
                                  <m:sSubPr>
                                    <m:ctrlPr>
                                      <a:rPr kumimoji="0" lang="el-GR" altLang="fr-FR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l-GR" altLang="fr-FR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Calibri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kumimoji="0" lang="fr-FR" altLang="fr-FR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Calibri" pitchFamily="34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kumimoji="0" lang="fr-FR" altLang="fr-FR" sz="12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Calibri" pitchFamily="34" charset="0"/>
                                  </a:rPr>
                                  <m:t>(</m:t>
                                </m:r>
                                <m:sPre>
                                  <m:sPrePr>
                                    <m:ctrlPr>
                                      <a:rPr kumimoji="0" lang="fr-FR" altLang="fr-FR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Calibri" pitchFamily="34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235</m:t>
                                    </m:r>
                                  </m:sup>
                                  <m:e>
                                    <m: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</m:sPre>
                                <m:r>
                                  <a:rPr lang="fr-FR" sz="1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fr-FR" altLang="fr-FR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marL="44843" marR="44843" marT="0" marB="0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3DF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12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/>
                              <a:cs typeface="Calibri" panose="020F0502020204030204" pitchFamily="34" charset="0"/>
                            </a:rPr>
                            <a:t>2.375E-01</a:t>
                          </a:r>
                          <a:endParaRPr lang="fr-FR" sz="1400" b="1" dirty="0">
                            <a:effectLst/>
                            <a:latin typeface="Calibri" panose="020F0502020204030204" pitchFamily="34" charset="0"/>
                            <a:ea typeface="Times New Roman"/>
                            <a:cs typeface="Calibri" panose="020F0502020204030204" pitchFamily="34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3DF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1200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/>
                              <a:cs typeface="Calibri" panose="020F0502020204030204" pitchFamily="34" charset="0"/>
                            </a:rPr>
                            <a:t>2.372E-01</a:t>
                          </a:r>
                          <a:endParaRPr lang="fr-FR" sz="1400" dirty="0">
                            <a:effectLst/>
                            <a:latin typeface="Calibri" panose="020F0502020204030204" pitchFamily="34" charset="0"/>
                            <a:ea typeface="Times New Roman"/>
                            <a:cs typeface="Calibri" panose="020F0502020204030204" pitchFamily="34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3DFEE"/>
                        </a:solidFill>
                      </a:tcPr>
                    </a:tc>
                  </a:tr>
                  <a:tr h="308012">
                    <a:tc>
                      <a:txBody>
                        <a:bodyPr/>
                        <a:lstStyle>
                          <a:lvl1pPr eaLnBrk="0" hangingPunct="0">
                            <a:spcAft>
                              <a:spcPts val="400"/>
                            </a:spcAft>
                            <a:buFont typeface="Arial" charset="0"/>
                            <a:defRPr sz="2000">
                              <a:solidFill>
                                <a:schemeClr val="tx2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lnSpc>
                              <a:spcPts val="2000"/>
                            </a:lnSpc>
                            <a:buSzPct val="90000"/>
                            <a:defRPr sz="1400">
                              <a:solidFill>
                                <a:srgbClr val="666666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lnSpc>
                              <a:spcPts val="2000"/>
                            </a:lnSpc>
                            <a:buSzPct val="36000"/>
                            <a:buFont typeface="Arial" charset="0"/>
                            <a:defRPr sz="1400">
                              <a:solidFill>
                                <a:srgbClr val="666666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lnSpc>
                              <a:spcPts val="2000"/>
                            </a:lnSpc>
                            <a:buClr>
                              <a:srgbClr val="666666"/>
                            </a:buClr>
                            <a:buSzPct val="36000"/>
                            <a:defRPr sz="1400">
                              <a:solidFill>
                                <a:srgbClr val="666666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lnSpc>
                              <a:spcPts val="2000"/>
                            </a:lnSpc>
                            <a:buClr>
                              <a:srgbClr val="666666"/>
                            </a:buClr>
                            <a:buFont typeface="Arial" charset="0"/>
                            <a:defRPr sz="1400">
                              <a:solidFill>
                                <a:srgbClr val="666666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lnSpc>
                              <a:spcPts val="2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666666"/>
                            </a:buClr>
                            <a:buFont typeface="Arial" charset="0"/>
                            <a:defRPr sz="1400">
                              <a:solidFill>
                                <a:srgbClr val="666666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lnSpc>
                              <a:spcPts val="2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666666"/>
                            </a:buClr>
                            <a:buFont typeface="Arial" charset="0"/>
                            <a:defRPr sz="1400">
                              <a:solidFill>
                                <a:srgbClr val="666666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lnSpc>
                              <a:spcPts val="2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666666"/>
                            </a:buClr>
                            <a:buFont typeface="Arial" charset="0"/>
                            <a:defRPr sz="1400">
                              <a:solidFill>
                                <a:srgbClr val="666666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lnSpc>
                              <a:spcPts val="2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666666"/>
                            </a:buClr>
                            <a:buFont typeface="Arial" charset="0"/>
                            <a:defRPr sz="1400">
                              <a:solidFill>
                                <a:srgbClr val="666666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15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l-GR" altLang="fr-FR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l-GR" altLang="fr-FR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Calibri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kumimoji="0" lang="fr-FR" altLang="fr-FR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Calibri" pitchFamily="34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kumimoji="0" lang="fr-FR" altLang="fr-FR" sz="12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Calibri" pitchFamily="34" charset="0"/>
                                  </a:rPr>
                                  <m:t>(</m:t>
                                </m:r>
                                <m:sPre>
                                  <m:sPrePr>
                                    <m:ctrlPr>
                                      <a:rPr kumimoji="0" lang="fr-FR" altLang="fr-FR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Calibri" pitchFamily="34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238</m:t>
                                    </m:r>
                                  </m:sup>
                                  <m:e>
                                    <m: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</m:sPre>
                                <m:r>
                                  <a:rPr lang="fr-FR" sz="1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)/</m:t>
                                </m:r>
                                <m:sSub>
                                  <m:sSubPr>
                                    <m:ctrlPr>
                                      <a:rPr kumimoji="0" lang="el-GR" altLang="fr-FR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l-GR" altLang="fr-FR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Calibri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kumimoji="0" lang="fr-FR" altLang="fr-FR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Calibri" pitchFamily="34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kumimoji="0" lang="fr-FR" altLang="fr-FR" sz="12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Calibri" pitchFamily="34" charset="0"/>
                                  </a:rPr>
                                  <m:t>(</m:t>
                                </m:r>
                                <m:sPre>
                                  <m:sPrePr>
                                    <m:ctrlPr>
                                      <a:rPr kumimoji="0" lang="fr-FR" altLang="fr-FR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Calibri" pitchFamily="34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235</m:t>
                                    </m:r>
                                  </m:sup>
                                  <m:e>
                                    <m: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</m:sPre>
                                <m:r>
                                  <a:rPr lang="fr-FR" sz="1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fr-FR" altLang="fr-FR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marL="44843" marR="44843" marT="0" marB="0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12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/>
                              <a:cs typeface="Calibri" panose="020F0502020204030204" pitchFamily="34" charset="0"/>
                            </a:rPr>
                            <a:t>1.282E-01</a:t>
                          </a:r>
                          <a:endParaRPr lang="fr-FR" sz="1400" b="1" dirty="0">
                            <a:effectLst/>
                            <a:latin typeface="Calibri" panose="020F0502020204030204" pitchFamily="34" charset="0"/>
                            <a:ea typeface="Times New Roman"/>
                            <a:cs typeface="Calibri" panose="020F0502020204030204" pitchFamily="34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1200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/>
                              <a:cs typeface="Calibri" panose="020F0502020204030204" pitchFamily="34" charset="0"/>
                            </a:rPr>
                            <a:t>1.275E-01</a:t>
                          </a:r>
                          <a:endParaRPr lang="fr-FR" sz="1400" dirty="0">
                            <a:effectLst/>
                            <a:latin typeface="Calibri" panose="020F0502020204030204" pitchFamily="34" charset="0"/>
                            <a:ea typeface="Times New Roman"/>
                            <a:cs typeface="Calibri" panose="020F0502020204030204" pitchFamily="34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08012">
                    <a:tc>
                      <a:txBody>
                        <a:bodyPr/>
                        <a:lstStyle>
                          <a:lvl1pPr eaLnBrk="0" hangingPunct="0">
                            <a:spcAft>
                              <a:spcPts val="400"/>
                            </a:spcAft>
                            <a:buFont typeface="Arial" charset="0"/>
                            <a:defRPr sz="2000">
                              <a:solidFill>
                                <a:schemeClr val="tx2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lnSpc>
                              <a:spcPts val="2000"/>
                            </a:lnSpc>
                            <a:buSzPct val="90000"/>
                            <a:defRPr sz="1400">
                              <a:solidFill>
                                <a:srgbClr val="666666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lnSpc>
                              <a:spcPts val="2000"/>
                            </a:lnSpc>
                            <a:buSzPct val="36000"/>
                            <a:buFont typeface="Arial" charset="0"/>
                            <a:defRPr sz="1400">
                              <a:solidFill>
                                <a:srgbClr val="666666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lnSpc>
                              <a:spcPts val="2000"/>
                            </a:lnSpc>
                            <a:buClr>
                              <a:srgbClr val="666666"/>
                            </a:buClr>
                            <a:buSzPct val="36000"/>
                            <a:defRPr sz="1400">
                              <a:solidFill>
                                <a:srgbClr val="666666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lnSpc>
                              <a:spcPts val="2000"/>
                            </a:lnSpc>
                            <a:buClr>
                              <a:srgbClr val="666666"/>
                            </a:buClr>
                            <a:buFont typeface="Arial" charset="0"/>
                            <a:defRPr sz="1400">
                              <a:solidFill>
                                <a:srgbClr val="666666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lnSpc>
                              <a:spcPts val="2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666666"/>
                            </a:buClr>
                            <a:buFont typeface="Arial" charset="0"/>
                            <a:defRPr sz="1400">
                              <a:solidFill>
                                <a:srgbClr val="666666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lnSpc>
                              <a:spcPts val="2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666666"/>
                            </a:buClr>
                            <a:buFont typeface="Arial" charset="0"/>
                            <a:defRPr sz="1400">
                              <a:solidFill>
                                <a:srgbClr val="666666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lnSpc>
                              <a:spcPts val="2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666666"/>
                            </a:buClr>
                            <a:buFont typeface="Arial" charset="0"/>
                            <a:defRPr sz="1400">
                              <a:solidFill>
                                <a:srgbClr val="666666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lnSpc>
                              <a:spcPts val="2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666666"/>
                            </a:buClr>
                            <a:buFont typeface="Arial" charset="0"/>
                            <a:defRPr sz="1400">
                              <a:solidFill>
                                <a:srgbClr val="666666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15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l-GR" altLang="fr-FR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l-GR" altLang="fr-FR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Calibri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kumimoji="0" lang="fr-FR" altLang="fr-FR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Calibri" pitchFamily="34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kumimoji="0" lang="fr-FR" altLang="fr-FR" sz="12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Calibri" pitchFamily="34" charset="0"/>
                                  </a:rPr>
                                  <m:t>(</m:t>
                                </m:r>
                                <m:sPre>
                                  <m:sPrePr>
                                    <m:ctrlPr>
                                      <a:rPr kumimoji="0" lang="fr-FR" altLang="fr-FR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Calibri" pitchFamily="34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10</m:t>
                                    </m:r>
                                  </m:sup>
                                  <m:e>
                                    <m: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</m:sPre>
                                <m:r>
                                  <a:rPr lang="fr-FR" sz="1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)/</m:t>
                                </m:r>
                                <m:sSub>
                                  <m:sSubPr>
                                    <m:ctrlPr>
                                      <a:rPr kumimoji="0" lang="el-GR" altLang="fr-FR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l-GR" altLang="fr-FR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Calibri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kumimoji="0" lang="fr-FR" altLang="fr-FR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Calibri" pitchFamily="34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r>
                                  <a:rPr kumimoji="0" lang="fr-FR" altLang="fr-FR" sz="12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Calibri" pitchFamily="34" charset="0"/>
                                  </a:rPr>
                                  <m:t>(</m:t>
                                </m:r>
                                <m:sPre>
                                  <m:sPrePr>
                                    <m:ctrlPr>
                                      <a:rPr kumimoji="0" lang="fr-FR" altLang="fr-FR" sz="1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Calibri" pitchFamily="34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235</m:t>
                                    </m:r>
                                  </m:sup>
                                  <m:e>
                                    <m:r>
                                      <a:rPr lang="fr-F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</m:sPre>
                                <m:r>
                                  <a:rPr lang="fr-FR" sz="1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fr-FR" altLang="fr-FR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Calibri" pitchFamily="34" charset="0"/>
                          </a:endParaRPr>
                        </a:p>
                      </a:txBody>
                      <a:tcPr marL="44843" marR="44843" marT="0" marB="0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3DF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12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/>
                              <a:cs typeface="Calibri" panose="020F0502020204030204" pitchFamily="34" charset="0"/>
                            </a:rPr>
                            <a:t>1.292</a:t>
                          </a:r>
                          <a:endParaRPr lang="fr-FR" sz="1400" b="1" dirty="0">
                            <a:effectLst/>
                            <a:latin typeface="Calibri" panose="020F0502020204030204" pitchFamily="34" charset="0"/>
                            <a:ea typeface="Times New Roman"/>
                            <a:cs typeface="Calibri" panose="020F0502020204030204" pitchFamily="34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3DF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/>
                              <a:cs typeface="Calibri" panose="020F0502020204030204" pitchFamily="34" charset="0"/>
                            </a:rPr>
                            <a:t>1.300</a:t>
                          </a:r>
                          <a:endParaRPr lang="fr-FR" sz="1400" dirty="0">
                            <a:effectLst/>
                            <a:latin typeface="Calibri" panose="020F0502020204030204" pitchFamily="34" charset="0"/>
                            <a:ea typeface="Times New Roman"/>
                            <a:cs typeface="Calibri" panose="020F0502020204030204" pitchFamily="34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3DFEE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6" name="Tableau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5960018"/>
                  </p:ext>
                </p:extLst>
              </p:nvPr>
            </p:nvGraphicFramePr>
            <p:xfrm>
              <a:off x="4572000" y="4005064"/>
              <a:ext cx="4464050" cy="1858387"/>
            </p:xfrm>
            <a:graphic>
              <a:graphicData uri="http://schemas.openxmlformats.org/drawingml/2006/table">
                <a:tbl>
                  <a:tblPr/>
                  <a:tblGrid>
                    <a:gridCol w="1444383"/>
                    <a:gridCol w="1291921"/>
                    <a:gridCol w="1727746"/>
                  </a:tblGrid>
                  <a:tr h="197993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0">
                            <a:lnSpc>
                              <a:spcPct val="115000"/>
                            </a:lnSpc>
                            <a:spcBef>
                              <a:spcPts val="500"/>
                            </a:spcBef>
                            <a:spcAft>
                              <a:spcPts val="3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altLang="fr-FR" sz="1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libri" pitchFamily="34" charset="0"/>
                              <a:ea typeface="Times New Roman" pitchFamily="18" charset="0"/>
                              <a:cs typeface="Calibri" pitchFamily="34" charset="0"/>
                            </a:rPr>
                            <a:t>Spectral indice</a:t>
                          </a:r>
                        </a:p>
                      </a:txBody>
                      <a:tcPr marL="44843" marR="44843" marT="0" marB="0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4F81BD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0">
                            <a:lnSpc>
                              <a:spcPct val="115000"/>
                            </a:lnSpc>
                            <a:spcBef>
                              <a:spcPts val="500"/>
                            </a:spcBef>
                            <a:spcAft>
                              <a:spcPts val="3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altLang="fr-FR" sz="1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libri" pitchFamily="34" charset="0"/>
                              <a:ea typeface="Times New Roman" pitchFamily="18" charset="0"/>
                              <a:cs typeface="Calibri" pitchFamily="34" charset="0"/>
                            </a:rPr>
                            <a:t>Spectral indices</a:t>
                          </a:r>
                        </a:p>
                      </a:txBody>
                      <a:tcPr marL="44843" marR="44843" marT="0" marB="0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4F81BD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0">
                            <a:lnSpc>
                              <a:spcPct val="115000"/>
                            </a:lnSpc>
                            <a:spcBef>
                              <a:spcPts val="500"/>
                            </a:spcBef>
                            <a:spcAft>
                              <a:spcPts val="3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fr-FR" altLang="fr-FR" sz="12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libri" pitchFamily="34" charset="0"/>
                            <a:ea typeface="Times New Roman" pitchFamily="18" charset="0"/>
                            <a:cs typeface="Calibri" pitchFamily="34" charset="0"/>
                          </a:endParaRPr>
                        </a:p>
                      </a:txBody>
                      <a:tcPr marL="44843" marR="44843" marT="0" marB="0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4F81BD"/>
                        </a:solidFill>
                      </a:tcPr>
                    </a:tc>
                  </a:tr>
                  <a:tr h="420624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0">
                            <a:lnSpc>
                              <a:spcPct val="115000"/>
                            </a:lnSpc>
                            <a:spcBef>
                              <a:spcPts val="500"/>
                            </a:spcBef>
                            <a:spcAft>
                              <a:spcPts val="3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fr-FR" altLang="fr-FR" sz="12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libri" pitchFamily="34" charset="0"/>
                            <a:ea typeface="Times New Roman" pitchFamily="18" charset="0"/>
                            <a:cs typeface="Calibri" pitchFamily="34" charset="0"/>
                          </a:endParaRPr>
                        </a:p>
                      </a:txBody>
                      <a:tcPr marL="44843" marR="44843" marT="0" marB="0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0">
                            <a:lnSpc>
                              <a:spcPct val="115000"/>
                            </a:lnSpc>
                            <a:spcBef>
                              <a:spcPts val="500"/>
                            </a:spcBef>
                            <a:spcAft>
                              <a:spcPts val="3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altLang="fr-FR" sz="12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libri" pitchFamily="34" charset="0"/>
                              <a:ea typeface="Times New Roman" pitchFamily="18" charset="0"/>
                              <a:cs typeface="Calibri" pitchFamily="34" charset="0"/>
                            </a:rPr>
                            <a:t>Optimized</a:t>
                          </a:r>
                          <a:r>
                            <a:rPr kumimoji="0" lang="fr-FR" altLang="fr-FR" sz="1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libri" pitchFamily="34" charset="0"/>
                              <a:ea typeface="Times New Roman" pitchFamily="18" charset="0"/>
                              <a:cs typeface="Calibri" pitchFamily="34" charset="0"/>
                            </a:rPr>
                            <a:t> </a:t>
                          </a:r>
                          <a:r>
                            <a:rPr kumimoji="0" lang="fr-FR" altLang="fr-FR" sz="12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libri" pitchFamily="34" charset="0"/>
                              <a:ea typeface="Times New Roman" pitchFamily="18" charset="0"/>
                              <a:cs typeface="Calibri" pitchFamily="34" charset="0"/>
                            </a:rPr>
                            <a:t>coupled</a:t>
                          </a:r>
                          <a:r>
                            <a:rPr kumimoji="0" lang="fr-FR" altLang="fr-FR" sz="1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libri" pitchFamily="34" charset="0"/>
                              <a:ea typeface="Times New Roman" pitchFamily="18" charset="0"/>
                              <a:cs typeface="Calibri" pitchFamily="34" charset="0"/>
                            </a:rPr>
                            <a:t> </a:t>
                          </a:r>
                          <a:r>
                            <a:rPr kumimoji="0" lang="fr-FR" altLang="fr-FR" sz="12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libri" pitchFamily="34" charset="0"/>
                              <a:ea typeface="Times New Roman" pitchFamily="18" charset="0"/>
                              <a:cs typeface="Calibri" pitchFamily="34" charset="0"/>
                            </a:rPr>
                            <a:t>core</a:t>
                          </a:r>
                          <a:r>
                            <a:rPr kumimoji="0" lang="fr-FR" altLang="fr-FR" sz="1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libri" pitchFamily="34" charset="0"/>
                              <a:ea typeface="Times New Roman" pitchFamily="18" charset="0"/>
                              <a:cs typeface="Calibri" pitchFamily="34" charset="0"/>
                            </a:rPr>
                            <a:t> configuration</a:t>
                          </a:r>
                        </a:p>
                      </a:txBody>
                      <a:tcPr marL="44843" marR="44843" marT="0" marB="0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0">
                            <a:lnSpc>
                              <a:spcPct val="115000"/>
                            </a:lnSpc>
                            <a:spcBef>
                              <a:spcPts val="500"/>
                            </a:spcBef>
                            <a:spcAft>
                              <a:spcPts val="3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altLang="fr-FR" sz="1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libri" pitchFamily="34" charset="0"/>
                              <a:ea typeface="Times New Roman" pitchFamily="18" charset="0"/>
                              <a:cs typeface="Calibri" pitchFamily="34" charset="0"/>
                            </a:rPr>
                            <a:t>Reference </a:t>
                          </a:r>
                          <a:br>
                            <a:rPr kumimoji="0" lang="fr-FR" altLang="fr-FR" sz="1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libri" pitchFamily="34" charset="0"/>
                              <a:ea typeface="Times New Roman" pitchFamily="18" charset="0"/>
                              <a:cs typeface="Calibri" pitchFamily="34" charset="0"/>
                            </a:rPr>
                          </a:br>
                          <a:r>
                            <a:rPr kumimoji="0" lang="fr-FR" altLang="fr-FR" sz="1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libri" pitchFamily="34" charset="0"/>
                              <a:ea typeface="Times New Roman" pitchFamily="18" charset="0"/>
                              <a:cs typeface="Calibri" pitchFamily="34" charset="0"/>
                            </a:rPr>
                            <a:t>(</a:t>
                          </a:r>
                          <a:r>
                            <a:rPr kumimoji="0" lang="fr-FR" altLang="fr-FR" sz="12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libri" pitchFamily="34" charset="0"/>
                              <a:ea typeface="Times New Roman" pitchFamily="18" charset="0"/>
                              <a:cs typeface="Calibri" pitchFamily="34" charset="0"/>
                            </a:rPr>
                            <a:t>homog</a:t>
                          </a:r>
                          <a:r>
                            <a:rPr kumimoji="0" lang="fr-FR" altLang="fr-FR" sz="1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libri" pitchFamily="34" charset="0"/>
                              <a:ea typeface="Times New Roman" pitchFamily="18" charset="0"/>
                              <a:cs typeface="Calibri" pitchFamily="34" charset="0"/>
                            </a:rPr>
                            <a:t>. ZONA1 </a:t>
                          </a:r>
                          <a:r>
                            <a:rPr kumimoji="0" lang="fr-FR" altLang="fr-FR" sz="12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libri" pitchFamily="34" charset="0"/>
                              <a:ea typeface="Times New Roman" pitchFamily="18" charset="0"/>
                              <a:cs typeface="Calibri" pitchFamily="34" charset="0"/>
                            </a:rPr>
                            <a:t>core</a:t>
                          </a:r>
                          <a:r>
                            <a:rPr kumimoji="0" lang="fr-FR" altLang="fr-FR" sz="1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libri" pitchFamily="34" charset="0"/>
                              <a:ea typeface="Times New Roman" pitchFamily="18" charset="0"/>
                              <a:cs typeface="Calibri" pitchFamily="34" charset="0"/>
                            </a:rPr>
                            <a:t>)</a:t>
                          </a:r>
                        </a:p>
                      </a:txBody>
                      <a:tcPr marL="44843" marR="44843" marT="0" marB="0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4F81BD"/>
                        </a:solidFill>
                      </a:tcPr>
                    </a:tc>
                  </a:tr>
                  <a:tr h="3118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843" marR="44843" marT="0" marB="0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6"/>
                          <a:stretch>
                            <a:fillRect t="-209804" r="-209283" b="-3078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12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/>
                              <a:cs typeface="Calibri" panose="020F0502020204030204" pitchFamily="34" charset="0"/>
                            </a:rPr>
                            <a:t>3.604E-02</a:t>
                          </a:r>
                          <a:endParaRPr lang="fr-FR" sz="1400" b="1" dirty="0">
                            <a:effectLst/>
                            <a:latin typeface="Calibri" panose="020F0502020204030204" pitchFamily="34" charset="0"/>
                            <a:ea typeface="Times New Roman"/>
                            <a:cs typeface="Calibri" panose="020F0502020204030204" pitchFamily="34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/>
                              <a:cs typeface="Calibri" panose="020F0502020204030204" pitchFamily="34" charset="0"/>
                            </a:rPr>
                            <a:t>3.594E-02</a:t>
                          </a:r>
                          <a:endParaRPr lang="fr-FR" sz="1400" dirty="0">
                            <a:effectLst/>
                            <a:latin typeface="Calibri" panose="020F0502020204030204" pitchFamily="34" charset="0"/>
                            <a:ea typeface="Times New Roman"/>
                            <a:cs typeface="Calibri" panose="020F0502020204030204" pitchFamily="34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118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843" marR="44843" marT="0" marB="0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6"/>
                          <a:stretch>
                            <a:fillRect t="-309804" r="-209283" b="-2078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12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/>
                              <a:cs typeface="Calibri" panose="020F0502020204030204" pitchFamily="34" charset="0"/>
                            </a:rPr>
                            <a:t>2.375E-01</a:t>
                          </a:r>
                          <a:endParaRPr lang="fr-FR" sz="1400" b="1" dirty="0">
                            <a:effectLst/>
                            <a:latin typeface="Calibri" panose="020F0502020204030204" pitchFamily="34" charset="0"/>
                            <a:ea typeface="Times New Roman"/>
                            <a:cs typeface="Calibri" panose="020F0502020204030204" pitchFamily="34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3DF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1200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/>
                              <a:cs typeface="Calibri" panose="020F0502020204030204" pitchFamily="34" charset="0"/>
                            </a:rPr>
                            <a:t>2.372E-01</a:t>
                          </a:r>
                          <a:endParaRPr lang="fr-FR" sz="1400" dirty="0">
                            <a:effectLst/>
                            <a:latin typeface="Calibri" panose="020F0502020204030204" pitchFamily="34" charset="0"/>
                            <a:ea typeface="Times New Roman"/>
                            <a:cs typeface="Calibri" panose="020F0502020204030204" pitchFamily="34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3DFEE"/>
                        </a:solidFill>
                      </a:tcPr>
                    </a:tc>
                  </a:tr>
                  <a:tr h="3080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843" marR="44843" marT="0" marB="0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6"/>
                          <a:stretch>
                            <a:fillRect t="-418000" r="-209283" b="-1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12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/>
                              <a:cs typeface="Calibri" panose="020F0502020204030204" pitchFamily="34" charset="0"/>
                            </a:rPr>
                            <a:t>1.282E-01</a:t>
                          </a:r>
                          <a:endParaRPr lang="fr-FR" sz="1400" b="1" dirty="0">
                            <a:effectLst/>
                            <a:latin typeface="Calibri" panose="020F0502020204030204" pitchFamily="34" charset="0"/>
                            <a:ea typeface="Times New Roman"/>
                            <a:cs typeface="Calibri" panose="020F0502020204030204" pitchFamily="34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1200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/>
                              <a:cs typeface="Calibri" panose="020F0502020204030204" pitchFamily="34" charset="0"/>
                            </a:rPr>
                            <a:t>1.275E-01</a:t>
                          </a:r>
                          <a:endParaRPr lang="fr-FR" sz="1400" dirty="0">
                            <a:effectLst/>
                            <a:latin typeface="Calibri" panose="020F0502020204030204" pitchFamily="34" charset="0"/>
                            <a:ea typeface="Times New Roman"/>
                            <a:cs typeface="Calibri" panose="020F0502020204030204" pitchFamily="34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080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4843" marR="44843" marT="0" marB="0" anchor="ctr" horzOverflow="overflow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6"/>
                          <a:stretch>
                            <a:fillRect t="-507843" r="-209283" b="-98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1200" b="1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/>
                              <a:cs typeface="Calibri" panose="020F0502020204030204" pitchFamily="34" charset="0"/>
                            </a:rPr>
                            <a:t>1.292</a:t>
                          </a:r>
                          <a:endParaRPr lang="fr-FR" sz="1400" b="1" dirty="0">
                            <a:effectLst/>
                            <a:latin typeface="Calibri" panose="020F0502020204030204" pitchFamily="34" charset="0"/>
                            <a:ea typeface="Times New Roman"/>
                            <a:cs typeface="Calibri" panose="020F0502020204030204" pitchFamily="34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3DF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Times New Roman"/>
                              <a:cs typeface="Calibri" panose="020F0502020204030204" pitchFamily="34" charset="0"/>
                            </a:rPr>
                            <a:t>1.300</a:t>
                          </a:r>
                          <a:endParaRPr lang="fr-FR" sz="1400" dirty="0">
                            <a:effectLst/>
                            <a:latin typeface="Calibri" panose="020F0502020204030204" pitchFamily="34" charset="0"/>
                            <a:ea typeface="Times New Roman"/>
                            <a:cs typeface="Calibri" panose="020F0502020204030204" pitchFamily="34" charset="0"/>
                          </a:endParaRPr>
                        </a:p>
                      </a:txBody>
                      <a:tcPr marL="44450" marR="4445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D3DFEE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Rectangle 5"/>
          <p:cNvSpPr/>
          <p:nvPr/>
        </p:nvSpPr>
        <p:spPr>
          <a:xfrm>
            <a:off x="5148064" y="1259468"/>
            <a:ext cx="2974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eaLnBrk="1" hangingPunct="1"/>
            <a:r>
              <a:rPr lang="fr-FR" altLang="fr-FR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Adjoint flux adaptation</a:t>
            </a:r>
            <a:endParaRPr lang="fr-FR" altLang="en-US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" t="6033" b="2780"/>
          <a:stretch/>
        </p:blipFill>
        <p:spPr bwMode="auto">
          <a:xfrm>
            <a:off x="-1" y="4005064"/>
            <a:ext cx="238808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67" y="4030464"/>
            <a:ext cx="2150617" cy="184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uble flèche horizontale 1"/>
          <p:cNvSpPr/>
          <p:nvPr/>
        </p:nvSpPr>
        <p:spPr>
          <a:xfrm>
            <a:off x="2045379" y="4941168"/>
            <a:ext cx="438389" cy="275332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3FF7CE-97EC-4586-B3DF-51FAF4B33A99}" type="datetime4">
              <a:rPr lang="fr-FR"/>
              <a:pPr>
                <a:defRPr/>
              </a:pPr>
              <a:t>4 décembre 2015</a:t>
            </a:fld>
            <a:endParaRPr lang="fr-FR" dirty="0"/>
          </a:p>
        </p:txBody>
      </p:sp>
      <p:sp>
        <p:nvSpPr>
          <p:cNvPr id="10243" name="Espace réservé du numéro de diapositive 8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1000" smtClean="0">
                <a:solidFill>
                  <a:schemeClr val="bg1"/>
                </a:solidFill>
              </a:rPr>
              <a:t>|  PAGE </a:t>
            </a:r>
            <a:fld id="{10BC8566-7D5F-4B39-9E0F-40A7B2791806}" type="slidenum">
              <a:rPr lang="fr-FR" altLang="en-US" sz="1000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fr-FR" altLang="en-US" sz="1000" smtClean="0">
              <a:solidFill>
                <a:schemeClr val="bg1"/>
              </a:solidFill>
            </a:endParaRPr>
          </a:p>
        </p:txBody>
      </p:sp>
      <p:sp>
        <p:nvSpPr>
          <p:cNvPr id="10244" name="Espace réservé du pied de page 9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ct val="0"/>
              </a:spcAft>
              <a:buFontTx/>
              <a:buNone/>
            </a:pPr>
            <a:r>
              <a:rPr lang="fr-FR" altLang="en-US" sz="1800" smtClean="0">
                <a:solidFill>
                  <a:schemeClr val="bg1"/>
                </a:solidFill>
              </a:rPr>
              <a:t>CEA | 10 AVRIL 2012</a:t>
            </a:r>
          </a:p>
        </p:txBody>
      </p:sp>
      <p:sp>
        <p:nvSpPr>
          <p:cNvPr id="10245" name="Titre 10"/>
          <p:cNvSpPr>
            <a:spLocks noGrp="1"/>
          </p:cNvSpPr>
          <p:nvPr>
            <p:ph type="title" idx="4294967295"/>
          </p:nvPr>
        </p:nvSpPr>
        <p:spPr bwMode="auto">
          <a:xfrm>
            <a:off x="3851275" y="719138"/>
            <a:ext cx="5616575" cy="909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en-US" u="sng" cap="none" smtClean="0">
                <a:latin typeface="Calibri" pitchFamily="34" charset="0"/>
                <a:cs typeface="Calibri" pitchFamily="34" charset="0"/>
              </a:rPr>
              <a:t>OUTLINE</a:t>
            </a:r>
          </a:p>
        </p:txBody>
      </p:sp>
      <p:sp>
        <p:nvSpPr>
          <p:cNvPr id="7" name="Espace réservé du contenu 11"/>
          <p:cNvSpPr txBox="1">
            <a:spLocks/>
          </p:cNvSpPr>
          <p:nvPr/>
        </p:nvSpPr>
        <p:spPr bwMode="auto">
          <a:xfrm>
            <a:off x="3529012" y="1268413"/>
            <a:ext cx="550748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indent="-923925"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361950" indent="55245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lvl="1" eaLnBrk="1" hangingPunct="1"/>
            <a:endParaRPr lang="fr-FR" alt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/>
            <a:endParaRPr lang="fr-FR" alt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fr-FR" altLang="en-US" b="1" u="sng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Coupled</a:t>
            </a:r>
            <a:r>
              <a:rPr lang="fr-FR" altLang="en-US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b="1" u="sng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fast</a:t>
            </a:r>
            <a:r>
              <a:rPr lang="fr-FR" altLang="en-US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/thermal </a:t>
            </a:r>
            <a:r>
              <a:rPr lang="fr-FR" altLang="en-US" b="1" u="sng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experiments</a:t>
            </a:r>
            <a:endParaRPr lang="fr-FR" altLang="en-US" b="1" u="sng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647700" lvl="2" indent="-285750" eaLnBrk="1" hangingPunct="1">
              <a:buFontTx/>
              <a:buChar char="-"/>
            </a:pPr>
            <a:r>
              <a:rPr lang="fr-FR" alt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Reanalysis</a:t>
            </a: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of ERMINE/ZONA1 </a:t>
            </a:r>
            <a:r>
              <a:rPr lang="fr-FR" alt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experiments</a:t>
            </a: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on FP</a:t>
            </a:r>
          </a:p>
          <a:p>
            <a:pPr marL="647700" lvl="2" indent="-285750" eaLnBrk="1" hangingPunct="1">
              <a:buFontTx/>
              <a:buChar char="-"/>
            </a:pP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Design of </a:t>
            </a: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 </a:t>
            </a:r>
            <a:r>
              <a:rPr lang="fr-FR" alt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optimized</a:t>
            </a: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coupled</a:t>
            </a: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fast</a:t>
            </a: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/thermal configuration for ZEPHYR</a:t>
            </a:r>
          </a:p>
          <a:p>
            <a:pPr lvl="1" eaLnBrk="1" hangingPunct="1"/>
            <a:endParaRPr lang="fr-FR" alt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fr-FR" altLang="en-US" b="1" u="sng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Shielding</a:t>
            </a:r>
            <a:r>
              <a:rPr lang="fr-FR" altLang="en-US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/transmission </a:t>
            </a:r>
            <a:r>
              <a:rPr lang="fr-FR" altLang="en-US" b="1" u="sng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experiments</a:t>
            </a:r>
            <a:endParaRPr lang="fr-FR" altLang="en-US" b="1" u="sng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647700" lvl="2" indent="-285750" eaLnBrk="1" hangingPunct="1">
              <a:buFontTx/>
              <a:buChar char="-"/>
            </a:pP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EXCALIBUR </a:t>
            </a:r>
            <a:r>
              <a:rPr lang="fr-FR" alt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experiment</a:t>
            </a: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on </a:t>
            </a:r>
            <a:r>
              <a:rPr lang="fr-FR" altLang="en-US" baseline="30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238</a:t>
            </a: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U(</a:t>
            </a:r>
            <a:r>
              <a:rPr lang="fr-FR" alt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n,n</a:t>
            </a: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’)</a:t>
            </a:r>
          </a:p>
          <a:p>
            <a:pPr marL="647700" lvl="2" indent="-285750" eaLnBrk="1" hangingPunct="1">
              <a:buFontTx/>
              <a:buChar char="-"/>
            </a:pPr>
            <a:r>
              <a:rPr lang="fr-FR" alt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Feasability</a:t>
            </a: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fr-FR" alt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shielding</a:t>
            </a: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experiments</a:t>
            </a: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in GELINA</a:t>
            </a:r>
          </a:p>
          <a:p>
            <a:pPr marL="647700" lvl="2" indent="-285750" eaLnBrk="1" hangingPunct="1">
              <a:buFontTx/>
              <a:buChar char="-"/>
            </a:pP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Tests on Fe, Cr and Ni </a:t>
            </a:r>
            <a:r>
              <a:rPr lang="fr-FR" alt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reflectors</a:t>
            </a: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in CROCUS</a:t>
            </a:r>
          </a:p>
          <a:p>
            <a:pPr lvl="1" eaLnBrk="1" hangingPunct="1"/>
            <a:endParaRPr lang="fr-FR" alt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fr-FR" altLang="en-US" b="1" u="sng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Fast</a:t>
            </a:r>
            <a:r>
              <a:rPr lang="fr-FR" altLang="en-US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neutron activation </a:t>
            </a:r>
            <a:r>
              <a:rPr lang="fr-FR" altLang="en-US" b="1" u="sng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experiments</a:t>
            </a:r>
            <a:endParaRPr lang="fr-FR" altLang="en-US" b="1" u="sng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647700" lvl="2" indent="-285750" eaLnBrk="1" hangingPunct="1">
              <a:buFontTx/>
              <a:buChar char="-"/>
            </a:pP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Minor actinide activation in TAPIRO</a:t>
            </a:r>
          </a:p>
          <a:p>
            <a:pPr marL="647700" lvl="2" indent="-285750" eaLnBrk="1" hangingPunct="1">
              <a:buFontTx/>
              <a:buChar char="-"/>
            </a:pP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FP </a:t>
            </a:r>
            <a:r>
              <a:rPr lang="fr-FR" alt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samples</a:t>
            </a:r>
            <a:endParaRPr lang="fr-FR" alt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3" eaLnBrk="1" hangingPunct="1"/>
            <a:endParaRPr lang="fr-FR" alt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3" eaLnBrk="1" hangingPunct="1"/>
            <a:endParaRPr lang="fr-FR" alt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62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 txBox="1">
            <a:spLocks noGrp="1"/>
          </p:cNvSpPr>
          <p:nvPr/>
        </p:nvSpPr>
        <p:spPr>
          <a:xfrm>
            <a:off x="576263" y="6305550"/>
            <a:ext cx="1450975" cy="3651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43FF7CE-97EC-4586-B3DF-51FAF4B33A99}" type="datetime4">
              <a:rPr lang="fr-FR" sz="1000" cap="all">
                <a:solidFill>
                  <a:schemeClr val="bg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 décembre 2015</a:t>
            </a:fld>
            <a:endParaRPr lang="fr-FR" sz="1000" cap="all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1507" name="Titre 10"/>
          <p:cNvSpPr txBox="1">
            <a:spLocks/>
          </p:cNvSpPr>
          <p:nvPr/>
        </p:nvSpPr>
        <p:spPr bwMode="auto">
          <a:xfrm>
            <a:off x="1511300" y="52388"/>
            <a:ext cx="7237413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eaLnBrk="0" hangingPunct="0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361950" indent="55245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fr-FR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EXCALIBUR </a:t>
            </a:r>
            <a:r>
              <a:rPr lang="fr-FR" alt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EXPERIMENT ON </a:t>
            </a:r>
            <a:r>
              <a:rPr lang="fr-FR" altLang="en-US" sz="2000" b="1" baseline="30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238</a:t>
            </a:r>
            <a:r>
              <a:rPr lang="fr-FR" alt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U(N,N’)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fr-FR" altLang="en-US" sz="2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Integral</a:t>
            </a:r>
            <a:r>
              <a:rPr lang="fr-FR" alt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transmission </a:t>
            </a:r>
            <a:r>
              <a:rPr lang="fr-FR" altLang="en-US" sz="2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through</a:t>
            </a:r>
            <a:r>
              <a:rPr lang="fr-FR" alt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Uranium</a:t>
            </a:r>
            <a:endParaRPr lang="fr-FR" alt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08" name="Espace réservé du contenu 11"/>
          <p:cNvSpPr>
            <a:spLocks/>
          </p:cNvSpPr>
          <p:nvPr/>
        </p:nvSpPr>
        <p:spPr bwMode="auto">
          <a:xfrm>
            <a:off x="611188" y="1988840"/>
            <a:ext cx="820896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eaLnBrk="0" hangingPunct="0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fr-FR" alt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Neutron source: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bare</a:t>
            </a:r>
            <a:r>
              <a:rPr lang="fr-FR" alt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Highly</a:t>
            </a:r>
            <a:r>
              <a:rPr lang="fr-FR" alt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Enriched</a:t>
            </a:r>
            <a:r>
              <a:rPr lang="fr-FR" alt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Uranium </a:t>
            </a:r>
            <a:r>
              <a:rPr lang="fr-FR" altLang="en-US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Fast</a:t>
            </a:r>
            <a:r>
              <a:rPr lang="fr-FR" alt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Reactor</a:t>
            </a:r>
            <a:r>
              <a:rPr lang="fr-FR" alt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CALIBAN</a:t>
            </a:r>
            <a:endParaRPr lang="fr-FR" altLang="en-US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3" eaLnBrk="1" hangingPunct="1"/>
            <a:r>
              <a:rPr lang="fr-FR" alt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 blocks of 5 </a:t>
            </a:r>
            <a:r>
              <a:rPr lang="fr-FR" altLang="en-US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disks</a:t>
            </a:r>
            <a:r>
              <a:rPr lang="fr-FR" alt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fr-FR" altLang="en-US" dirty="0">
                <a:solidFill>
                  <a:schemeClr val="tx1"/>
                </a:solidFill>
                <a:latin typeface="Symbol" pitchFamily="18" charset="2"/>
                <a:cs typeface="Calibri" pitchFamily="34" charset="0"/>
              </a:rPr>
              <a:t>f</a:t>
            </a:r>
            <a:r>
              <a:rPr lang="fr-FR" alt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= 19.5cm, h=2-3cm)</a:t>
            </a:r>
          </a:p>
          <a:p>
            <a:pPr lvl="3" eaLnBrk="1" hangingPunct="1"/>
            <a:r>
              <a:rPr lang="fr-FR" altLang="en-US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UMo</a:t>
            </a:r>
            <a:r>
              <a:rPr lang="fr-FR" alt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(10%) </a:t>
            </a:r>
            <a:r>
              <a:rPr lang="fr-FR" altLang="en-US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with</a:t>
            </a:r>
            <a:r>
              <a:rPr lang="fr-FR" alt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93.5% </a:t>
            </a:r>
            <a:r>
              <a:rPr lang="fr-FR" altLang="en-US" baseline="30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235</a:t>
            </a:r>
            <a:r>
              <a:rPr lang="fr-FR" alt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U/U</a:t>
            </a:r>
          </a:p>
          <a:p>
            <a:pPr lvl="3" eaLnBrk="1" hangingPunct="1"/>
            <a:r>
              <a:rPr lang="fr-FR" alt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Pulse mode (nominal), power </a:t>
            </a:r>
            <a:r>
              <a:rPr lang="fr-FR" altLang="en-US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step</a:t>
            </a:r>
            <a:r>
              <a:rPr lang="fr-FR" alt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mode</a:t>
            </a:r>
          </a:p>
          <a:p>
            <a:pPr marL="771525" lvl="3" indent="0" eaLnBrk="1" hangingPunct="1">
              <a:buNone/>
            </a:pPr>
            <a:endParaRPr lang="fr-FR" altLang="en-US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3" eaLnBrk="1" hangingPunct="1"/>
            <a:endParaRPr lang="fr-FR" alt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771525" lvl="3" indent="0" eaLnBrk="1" hangingPunct="1">
              <a:buNone/>
            </a:pPr>
            <a:endParaRPr lang="fr-FR" alt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509" name="Picture 3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4" t="6857" r="1466" b="579"/>
          <a:stretch/>
        </p:blipFill>
        <p:spPr bwMode="auto">
          <a:xfrm>
            <a:off x="7164833" y="1700808"/>
            <a:ext cx="1727647" cy="215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11"/>
          <p:cNvSpPr>
            <a:spLocks/>
          </p:cNvSpPr>
          <p:nvPr/>
        </p:nvSpPr>
        <p:spPr bwMode="auto">
          <a:xfrm>
            <a:off x="611188" y="1268760"/>
            <a:ext cx="8208962" cy="409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eaLnBrk="0" hangingPunct="0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lvl="1" eaLnBrk="1" hangingPunct="1">
              <a:defRPr/>
            </a:pPr>
            <a:r>
              <a:rPr lang="fr-FR" alt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Project « EXCALIBUR »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</a:t>
            </a:r>
            <a:r>
              <a:rPr lang="fr-FR" alt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part of the CEA/DEN and CEA/DAM collaboration on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nuclear</a:t>
            </a:r>
            <a:r>
              <a:rPr lang="fr-FR" alt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data: </a:t>
            </a:r>
          </a:p>
          <a:p>
            <a:pPr marL="0" lvl="1" indent="0" eaLnBrk="1" hangingPunct="1">
              <a:buFontTx/>
              <a:buNone/>
              <a:defRPr/>
            </a:pPr>
            <a:r>
              <a:rPr lang="fr-FR" altLang="en-US" b="1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       </a:t>
            </a:r>
            <a:r>
              <a:rPr lang="fr-FR" altLang="en-US" sz="2400" b="1" i="1" dirty="0" err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EX</a:t>
            </a:r>
            <a:r>
              <a:rPr lang="fr-FR" altLang="en-US" b="1" i="1" dirty="0" err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periment</a:t>
            </a:r>
            <a:r>
              <a:rPr lang="fr-FR" altLang="en-US" b="1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fr-FR" altLang="en-US" sz="2400" b="1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CALIB</a:t>
            </a:r>
            <a:r>
              <a:rPr lang="fr-FR" altLang="en-US" b="1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AN on </a:t>
            </a:r>
            <a:r>
              <a:rPr lang="fr-FR" altLang="en-US" sz="2400" b="1" i="1" dirty="0" err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UR</a:t>
            </a:r>
            <a:r>
              <a:rPr lang="fr-FR" altLang="en-US" b="1" i="1" dirty="0" err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anium</a:t>
            </a:r>
            <a:r>
              <a:rPr lang="fr-FR" altLang="en-US" b="1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238</a:t>
            </a:r>
            <a:endParaRPr lang="fr-FR" altLang="en-US" i="1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13" name="Espace réservé du numéro de diapositive 8"/>
          <p:cNvSpPr txBox="1">
            <a:spLocks noGrp="1"/>
          </p:cNvSpPr>
          <p:nvPr/>
        </p:nvSpPr>
        <p:spPr bwMode="auto">
          <a:xfrm>
            <a:off x="8024813" y="6303963"/>
            <a:ext cx="11191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fr-FR" altLang="en-US" sz="100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t>|  PAGE </a:t>
            </a:r>
            <a:fld id="{C57181A1-FD88-4C6C-B254-936B03AB9C55}" type="slidenum">
              <a:rPr lang="fr-FR" altLang="en-US" sz="100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pPr eaLnBrk="1" hangingPunct="1">
                <a:spcAft>
                  <a:spcPct val="0"/>
                </a:spcAft>
                <a:buFontTx/>
                <a:buNone/>
              </a:pPr>
              <a:t>12</a:t>
            </a:fld>
            <a:endParaRPr lang="fr-FR" altLang="en-US" sz="1000">
              <a:solidFill>
                <a:srgbClr val="6666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Espace réservé du contenu 11"/>
          <p:cNvSpPr>
            <a:spLocks/>
          </p:cNvSpPr>
          <p:nvPr/>
        </p:nvSpPr>
        <p:spPr bwMode="auto">
          <a:xfrm>
            <a:off x="611560" y="3212976"/>
            <a:ext cx="820896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eaLnBrk="0" hangingPunct="0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fr-FR" altLang="en-US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Two</a:t>
            </a:r>
            <a:r>
              <a:rPr lang="fr-FR" alt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different</a:t>
            </a:r>
            <a:r>
              <a:rPr lang="fr-FR" alt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uranium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devices</a:t>
            </a:r>
            <a:endParaRPr lang="fr-FR" altLang="en-US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3" eaLnBrk="1" hangingPunct="1"/>
            <a:r>
              <a:rPr lang="fr-FR" alt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fr-FR" altLang="en-US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</a:t>
            </a:r>
            <a:r>
              <a:rPr lang="fr-FR" alt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campaign</a:t>
            </a:r>
            <a:r>
              <a:rPr lang="fr-FR" alt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(jan. 2014): one </a:t>
            </a:r>
            <a:r>
              <a:rPr lang="fr-FR" altLang="en-US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sphere</a:t>
            </a:r>
            <a:r>
              <a:rPr lang="fr-FR" alt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fr-FR" altLang="en-US" dirty="0" smtClean="0">
                <a:solidFill>
                  <a:schemeClr val="tx1"/>
                </a:solidFill>
                <a:latin typeface="Symbol" pitchFamily="18" charset="2"/>
                <a:cs typeface="Calibri" pitchFamily="34" charset="0"/>
              </a:rPr>
              <a:t>f</a:t>
            </a:r>
            <a:r>
              <a:rPr lang="fr-FR" alt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=17cm</a:t>
            </a:r>
            <a:endParaRPr lang="fr-FR" alt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3" eaLnBrk="1" hangingPunct="1"/>
            <a:r>
              <a:rPr lang="fr-FR" alt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fr-FR" altLang="en-US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nd</a:t>
            </a:r>
            <a:r>
              <a:rPr lang="fr-FR" alt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campaign</a:t>
            </a:r>
            <a:r>
              <a:rPr lang="fr-FR" alt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(oct. 2014): </a:t>
            </a:r>
            <a:r>
              <a:rPr lang="fr-FR" altLang="en-US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two</a:t>
            </a:r>
            <a:r>
              <a:rPr lang="fr-FR" alt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cylinders</a:t>
            </a:r>
            <a:r>
              <a:rPr lang="fr-FR" alt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fr-FR" altLang="en-US" dirty="0" smtClean="0">
                <a:solidFill>
                  <a:schemeClr val="tx1"/>
                </a:solidFill>
                <a:latin typeface="Symbol" pitchFamily="18" charset="2"/>
                <a:cs typeface="Calibri" pitchFamily="34" charset="0"/>
              </a:rPr>
              <a:t>f</a:t>
            </a:r>
            <a:r>
              <a:rPr lang="fr-FR" alt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=18cm, h=9cm</a:t>
            </a:r>
          </a:p>
          <a:p>
            <a:pPr marL="771525" lvl="3" indent="0" eaLnBrk="1" hangingPunct="1">
              <a:buNone/>
            </a:pPr>
            <a:endParaRPr lang="fr-FR" altLang="en-US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3" eaLnBrk="1" hangingPunct="1"/>
            <a:endParaRPr lang="fr-FR" altLang="en-U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3" eaLnBrk="1" hangingPunct="1"/>
            <a:endParaRPr lang="fr-FR" alt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771525" lvl="3" indent="0" eaLnBrk="1" hangingPunct="1">
              <a:buNone/>
            </a:pPr>
            <a:endParaRPr lang="fr-FR" alt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24870"/>
            <a:ext cx="3168352" cy="237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77072"/>
            <a:ext cx="3116387" cy="231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 txBox="1">
            <a:spLocks noGrp="1"/>
          </p:cNvSpPr>
          <p:nvPr/>
        </p:nvSpPr>
        <p:spPr>
          <a:xfrm>
            <a:off x="576263" y="6305550"/>
            <a:ext cx="1450975" cy="3651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43FF7CE-97EC-4586-B3DF-51FAF4B33A99}" type="datetime4">
              <a:rPr lang="fr-FR" sz="1000" cap="all">
                <a:solidFill>
                  <a:schemeClr val="bg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 décembre 2015</a:t>
            </a:fld>
            <a:endParaRPr lang="fr-FR" sz="1000" cap="all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1507" name="Titre 10"/>
          <p:cNvSpPr txBox="1">
            <a:spLocks/>
          </p:cNvSpPr>
          <p:nvPr/>
        </p:nvSpPr>
        <p:spPr bwMode="auto">
          <a:xfrm>
            <a:off x="1511300" y="52388"/>
            <a:ext cx="7237413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eaLnBrk="0" hangingPunct="0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361950" indent="55245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fr-FR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EXCALIBUR </a:t>
            </a:r>
            <a:r>
              <a:rPr lang="fr-FR" alt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EXPERIMENT ON </a:t>
            </a:r>
            <a:r>
              <a:rPr lang="fr-FR" altLang="en-US" sz="2000" b="1" baseline="30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238</a:t>
            </a:r>
            <a:r>
              <a:rPr lang="fr-FR" alt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U(N,N’)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fr-FR" altLang="en-US" sz="2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Integral</a:t>
            </a:r>
            <a:r>
              <a:rPr lang="fr-FR" alt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transmission </a:t>
            </a:r>
            <a:r>
              <a:rPr lang="fr-FR" altLang="en-US" sz="2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through</a:t>
            </a:r>
            <a:r>
              <a:rPr lang="fr-FR" alt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Uranium</a:t>
            </a:r>
            <a:endParaRPr lang="fr-FR" alt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13" name="Espace réservé du numéro de diapositive 8"/>
          <p:cNvSpPr txBox="1">
            <a:spLocks noGrp="1"/>
          </p:cNvSpPr>
          <p:nvPr/>
        </p:nvSpPr>
        <p:spPr bwMode="auto">
          <a:xfrm>
            <a:off x="8024813" y="6303963"/>
            <a:ext cx="11191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fr-FR" altLang="en-US" sz="100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t>|  PAGE </a:t>
            </a:r>
            <a:fld id="{C57181A1-FD88-4C6C-B254-936B03AB9C55}" type="slidenum">
              <a:rPr lang="fr-FR" altLang="en-US" sz="100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pPr eaLnBrk="1" hangingPunct="1">
                <a:spcAft>
                  <a:spcPct val="0"/>
                </a:spcAft>
                <a:buFontTx/>
                <a:buNone/>
              </a:pPr>
              <a:t>13</a:t>
            </a:fld>
            <a:endParaRPr lang="fr-FR" altLang="en-US" sz="1000">
              <a:solidFill>
                <a:srgbClr val="6666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Espace réservé du contenu 11"/>
          <p:cNvSpPr txBox="1">
            <a:spLocks/>
          </p:cNvSpPr>
          <p:nvPr/>
        </p:nvSpPr>
        <p:spPr bwMode="auto">
          <a:xfrm>
            <a:off x="611188" y="1471166"/>
            <a:ext cx="8424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indent="-923925" algn="l" rtl="0" eaLnBrk="0" fontAlgn="base" hangingPunct="0">
              <a:spcBef>
                <a:spcPct val="0"/>
              </a:spcBef>
              <a:spcAft>
                <a:spcPts val="400"/>
              </a:spcAft>
              <a:buFont typeface="Arial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5524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defRPr/>
            </a:pPr>
            <a:r>
              <a:rPr lang="fr-FR" alt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transmission rate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fr-FR" alt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measured</a:t>
            </a:r>
            <a:r>
              <a:rPr lang="fr-FR" alt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fr-FR" alt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fr-FR" alt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fr-FR" alt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threshold</a:t>
            </a:r>
            <a:r>
              <a:rPr lang="fr-FR" alt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reaction</a:t>
            </a:r>
            <a:r>
              <a:rPr lang="fr-FR" alt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dosimeters</a:t>
            </a:r>
            <a:endParaRPr lang="fr-FR" alt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0" lvl="1" indent="0" eaLnBrk="1" hangingPunct="1">
              <a:buFontTx/>
              <a:buNone/>
              <a:defRPr/>
            </a:pPr>
            <a:endParaRPr lang="fr-FR" alt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Espace réservé du contenu 11"/>
          <p:cNvSpPr txBox="1">
            <a:spLocks/>
          </p:cNvSpPr>
          <p:nvPr/>
        </p:nvSpPr>
        <p:spPr bwMode="auto">
          <a:xfrm>
            <a:off x="611188" y="2492896"/>
            <a:ext cx="8424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indent="-923925" algn="l" rtl="0" eaLnBrk="0" fontAlgn="base" hangingPunct="0">
              <a:spcBef>
                <a:spcPct val="0"/>
              </a:spcBef>
              <a:spcAft>
                <a:spcPts val="400"/>
              </a:spcAft>
              <a:buFont typeface="Arial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5524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defRPr/>
            </a:pPr>
            <a:r>
              <a:rPr lang="fr-FR" altLang="en-US" b="1" dirty="0" smtClean="0">
                <a:solidFill>
                  <a:schemeClr val="tx1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g</a:t>
            </a:r>
            <a:r>
              <a:rPr lang="fr-FR" alt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spectrometry</a:t>
            </a:r>
            <a:r>
              <a:rPr lang="fr-FR" alt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measurements</a:t>
            </a:r>
            <a:r>
              <a:rPr lang="fr-FR" alt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[HP]Ge</a:t>
            </a:r>
          </a:p>
          <a:p>
            <a:pPr lvl="3" eaLnBrk="1" hangingPunct="1">
              <a:defRPr/>
            </a:pP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uncertainty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1% (1</a:t>
            </a:r>
            <a:r>
              <a:rPr lang="fr-FR" altLang="en-US" dirty="0" smtClean="0">
                <a:solidFill>
                  <a:schemeClr val="tx1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s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3" eaLnBrk="1" hangingPunct="1">
              <a:defRPr/>
            </a:pP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Redundant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countings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b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inter-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3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labs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CEA-DAM (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Valduc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b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CEA-DEN (Cadarache) and CNRS-LPSC (Grenoble)</a:t>
            </a:r>
          </a:p>
          <a:p>
            <a:pPr lvl="3" eaLnBrk="1" hangingPunct="1">
              <a:defRPr/>
            </a:pPr>
            <a:endParaRPr lang="fr-FR" alt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 eaLnBrk="1" hangingPunct="1">
              <a:defRPr/>
            </a:pPr>
            <a:endParaRPr lang="fr-FR" altLang="en-US" baseline="30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 eaLnBrk="1" hangingPunct="1">
              <a:defRPr/>
            </a:pPr>
            <a:endParaRPr lang="fr-FR" altLang="en-US" baseline="30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defRPr/>
            </a:pPr>
            <a:endParaRPr lang="fr-FR" altLang="en-US" i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 eaLnBrk="1" hangingPunct="1">
              <a:defRPr/>
            </a:pPr>
            <a:endParaRPr lang="fr-FR" alt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0" lvl="1" indent="0" eaLnBrk="1" hangingPunct="1">
              <a:buFontTx/>
              <a:buNone/>
              <a:defRPr/>
            </a:pPr>
            <a:endParaRPr lang="fr-FR" alt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8" descr="http://www.universite-defense.org/fr/system/files/pictures/cea_logo_quadri-sur-fond-rou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068265"/>
            <a:ext cx="746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lpsc.in2p3.fr/projects-th/lilith/icons/logoLPS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06428"/>
            <a:ext cx="1008062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space réservé du contenu 11"/>
          <p:cNvSpPr txBox="1">
            <a:spLocks/>
          </p:cNvSpPr>
          <p:nvPr/>
        </p:nvSpPr>
        <p:spPr bwMode="auto">
          <a:xfrm>
            <a:off x="611188" y="4653384"/>
            <a:ext cx="8424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indent="-923925" algn="l" rtl="0" eaLnBrk="0" fontAlgn="base" hangingPunct="0">
              <a:spcBef>
                <a:spcPct val="0"/>
              </a:spcBef>
              <a:spcAft>
                <a:spcPts val="400"/>
              </a:spcAft>
              <a:buFont typeface="Arial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5524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defRPr/>
            </a:pPr>
            <a:r>
              <a:rPr lang="fr-FR" alt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Interpretation</a:t>
            </a:r>
            <a:r>
              <a:rPr lang="fr-FR" alt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alt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</a:t>
            </a:r>
            <a:r>
              <a:rPr lang="fr-FR" alt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starting</a:t>
            </a:r>
            <a:endParaRPr lang="fr-FR" altLang="en-US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 eaLnBrk="1" hangingPunct="1">
              <a:defRPr/>
            </a:pP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a benchmark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geometry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simplify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endParaRPr lang="fr-FR" alt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 eaLnBrk="1" hangingPunct="1">
              <a:defRPr/>
            </a:pP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C/E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comparisons</a:t>
            </a:r>
            <a:endParaRPr lang="fr-FR" alt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 eaLnBrk="1" hangingPunct="1">
              <a:defRPr/>
            </a:pP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derive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multigroup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trends and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covariances on </a:t>
            </a:r>
            <a:r>
              <a:rPr lang="fr-FR" altLang="en-US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238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U(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n,n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’)</a:t>
            </a:r>
          </a:p>
          <a:p>
            <a:pPr marL="0" lvl="1" indent="0" eaLnBrk="1" hangingPunct="1">
              <a:buFontTx/>
              <a:buNone/>
              <a:defRPr/>
            </a:pPr>
            <a:endParaRPr lang="fr-FR" altLang="en-US" i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 eaLnBrk="1" hangingPunct="1">
              <a:defRPr/>
            </a:pPr>
            <a:endParaRPr lang="fr-FR" alt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0" lvl="1" indent="0" eaLnBrk="1" hangingPunct="1">
              <a:buFontTx/>
              <a:buNone/>
              <a:defRPr/>
            </a:pPr>
            <a:endParaRPr lang="fr-FR" alt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r="54683" b="3342"/>
          <a:stretch>
            <a:fillRect/>
          </a:stretch>
        </p:blipFill>
        <p:spPr bwMode="auto">
          <a:xfrm>
            <a:off x="5792788" y="1215752"/>
            <a:ext cx="3316287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Espace réservé du contenu 11"/>
          <p:cNvSpPr txBox="1">
            <a:spLocks/>
          </p:cNvSpPr>
          <p:nvPr/>
        </p:nvSpPr>
        <p:spPr bwMode="auto">
          <a:xfrm>
            <a:off x="1043608" y="5877272"/>
            <a:ext cx="4896544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3925" indent="-923925" algn="l" rtl="0" eaLnBrk="0" fontAlgn="base" hangingPunct="0">
              <a:spcBef>
                <a:spcPct val="0"/>
              </a:spcBef>
              <a:spcAft>
                <a:spcPts val="400"/>
              </a:spcAft>
              <a:buFont typeface="Arial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5524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buNone/>
            </a:pPr>
            <a:r>
              <a:rPr lang="fr-FR" altLang="en-US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      </a:t>
            </a:r>
            <a:r>
              <a:rPr lang="fr-FR" altLang="en-US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 </a:t>
            </a:r>
            <a:r>
              <a:rPr lang="fr-FR" altLang="en-US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First </a:t>
            </a:r>
            <a:r>
              <a:rPr lang="fr-FR" altLang="en-US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interpretation</a:t>
            </a:r>
            <a:r>
              <a:rPr lang="fr-FR" altLang="en-US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to </a:t>
            </a:r>
            <a:r>
              <a:rPr lang="fr-FR" altLang="en-US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be</a:t>
            </a:r>
            <a:r>
              <a:rPr lang="fr-FR" altLang="en-US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fr-FR" altLang="en-US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presented</a:t>
            </a:r>
            <a:r>
              <a:rPr lang="fr-FR" altLang="en-US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at ND2016</a:t>
            </a:r>
            <a:endParaRPr lang="fr-FR" altLang="en-US" i="1" dirty="0" smtClean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1525" lvl="3" indent="0" eaLnBrk="1" hangingPunct="1">
              <a:buNone/>
            </a:pPr>
            <a:endParaRPr lang="fr-FR" altLang="fr-FR" dirty="0" smtClean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2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 txBox="1">
            <a:spLocks noGrp="1"/>
          </p:cNvSpPr>
          <p:nvPr/>
        </p:nvSpPr>
        <p:spPr>
          <a:xfrm>
            <a:off x="576263" y="6305550"/>
            <a:ext cx="1450975" cy="3651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43FF7CE-97EC-4586-B3DF-51FAF4B33A99}" type="datetime4">
              <a:rPr lang="fr-FR" sz="1000" cap="all">
                <a:solidFill>
                  <a:schemeClr val="bg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 décembre 2015</a:t>
            </a:fld>
            <a:endParaRPr lang="fr-FR" sz="1000" cap="all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Espace réservé du contenu 11"/>
          <p:cNvSpPr txBox="1">
            <a:spLocks/>
          </p:cNvSpPr>
          <p:nvPr/>
        </p:nvSpPr>
        <p:spPr bwMode="auto">
          <a:xfrm>
            <a:off x="611188" y="1268413"/>
            <a:ext cx="84248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indent="-923925" algn="l" rtl="0" eaLnBrk="0" fontAlgn="base" hangingPunct="0">
              <a:spcBef>
                <a:spcPct val="0"/>
              </a:spcBef>
              <a:spcAft>
                <a:spcPts val="400"/>
              </a:spcAft>
              <a:buFont typeface="Arial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5524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defRPr/>
            </a:pPr>
            <a:r>
              <a:rPr lang="fr-FR" alt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Use of the GELINA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pulsed</a:t>
            </a:r>
            <a:r>
              <a:rPr lang="fr-FR" alt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neutron source to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perform</a:t>
            </a:r>
            <a:r>
              <a:rPr lang="fr-FR" alt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transmission/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shielding</a:t>
            </a:r>
            <a:r>
              <a:rPr lang="fr-FR" alt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experiments</a:t>
            </a:r>
            <a:r>
              <a:rPr lang="fr-FR" alt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in the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target</a:t>
            </a:r>
            <a:r>
              <a:rPr lang="fr-FR" alt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hall</a:t>
            </a:r>
          </a:p>
          <a:p>
            <a:pPr marL="612000" lvl="3" eaLnBrk="1" hangingPunct="1">
              <a:defRPr/>
            </a:pPr>
            <a:endParaRPr lang="fr-FR" altLang="en-US" i="1" baseline="30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 eaLnBrk="1" hangingPunct="1">
              <a:defRPr/>
            </a:pPr>
            <a:endParaRPr lang="fr-FR" alt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0" lvl="1" indent="0" eaLnBrk="1" hangingPunct="1">
              <a:buFontTx/>
              <a:buNone/>
              <a:defRPr/>
            </a:pPr>
            <a:endParaRPr lang="fr-FR" alt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3" name="Espace réservé du numéro de diapositive 8"/>
          <p:cNvSpPr txBox="1">
            <a:spLocks noGrp="1"/>
          </p:cNvSpPr>
          <p:nvPr/>
        </p:nvSpPr>
        <p:spPr bwMode="auto">
          <a:xfrm>
            <a:off x="8024813" y="6303963"/>
            <a:ext cx="11191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fr-FR" altLang="en-US" sz="100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t>|  PAGE </a:t>
            </a:r>
            <a:fld id="{DE1E97DB-D077-4FBF-A49F-3BA863504E7D}" type="slidenum">
              <a:rPr lang="fr-FR" altLang="en-US" sz="100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pPr eaLnBrk="1" hangingPunct="1">
                <a:spcAft>
                  <a:spcPct val="0"/>
                </a:spcAft>
                <a:buFontTx/>
                <a:buNone/>
              </a:pPr>
              <a:t>14</a:t>
            </a:fld>
            <a:endParaRPr lang="fr-FR" altLang="en-US" sz="1000">
              <a:solidFill>
                <a:srgbClr val="6666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89688"/>
            <a:ext cx="3960118" cy="267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8505"/>
            <a:ext cx="4932040" cy="211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0"/>
          <p:cNvSpPr txBox="1">
            <a:spLocks/>
          </p:cNvSpPr>
          <p:nvPr/>
        </p:nvSpPr>
        <p:spPr bwMode="auto">
          <a:xfrm>
            <a:off x="1511300" y="52388"/>
            <a:ext cx="7237413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eaLnBrk="0" hangingPunct="0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361950" indent="55245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fr-FR" alt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ON THE FEASIBILITY OF TRANSMISSION EXPERIMENTS AT GELINA</a:t>
            </a:r>
            <a:br>
              <a:rPr lang="fr-FR" alt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endParaRPr lang="fr-FR" altLang="en-US" sz="20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Espace réservé du contenu 11"/>
          <p:cNvSpPr txBox="1">
            <a:spLocks/>
          </p:cNvSpPr>
          <p:nvPr/>
        </p:nvSpPr>
        <p:spPr bwMode="auto">
          <a:xfrm>
            <a:off x="4788024" y="1772816"/>
            <a:ext cx="4355976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indent="-923925" algn="l" rtl="0" eaLnBrk="0" fontAlgn="base" hangingPunct="0">
              <a:spcBef>
                <a:spcPct val="0"/>
              </a:spcBef>
              <a:spcAft>
                <a:spcPts val="400"/>
              </a:spcAft>
              <a:buFont typeface="Arial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5524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defRPr/>
            </a:pPr>
            <a:r>
              <a:rPr lang="fr-FR" alt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Compared</a:t>
            </a:r>
            <a:r>
              <a:rPr lang="fr-FR" alt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to CALIBAN</a:t>
            </a:r>
          </a:p>
          <a:p>
            <a:pPr lvl="3" eaLnBrk="1" hangingPunct="1"/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intensity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smaller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(but more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flexibility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the irradiation time)</a:t>
            </a:r>
          </a:p>
          <a:p>
            <a:pPr lvl="3" eaLnBrk="1" hangingPunct="1"/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neutron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spectrum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shape</a:t>
            </a:r>
            <a:endParaRPr lang="fr-FR" alt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 eaLnBrk="1" hangingPunct="1"/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flexibility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set-up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device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irradiated</a:t>
            </a:r>
            <a:endParaRPr lang="fr-FR" alt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Espace réservé du contenu 11"/>
          <p:cNvSpPr txBox="1">
            <a:spLocks/>
          </p:cNvSpPr>
          <p:nvPr/>
        </p:nvSpPr>
        <p:spPr bwMode="auto">
          <a:xfrm>
            <a:off x="4932040" y="3429000"/>
            <a:ext cx="4104481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indent="-923925" algn="l" rtl="0" eaLnBrk="0" fontAlgn="base" hangingPunct="0">
              <a:spcBef>
                <a:spcPct val="0"/>
              </a:spcBef>
              <a:spcAft>
                <a:spcPts val="400"/>
              </a:spcAft>
              <a:buFont typeface="Arial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5524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defRPr/>
            </a:pPr>
            <a:r>
              <a:rPr lang="fr-FR" alt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Main challenges</a:t>
            </a:r>
          </a:p>
          <a:p>
            <a:pPr lvl="3" eaLnBrk="1" hangingPunct="1"/>
            <a:r>
              <a:rPr lang="fr-FR" altLang="fr-FR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</a:t>
            </a:r>
            <a:r>
              <a:rPr lang="fr-FR" alt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room return (</a:t>
            </a:r>
            <a:r>
              <a:rPr lang="fr-FR" altLang="fr-FR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concrete</a:t>
            </a:r>
            <a:r>
              <a:rPr lang="fr-FR" alt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walls</a:t>
            </a:r>
            <a:r>
              <a:rPr lang="fr-FR" alt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altLang="fr-FR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copper</a:t>
            </a:r>
            <a:r>
              <a:rPr lang="fr-FR" alt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magnet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3" eaLnBrk="1" hangingPunct="1"/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Dose rate</a:t>
            </a:r>
            <a:endParaRPr lang="fr-FR" altLang="fr-F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Espace réservé du contenu 11"/>
          <p:cNvSpPr txBox="1">
            <a:spLocks/>
          </p:cNvSpPr>
          <p:nvPr/>
        </p:nvSpPr>
        <p:spPr bwMode="auto">
          <a:xfrm>
            <a:off x="4932040" y="4581128"/>
            <a:ext cx="4104481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indent="-923925" algn="l" rtl="0" eaLnBrk="0" fontAlgn="base" hangingPunct="0">
              <a:spcBef>
                <a:spcPct val="0"/>
              </a:spcBef>
              <a:spcAft>
                <a:spcPts val="400"/>
              </a:spcAft>
              <a:buFont typeface="Arial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5524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defRPr/>
            </a:pPr>
            <a:r>
              <a:rPr lang="fr-FR" alt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Applications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under</a:t>
            </a:r>
            <a:r>
              <a:rPr lang="fr-FR" alt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consideration</a:t>
            </a:r>
            <a:endParaRPr lang="fr-FR" altLang="en-US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/>
            </a:endParaRPr>
          </a:p>
          <a:p>
            <a:pPr lvl="3" eaLnBrk="1" hangingPunct="1"/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Copper to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validate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TAPIRO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reflector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(large </a:t>
            </a:r>
            <a:r>
              <a:rPr lang="fr-FR" alt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blocks </a:t>
            </a:r>
            <a:r>
              <a:rPr lang="fr-FR" altLang="fr-FR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FR" alt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ENEA)</a:t>
            </a:r>
          </a:p>
          <a:p>
            <a:pPr lvl="3" eaLnBrk="1" hangingPunct="1"/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Uranium: CEA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interest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CALIBAN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experiments</a:t>
            </a:r>
            <a:endParaRPr lang="fr-FR" altLang="fr-FR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 eaLnBrk="1" hangingPunct="1"/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materials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interest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Fe, Na, Pb, Li</a:t>
            </a:r>
            <a:endParaRPr lang="fr-FR" altLang="fr-F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 eaLnBrk="1" hangingPunct="1">
              <a:defRPr/>
            </a:pPr>
            <a:endParaRPr lang="fr-FR" alt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C91E5E-04A2-4609-B277-17BEF644F421}" type="datetime4">
              <a:rPr lang="fr-FR" smtClean="0"/>
              <a:pPr>
                <a:defRPr/>
              </a:pPr>
              <a:t>4 décembre 2015</a:t>
            </a:fld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5E80FDCD-02FB-4EED-8DA2-F444AFD99F27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6" y="2708920"/>
            <a:ext cx="4621001" cy="306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be 5"/>
          <p:cNvSpPr/>
          <p:nvPr/>
        </p:nvSpPr>
        <p:spPr>
          <a:xfrm rot="6415212">
            <a:off x="2954950" y="3946071"/>
            <a:ext cx="682648" cy="275079"/>
          </a:xfrm>
          <a:prstGeom prst="cube">
            <a:avLst>
              <a:gd name="adj" fmla="val 86406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 rot="6415212">
            <a:off x="3026958" y="3946071"/>
            <a:ext cx="682648" cy="275079"/>
          </a:xfrm>
          <a:prstGeom prst="cube">
            <a:avLst>
              <a:gd name="adj" fmla="val 86406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 rot="6415212">
            <a:off x="3078927" y="3946071"/>
            <a:ext cx="682648" cy="275079"/>
          </a:xfrm>
          <a:prstGeom prst="cube">
            <a:avLst>
              <a:gd name="adj" fmla="val 86406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 rot="6415212">
            <a:off x="3150935" y="3954395"/>
            <a:ext cx="682648" cy="275079"/>
          </a:xfrm>
          <a:prstGeom prst="cube">
            <a:avLst>
              <a:gd name="adj" fmla="val 86406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3599207" y="3068960"/>
            <a:ext cx="458023" cy="72008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53"/>
          <p:cNvSpPr txBox="1">
            <a:spLocks noChangeArrowheads="1"/>
          </p:cNvSpPr>
          <p:nvPr/>
        </p:nvSpPr>
        <p:spPr bwMode="auto">
          <a:xfrm>
            <a:off x="2378709" y="5273773"/>
            <a:ext cx="23373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fr-FR" alt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Top </a:t>
            </a:r>
            <a:r>
              <a:rPr lang="fr-FR" alt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view</a:t>
            </a:r>
            <a:r>
              <a:rPr lang="fr-FR" alt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of the CROCUS </a:t>
            </a:r>
            <a:r>
              <a:rPr lang="fr-FR" alt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core</a:t>
            </a:r>
            <a:endParaRPr lang="en-US" altLang="en-US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Espace réservé du contenu 11"/>
          <p:cNvSpPr txBox="1">
            <a:spLocks/>
          </p:cNvSpPr>
          <p:nvPr/>
        </p:nvSpPr>
        <p:spPr bwMode="auto">
          <a:xfrm>
            <a:off x="4896036" y="1431001"/>
            <a:ext cx="414046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indent="-923925"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eaLnBrk="0" hangingPunct="0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361950" indent="55245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fr-FR" alt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Expression of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needs</a:t>
            </a:r>
            <a:r>
              <a:rPr lang="fr-FR" alt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by CEA/SPRC</a:t>
            </a:r>
          </a:p>
          <a:p>
            <a:pPr marL="360000" lvl="1" indent="0" eaLnBrk="1" hangingPunct="1">
              <a:buNone/>
            </a:pP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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Complementary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validation of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individual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cross sections of Fe, Cr and Ni for EPR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heavy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reflector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(in addition to PERLE@EOLE) </a:t>
            </a:r>
            <a:endParaRPr lang="fr-FR" alt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/>
            </a:endParaRPr>
          </a:p>
          <a:p>
            <a:pPr marL="360000" lvl="1" indent="0" eaLnBrk="1" hangingPunct="1">
              <a:buNone/>
            </a:pPr>
            <a:r>
              <a:rPr lang="fr-FR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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Also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interesting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for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fast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reactor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systems</a:t>
            </a:r>
            <a:endParaRPr lang="fr-FR" alt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/>
            </a:endParaRPr>
          </a:p>
          <a:p>
            <a:pPr marL="360000" lvl="1" indent="0" eaLnBrk="1" hangingPunct="1">
              <a:buNone/>
            </a:pPr>
            <a:endParaRPr lang="fr-FR" altLang="en-US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3" eaLnBrk="1" hangingPunct="1"/>
            <a:endParaRPr lang="fr-FR" altLang="en-US" dirty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4" name="Espace réservé du contenu 11"/>
          <p:cNvSpPr txBox="1">
            <a:spLocks/>
          </p:cNvSpPr>
          <p:nvPr/>
        </p:nvSpPr>
        <p:spPr bwMode="auto">
          <a:xfrm>
            <a:off x="4896036" y="3105721"/>
            <a:ext cx="414046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indent="-923925"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eaLnBrk="0" hangingPunct="0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361950" indent="55245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fr-FR" alt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Project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managment</a:t>
            </a:r>
            <a:r>
              <a:rPr lang="fr-FR" alt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between</a:t>
            </a:r>
            <a:r>
              <a:rPr lang="fr-FR" alt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CEA/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SPEx</a:t>
            </a:r>
            <a:r>
              <a:rPr lang="fr-FR" alt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EPFL and PSI</a:t>
            </a:r>
          </a:p>
          <a:p>
            <a:pPr marL="360000" lvl="1" indent="0" eaLnBrk="1" hangingPunct="1">
              <a:buNone/>
            </a:pP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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Definition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of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mechanical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devices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and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measurement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techniques</a:t>
            </a:r>
            <a:endParaRPr lang="fr-FR" altLang="en-US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3" eaLnBrk="1" hangingPunct="1"/>
            <a:endParaRPr lang="fr-FR" altLang="en-US" dirty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5" name="Espace réservé du contenu 11"/>
          <p:cNvSpPr txBox="1">
            <a:spLocks/>
          </p:cNvSpPr>
          <p:nvPr/>
        </p:nvSpPr>
        <p:spPr bwMode="auto">
          <a:xfrm>
            <a:off x="4896036" y="4833913"/>
            <a:ext cx="414046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indent="-923925"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eaLnBrk="0" hangingPunct="0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361950" indent="55245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fr-FR" altLang="en-US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Current</a:t>
            </a:r>
            <a:r>
              <a:rPr lang="fr-FR" alt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status</a:t>
            </a:r>
            <a:r>
              <a:rPr lang="fr-FR" alt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Stainless</a:t>
            </a:r>
            <a:r>
              <a:rPr lang="fr-FR" alt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steel</a:t>
            </a:r>
            <a:r>
              <a:rPr lang="fr-FR" alt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Fe, Cr and Ni plates have been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ordered</a:t>
            </a:r>
            <a:r>
              <a:rPr lang="fr-FR" alt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received</a:t>
            </a:r>
            <a:endParaRPr lang="fr-FR" altLang="en-US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60000" lvl="1" indent="0" eaLnBrk="1" hangingPunct="1">
              <a:buNone/>
            </a:pP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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Measurement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campaign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could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start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in 2017</a:t>
            </a:r>
            <a:endParaRPr lang="fr-FR" altLang="en-US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3" eaLnBrk="1" hangingPunct="1"/>
            <a:endParaRPr lang="fr-FR" altLang="en-US" dirty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6" name="Titre 10"/>
          <p:cNvSpPr txBox="1">
            <a:spLocks/>
          </p:cNvSpPr>
          <p:nvPr/>
        </p:nvSpPr>
        <p:spPr bwMode="auto">
          <a:xfrm>
            <a:off x="1511300" y="52388"/>
            <a:ext cx="7237413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eaLnBrk="0" hangingPunct="0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361950" indent="55245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fr-FR" alt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TRANSMISSION EXPERIMENTS IN CROCUS</a:t>
            </a:r>
            <a:br>
              <a:rPr lang="fr-FR" alt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fr-FR" altLang="en-US" sz="2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Study</a:t>
            </a:r>
            <a:r>
              <a:rPr lang="fr-FR" alt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fr-FR" altLang="en-US" sz="2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separated</a:t>
            </a:r>
            <a:r>
              <a:rPr lang="fr-FR" alt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sz="2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reflectors</a:t>
            </a:r>
            <a:r>
              <a:rPr lang="fr-FR" alt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of Fe, Cr and Ni</a:t>
            </a:r>
          </a:p>
        </p:txBody>
      </p:sp>
      <p:sp>
        <p:nvSpPr>
          <p:cNvPr id="17" name="Espace réservé du contenu 11"/>
          <p:cNvSpPr txBox="1">
            <a:spLocks/>
          </p:cNvSpPr>
          <p:nvPr/>
        </p:nvSpPr>
        <p:spPr bwMode="auto">
          <a:xfrm>
            <a:off x="683568" y="1449537"/>
            <a:ext cx="414046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indent="-923925"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eaLnBrk="0" hangingPunct="0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361950" indent="55245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fr-FR" alt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CROCUS</a:t>
            </a:r>
          </a:p>
          <a:p>
            <a:pPr marL="645750" lvl="1" indent="-285750" eaLnBrk="1" hangingPunct="1">
              <a:buFont typeface="Wingdings" pitchFamily="2" charset="2"/>
              <a:buChar char="ð"/>
            </a:pP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Training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reactor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of EPFL (P &lt; 100W)</a:t>
            </a:r>
          </a:p>
          <a:p>
            <a:pPr marL="645750" lvl="1" indent="-285750" eaLnBrk="1" hangingPunct="1">
              <a:buFont typeface="Wingdings" pitchFamily="2" charset="2"/>
              <a:buChar char="ð"/>
            </a:pP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Developement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of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scientific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activities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following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the PROTEUS phase-out</a:t>
            </a:r>
            <a:endParaRPr lang="fr-FR" alt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3" eaLnBrk="1" hangingPunct="1"/>
            <a:endParaRPr lang="fr-FR" altLang="en-US" dirty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93918" y="2708920"/>
            <a:ext cx="1650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Fe, Cr, Ni </a:t>
            </a:r>
            <a:r>
              <a:rPr lang="fr-FR" altLang="en-US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plates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4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3FF7CE-97EC-4586-B3DF-51FAF4B33A99}" type="datetime4">
              <a:rPr lang="fr-FR"/>
              <a:pPr>
                <a:defRPr/>
              </a:pPr>
              <a:t>4 décembre 2015</a:t>
            </a:fld>
            <a:endParaRPr lang="fr-FR" dirty="0"/>
          </a:p>
        </p:txBody>
      </p:sp>
      <p:sp>
        <p:nvSpPr>
          <p:cNvPr id="10243" name="Espace réservé du numéro de diapositive 8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1000" smtClean="0">
                <a:solidFill>
                  <a:schemeClr val="bg1"/>
                </a:solidFill>
              </a:rPr>
              <a:t>|  PAGE </a:t>
            </a:r>
            <a:fld id="{10BC8566-7D5F-4B39-9E0F-40A7B2791806}" type="slidenum">
              <a:rPr lang="fr-FR" altLang="en-US" sz="1000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fr-FR" altLang="en-US" sz="1000" smtClean="0">
              <a:solidFill>
                <a:schemeClr val="bg1"/>
              </a:solidFill>
            </a:endParaRPr>
          </a:p>
        </p:txBody>
      </p:sp>
      <p:sp>
        <p:nvSpPr>
          <p:cNvPr id="10244" name="Espace réservé du pied de page 9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ct val="0"/>
              </a:spcAft>
              <a:buFontTx/>
              <a:buNone/>
            </a:pPr>
            <a:r>
              <a:rPr lang="fr-FR" altLang="en-US" sz="1800" smtClean="0">
                <a:solidFill>
                  <a:schemeClr val="bg1"/>
                </a:solidFill>
              </a:rPr>
              <a:t>CEA | 10 AVRIL 2012</a:t>
            </a:r>
          </a:p>
        </p:txBody>
      </p:sp>
      <p:sp>
        <p:nvSpPr>
          <p:cNvPr id="10245" name="Titre 10"/>
          <p:cNvSpPr>
            <a:spLocks noGrp="1"/>
          </p:cNvSpPr>
          <p:nvPr>
            <p:ph type="title" idx="4294967295"/>
          </p:nvPr>
        </p:nvSpPr>
        <p:spPr bwMode="auto">
          <a:xfrm>
            <a:off x="3851275" y="719138"/>
            <a:ext cx="5616575" cy="909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en-US" u="sng" cap="none" smtClean="0">
                <a:latin typeface="Calibri" pitchFamily="34" charset="0"/>
                <a:cs typeface="Calibri" pitchFamily="34" charset="0"/>
              </a:rPr>
              <a:t>OUTLINE</a:t>
            </a:r>
          </a:p>
        </p:txBody>
      </p:sp>
      <p:sp>
        <p:nvSpPr>
          <p:cNvPr id="7" name="Espace réservé du contenu 11"/>
          <p:cNvSpPr txBox="1">
            <a:spLocks/>
          </p:cNvSpPr>
          <p:nvPr/>
        </p:nvSpPr>
        <p:spPr bwMode="auto">
          <a:xfrm>
            <a:off x="3529012" y="1268413"/>
            <a:ext cx="550748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indent="-923925"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361950" indent="55245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lvl="1" eaLnBrk="1" hangingPunct="1"/>
            <a:endParaRPr lang="fr-FR" alt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/>
            <a:endParaRPr lang="fr-FR" alt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fr-FR" altLang="en-US" b="1" u="sng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Coupled</a:t>
            </a:r>
            <a:r>
              <a:rPr lang="fr-FR" altLang="en-US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b="1" u="sng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fast</a:t>
            </a:r>
            <a:r>
              <a:rPr lang="fr-FR" altLang="en-US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/thermal </a:t>
            </a:r>
            <a:r>
              <a:rPr lang="fr-FR" altLang="en-US" b="1" u="sng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experiments</a:t>
            </a:r>
            <a:endParaRPr lang="fr-FR" altLang="en-US" b="1" u="sng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647700" lvl="2" indent="-285750" eaLnBrk="1" hangingPunct="1">
              <a:buFontTx/>
              <a:buChar char="-"/>
            </a:pPr>
            <a:r>
              <a:rPr lang="fr-FR" alt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Reanalysis</a:t>
            </a: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of ERMINE/ZONA1 </a:t>
            </a:r>
            <a:r>
              <a:rPr lang="fr-FR" alt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experiments</a:t>
            </a: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on FP</a:t>
            </a:r>
          </a:p>
          <a:p>
            <a:pPr marL="647700" lvl="2" indent="-285750" eaLnBrk="1" hangingPunct="1">
              <a:buFontTx/>
              <a:buChar char="-"/>
            </a:pP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Design of </a:t>
            </a: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 </a:t>
            </a:r>
            <a:r>
              <a:rPr lang="fr-FR" alt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optimized</a:t>
            </a: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coupled</a:t>
            </a: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fast</a:t>
            </a: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/thermal configuration for ZEPHYR</a:t>
            </a:r>
          </a:p>
          <a:p>
            <a:pPr lvl="1" eaLnBrk="1" hangingPunct="1"/>
            <a:endParaRPr lang="fr-FR" alt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fr-FR" altLang="en-US" b="1" u="sng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Shielding</a:t>
            </a:r>
            <a:r>
              <a:rPr lang="fr-FR" altLang="en-US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/transmission </a:t>
            </a:r>
            <a:r>
              <a:rPr lang="fr-FR" altLang="en-US" b="1" u="sng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experiments</a:t>
            </a:r>
            <a:endParaRPr lang="fr-FR" altLang="en-US" b="1" u="sng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647700" lvl="2" indent="-285750" eaLnBrk="1" hangingPunct="1">
              <a:buFontTx/>
              <a:buChar char="-"/>
            </a:pP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EXCALIBUR </a:t>
            </a:r>
            <a:r>
              <a:rPr lang="fr-FR" alt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experiment</a:t>
            </a: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on </a:t>
            </a:r>
            <a:r>
              <a:rPr lang="fr-FR" altLang="en-US" baseline="30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238</a:t>
            </a: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U(</a:t>
            </a:r>
            <a:r>
              <a:rPr lang="fr-FR" alt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n,n</a:t>
            </a: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’)</a:t>
            </a:r>
          </a:p>
          <a:p>
            <a:pPr marL="647700" lvl="2" indent="-285750" eaLnBrk="1" hangingPunct="1">
              <a:buFontTx/>
              <a:buChar char="-"/>
            </a:pPr>
            <a:r>
              <a:rPr lang="fr-FR" alt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Feasability</a:t>
            </a: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fr-FR" alt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shielding</a:t>
            </a: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experiments</a:t>
            </a: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in GELINA</a:t>
            </a:r>
          </a:p>
          <a:p>
            <a:pPr marL="647700" lvl="2" indent="-285750" eaLnBrk="1" hangingPunct="1">
              <a:buFontTx/>
              <a:buChar char="-"/>
            </a:pP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Tests on Fe, Cr and Ni </a:t>
            </a:r>
            <a:r>
              <a:rPr lang="fr-FR" alt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reflectors</a:t>
            </a: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in CROCUS</a:t>
            </a:r>
          </a:p>
          <a:p>
            <a:pPr lvl="1" eaLnBrk="1" hangingPunct="1"/>
            <a:endParaRPr lang="fr-FR" alt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fr-FR" altLang="en-US" b="1" u="sng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Fast</a:t>
            </a:r>
            <a:r>
              <a:rPr lang="fr-FR" altLang="en-US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neutron activation </a:t>
            </a:r>
            <a:r>
              <a:rPr lang="fr-FR" altLang="en-US" b="1" u="sng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experiments</a:t>
            </a:r>
            <a:endParaRPr lang="fr-FR" altLang="en-US" b="1" u="sng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647700" lvl="2" indent="-285750" eaLnBrk="1" hangingPunct="1">
              <a:buFontTx/>
              <a:buChar char="-"/>
            </a:pP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Minor actinide activation in TAPIRO</a:t>
            </a:r>
          </a:p>
          <a:p>
            <a:pPr marL="647700" lvl="2" indent="-285750" eaLnBrk="1" hangingPunct="1">
              <a:buFontTx/>
              <a:buChar char="-"/>
            </a:pP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FP </a:t>
            </a:r>
            <a:r>
              <a:rPr lang="fr-FR" alt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samples</a:t>
            </a:r>
            <a:endParaRPr lang="fr-FR" alt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3" eaLnBrk="1" hangingPunct="1"/>
            <a:endParaRPr lang="fr-FR" alt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3" eaLnBrk="1" hangingPunct="1"/>
            <a:endParaRPr lang="fr-FR" alt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62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C91E5E-04A2-4609-B277-17BEF644F421}" type="datetime4">
              <a:rPr lang="fr-FR" smtClean="0"/>
              <a:pPr>
                <a:defRPr/>
              </a:pPr>
              <a:t>4 décembre 2015</a:t>
            </a:fld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5E80FDCD-02FB-4EED-8DA2-F444AFD99F27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16" name="Titre 10"/>
          <p:cNvSpPr txBox="1">
            <a:spLocks/>
          </p:cNvSpPr>
          <p:nvPr/>
        </p:nvSpPr>
        <p:spPr bwMode="auto">
          <a:xfrm>
            <a:off x="1511300" y="52388"/>
            <a:ext cx="7237413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361950" indent="55245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fr-FR" alt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FAST NEUTRON ACTIVATION EXPERIMENTS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fr-FR" alt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Minor actinide activation in TAPIRO (OECD/EGIEMAM </a:t>
            </a:r>
            <a:r>
              <a:rPr lang="fr-FR" altLang="en-US" sz="2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framework</a:t>
            </a:r>
            <a:r>
              <a:rPr lang="fr-FR" alt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17" name="Espace réservé du contenu 11"/>
          <p:cNvSpPr txBox="1">
            <a:spLocks/>
          </p:cNvSpPr>
          <p:nvPr/>
        </p:nvSpPr>
        <p:spPr bwMode="auto">
          <a:xfrm>
            <a:off x="683568" y="1124744"/>
            <a:ext cx="414046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indent="-923925"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361950" indent="55245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fr-FR" alt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TAPIRO</a:t>
            </a:r>
          </a:p>
          <a:p>
            <a:pPr marL="645750" lvl="1" indent="-285750" eaLnBrk="1" hangingPunct="1">
              <a:buFont typeface="Wingdings" pitchFamily="2" charset="2"/>
              <a:buChar char="ð"/>
            </a:pP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Fast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source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reactor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</a:p>
          <a:p>
            <a:pPr marL="645750" lvl="1" indent="-285750" eaLnBrk="1" hangingPunct="1">
              <a:buFont typeface="Wingdings" pitchFamily="2" charset="2"/>
              <a:buChar char="ð"/>
            </a:pPr>
            <a:r>
              <a:rPr lang="fr-FR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H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ighly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enriched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fr-FR" altLang="en-US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235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U,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copper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reflected</a:t>
            </a:r>
            <a:endParaRPr lang="fr-FR" alt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/>
            </a:endParaRPr>
          </a:p>
          <a:p>
            <a:pPr marL="771525" lvl="3" indent="0" eaLnBrk="1" hangingPunct="1">
              <a:buNone/>
            </a:pPr>
            <a:endParaRPr lang="fr-FR" altLang="en-US" dirty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82913"/>
            <a:ext cx="3672409" cy="239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473" y="1052736"/>
            <a:ext cx="4390031" cy="252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Espace réservé du contenu 11"/>
          <p:cNvSpPr txBox="1">
            <a:spLocks/>
          </p:cNvSpPr>
          <p:nvPr/>
        </p:nvSpPr>
        <p:spPr bwMode="auto">
          <a:xfrm>
            <a:off x="4876719" y="3969817"/>
            <a:ext cx="4284476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indent="-923925"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361950" indent="55245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fr-FR" alt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OSMOSE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samples</a:t>
            </a:r>
            <a:r>
              <a:rPr lang="fr-FR" alt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from</a:t>
            </a:r>
            <a:r>
              <a:rPr lang="fr-FR" alt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MINERVE</a:t>
            </a:r>
          </a:p>
          <a:p>
            <a:pPr marL="645750" lvl="1" indent="-285750" eaLnBrk="1" hangingPunct="1">
              <a:buFont typeface="Wingdings" pitchFamily="2" charset="2"/>
              <a:buChar char="ð"/>
            </a:pP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Separated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actinides </a:t>
            </a:r>
            <a:r>
              <a:rPr lang="fr-FR" altLang="en-US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(232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Th to </a:t>
            </a:r>
            <a:r>
              <a:rPr lang="fr-FR" altLang="en-US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245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Cm) in UO</a:t>
            </a:r>
            <a:r>
              <a:rPr lang="fr-FR" altLang="en-US" baseline="-25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2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</a:p>
          <a:p>
            <a:pPr marL="771525" lvl="3" indent="0" eaLnBrk="1" hangingPunct="1">
              <a:buNone/>
            </a:pPr>
            <a:endParaRPr lang="fr-FR" altLang="en-US" dirty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59329"/>
            <a:ext cx="3168352" cy="100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Espace réservé du contenu 11"/>
          <p:cNvSpPr txBox="1">
            <a:spLocks/>
          </p:cNvSpPr>
          <p:nvPr/>
        </p:nvSpPr>
        <p:spPr bwMode="auto">
          <a:xfrm>
            <a:off x="719572" y="4833913"/>
            <a:ext cx="4644516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indent="-923925"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361950" indent="55245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fr-FR" altLang="en-US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Feasability</a:t>
            </a:r>
            <a:r>
              <a:rPr lang="fr-FR" alt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</a:t>
            </a:r>
            <a:r>
              <a:rPr lang="fr-FR" alt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still</a:t>
            </a:r>
            <a:r>
              <a:rPr lang="fr-FR" alt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to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</a:t>
            </a:r>
            <a:r>
              <a:rPr lang="fr-FR" alt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adressed</a:t>
            </a:r>
            <a:endParaRPr lang="fr-FR" altLang="en-US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645750" lvl="1" indent="-285750" eaLnBrk="1" hangingPunct="1">
              <a:buFont typeface="Wingdings" pitchFamily="2" charset="2"/>
              <a:buChar char="ð"/>
            </a:pP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High 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counting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rate due to fission in UO</a:t>
            </a:r>
            <a:r>
              <a:rPr lang="fr-FR" altLang="en-US" baseline="-25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2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matrix</a:t>
            </a:r>
          </a:p>
          <a:p>
            <a:pPr marL="645750" lvl="1" indent="-285750" eaLnBrk="1" hangingPunct="1">
              <a:buFont typeface="Wingdings" pitchFamily="2" charset="2"/>
              <a:buChar char="ð"/>
            </a:pP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Dose rate</a:t>
            </a:r>
          </a:p>
          <a:p>
            <a:pPr marL="645750" lvl="1" indent="-285750" eaLnBrk="1" hangingPunct="1">
              <a:buFont typeface="Wingdings" pitchFamily="2" charset="2"/>
              <a:buChar char="ð"/>
            </a:pP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Better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characterisation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of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spectrum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conditions in the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irradiated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position</a:t>
            </a:r>
          </a:p>
          <a:p>
            <a:pPr marL="771525" lvl="3" indent="0" eaLnBrk="1" hangingPunct="1">
              <a:buNone/>
            </a:pPr>
            <a:endParaRPr lang="fr-FR" altLang="en-US" dirty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2010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C91E5E-04A2-4609-B277-17BEF644F421}" type="datetime4">
              <a:rPr lang="fr-FR" smtClean="0"/>
              <a:pPr>
                <a:defRPr/>
              </a:pPr>
              <a:t>4 décembre 2015</a:t>
            </a:fld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5E80FDCD-02FB-4EED-8DA2-F444AFD99F27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16" name="Titre 10"/>
          <p:cNvSpPr txBox="1">
            <a:spLocks/>
          </p:cNvSpPr>
          <p:nvPr/>
        </p:nvSpPr>
        <p:spPr bwMode="auto">
          <a:xfrm>
            <a:off x="1511300" y="52388"/>
            <a:ext cx="7237413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361950" indent="55245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fr-FR" alt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FAST NEUTRON ACTIVATION EXPERIMENTS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fr-FR" alt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Validation of FP activation</a:t>
            </a:r>
          </a:p>
        </p:txBody>
      </p:sp>
      <p:sp>
        <p:nvSpPr>
          <p:cNvPr id="17" name="Espace réservé du contenu 11"/>
          <p:cNvSpPr txBox="1">
            <a:spLocks/>
          </p:cNvSpPr>
          <p:nvPr/>
        </p:nvSpPr>
        <p:spPr bwMode="auto">
          <a:xfrm>
            <a:off x="683568" y="1305521"/>
            <a:ext cx="604867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indent="-923925"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361950" indent="55245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fr-FR" alt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FP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samples</a:t>
            </a:r>
            <a:r>
              <a:rPr lang="fr-FR" alt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initially</a:t>
            </a:r>
            <a:r>
              <a:rPr lang="fr-FR" alt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manufacturated</a:t>
            </a:r>
            <a:r>
              <a:rPr lang="fr-FR" alt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to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</a:t>
            </a:r>
            <a:r>
              <a:rPr lang="fr-FR" alt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activated</a:t>
            </a:r>
            <a:r>
              <a:rPr lang="fr-FR" alt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in CALIBAN</a:t>
            </a:r>
          </a:p>
          <a:p>
            <a:pPr marL="645750" lvl="1" indent="-285750" eaLnBrk="1" hangingPunct="1">
              <a:buFont typeface="Wingdings" pitchFamily="2" charset="2"/>
              <a:buChar char="ð"/>
            </a:pP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Pure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oxides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of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different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rare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earth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elements</a:t>
            </a:r>
            <a:endParaRPr lang="fr-FR" alt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Wingdings"/>
            </a:endParaRPr>
          </a:p>
          <a:p>
            <a:pPr marL="645750" lvl="1" indent="-285750" eaLnBrk="1" hangingPunct="1">
              <a:buFont typeface="Wingdings" pitchFamily="2" charset="2"/>
              <a:buChar char="ð"/>
            </a:pP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Watertight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Al and SS containers of </a:t>
            </a:r>
            <a:r>
              <a:rPr lang="fr-FR" altLang="en-US" dirty="0" smtClean="0">
                <a:solidFill>
                  <a:schemeClr val="tx1"/>
                </a:solidFill>
                <a:latin typeface="Symbol" panose="05050102010706020507" pitchFamily="18" charset="2"/>
                <a:cs typeface="Calibri" panose="020F0502020204030204" pitchFamily="34" charset="0"/>
                <a:sym typeface="Wingdings"/>
              </a:rPr>
              <a:t>f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=8.6x9.0mm, h=9mm</a:t>
            </a:r>
          </a:p>
          <a:p>
            <a:pPr marL="645750" lvl="1" indent="-285750" eaLnBrk="1" hangingPunct="1">
              <a:buFont typeface="Wingdings" pitchFamily="2" charset="2"/>
              <a:buChar char="ð"/>
            </a:pP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Mass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ranging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from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60-600mg (</a:t>
            </a:r>
            <a:r>
              <a:rPr lang="fr-FR" alt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more </a:t>
            </a:r>
            <a:r>
              <a:rPr lang="fr-FR" altLang="en-US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details</a:t>
            </a:r>
            <a:r>
              <a:rPr lang="fr-FR" alt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on </a:t>
            </a:r>
            <a:r>
              <a:rPr lang="fr-FR" altLang="en-US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ask</a:t>
            </a:r>
            <a:r>
              <a:rPr lang="fr-FR" alt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)</a:t>
            </a:r>
            <a:endParaRPr lang="fr-FR" altLang="en-US" dirty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" t="11152" r="3884" b="26349"/>
          <a:stretch/>
        </p:blipFill>
        <p:spPr bwMode="auto">
          <a:xfrm>
            <a:off x="611560" y="2564904"/>
            <a:ext cx="5472608" cy="269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ce réservé du contenu 11"/>
          <p:cNvSpPr txBox="1">
            <a:spLocks/>
          </p:cNvSpPr>
          <p:nvPr/>
        </p:nvSpPr>
        <p:spPr bwMode="auto">
          <a:xfrm>
            <a:off x="683568" y="5337969"/>
            <a:ext cx="828092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indent="-923925"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361950" indent="55245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fr-FR" alt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Due to CALIBAN phase-out,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we</a:t>
            </a:r>
            <a:r>
              <a:rPr lang="fr-FR" alt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are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still</a:t>
            </a:r>
            <a:r>
              <a:rPr lang="fr-FR" alt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searching</a:t>
            </a:r>
            <a:r>
              <a:rPr lang="fr-FR" alt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 neutron source to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activate</a:t>
            </a:r>
            <a:r>
              <a:rPr lang="fr-FR" alt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the </a:t>
            </a:r>
            <a:r>
              <a:rPr lang="fr-FR" altLang="en-US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samples</a:t>
            </a:r>
            <a:endParaRPr lang="fr-FR" altLang="en-US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645750" lvl="1" indent="-285750" eaLnBrk="1" hangingPunct="1">
              <a:buFont typeface="Wingdings" pitchFamily="2" charset="2"/>
              <a:buChar char="ð"/>
            </a:pP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GELINA</a:t>
            </a:r>
          </a:p>
          <a:p>
            <a:pPr marL="645750" lvl="1" indent="-285750" eaLnBrk="1" hangingPunct="1">
              <a:buFont typeface="Wingdings" pitchFamily="2" charset="2"/>
              <a:buChar char="ð"/>
            </a:pP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TAPIRO</a:t>
            </a:r>
          </a:p>
          <a:p>
            <a:pPr marL="645750" lvl="1" indent="-285750" eaLnBrk="1" hangingPunct="1">
              <a:buFont typeface="Wingdings" pitchFamily="2" charset="2"/>
              <a:buChar char="ð"/>
            </a:pP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NRAD?</a:t>
            </a:r>
            <a:endParaRPr lang="fr-FR" altLang="en-US" dirty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785241"/>
              </p:ext>
            </p:extLst>
          </p:nvPr>
        </p:nvGraphicFramePr>
        <p:xfrm>
          <a:off x="6189662" y="1628800"/>
          <a:ext cx="2846834" cy="36299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0924"/>
                <a:gridCol w="1565910"/>
              </a:tblGrid>
              <a:tr h="331532">
                <a:tc>
                  <a:txBody>
                    <a:bodyPr/>
                    <a:lstStyle/>
                    <a:p>
                      <a:pPr marR="107950" algn="ctr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fr-FR" sz="1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Materials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07950" algn="ctr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fr-FR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Target </a:t>
                      </a:r>
                      <a:r>
                        <a:rPr lang="fr-FR" sz="1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reaction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2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Ruthenium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Ru(n,</a:t>
                      </a:r>
                      <a:r>
                        <a:rPr lang="en-US" sz="1200" dirty="0">
                          <a:effectLst/>
                          <a:latin typeface="Symbol" panose="05050102010706020507" pitchFamily="18" charset="2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fr-FR" sz="1200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103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</a:t>
                      </a:r>
                      <a:b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1200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  <a:r>
                        <a:rPr lang="fr-FR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Ru(n,</a:t>
                      </a:r>
                      <a:r>
                        <a:rPr lang="en-US" sz="1200" dirty="0" smtClean="0">
                          <a:effectLst/>
                          <a:latin typeface="Symbol" panose="05050102010706020507" pitchFamily="18" charset="2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fr-FR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fr-FR" sz="1200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</a:t>
                      </a:r>
                      <a:r>
                        <a:rPr lang="fr-FR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06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Silver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109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Ag(</a:t>
                      </a:r>
                      <a:r>
                        <a:rPr lang="fr-FR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n,</a:t>
                      </a:r>
                      <a:r>
                        <a:rPr lang="en-US" sz="1200" dirty="0" smtClean="0">
                          <a:effectLst/>
                          <a:latin typeface="Symbol" panose="05050102010706020507" pitchFamily="18" charset="2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200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110m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2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Europium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151</a:t>
                      </a:r>
                      <a:r>
                        <a:rPr lang="fr-FR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Eu(n,</a:t>
                      </a:r>
                      <a:r>
                        <a:rPr lang="en-US" sz="1200" dirty="0" smtClean="0">
                          <a:effectLst/>
                          <a:latin typeface="Symbol" panose="05050102010706020507" pitchFamily="18" charset="2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fr-FR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fr-FR" sz="1200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152</a:t>
                      </a:r>
                      <a:r>
                        <a:rPr lang="fr-FR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fr-FR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1200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153</a:t>
                      </a:r>
                      <a:r>
                        <a:rPr lang="fr-FR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Eu(n,</a:t>
                      </a:r>
                      <a:r>
                        <a:rPr lang="en-US" sz="1200" dirty="0" smtClean="0">
                          <a:effectLst/>
                          <a:latin typeface="Symbol" panose="05050102010706020507" pitchFamily="18" charset="2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fr-FR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fr-FR" sz="1200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154</a:t>
                      </a:r>
                      <a:r>
                        <a:rPr lang="fr-FR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06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Cerium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Ce(</a:t>
                      </a: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n,</a:t>
                      </a:r>
                      <a:r>
                        <a:rPr lang="en-US" sz="1200" dirty="0" err="1" smtClean="0">
                          <a:effectLst/>
                          <a:latin typeface="Symbol" panose="05050102010706020507" pitchFamily="18" charset="2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200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143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06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Lanthanum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139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La(</a:t>
                      </a: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n,</a:t>
                      </a:r>
                      <a:r>
                        <a:rPr lang="en-US" sz="1200" dirty="0" err="1" smtClean="0">
                          <a:effectLst/>
                          <a:latin typeface="Symbol" panose="05050102010706020507" pitchFamily="18" charset="2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200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06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Molybdenum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Mo(</a:t>
                      </a: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n,</a:t>
                      </a:r>
                      <a:r>
                        <a:rPr lang="en-US" sz="1200" dirty="0" err="1" smtClean="0">
                          <a:effectLst/>
                          <a:latin typeface="Symbol" panose="05050102010706020507" pitchFamily="18" charset="2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200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06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Praseodymium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141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Pr(</a:t>
                      </a: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n,</a:t>
                      </a:r>
                      <a:r>
                        <a:rPr lang="en-US" sz="1200" dirty="0" err="1" smtClean="0">
                          <a:effectLst/>
                          <a:latin typeface="Symbol" panose="05050102010706020507" pitchFamily="18" charset="2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200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12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Neodymium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146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Nd(</a:t>
                      </a: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n,</a:t>
                      </a:r>
                      <a:r>
                        <a:rPr lang="en-US" sz="1200" dirty="0" err="1" smtClean="0">
                          <a:effectLst/>
                          <a:latin typeface="Symbol" panose="05050102010706020507" pitchFamily="18" charset="2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200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147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148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Nd(</a:t>
                      </a: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n,</a:t>
                      </a:r>
                      <a:r>
                        <a:rPr lang="en-US" sz="1200" dirty="0" err="1" smtClean="0">
                          <a:effectLst/>
                          <a:latin typeface="Symbol" panose="05050102010706020507" pitchFamily="18" charset="2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200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149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06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Samarium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152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Sm(</a:t>
                      </a: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n,</a:t>
                      </a:r>
                      <a:r>
                        <a:rPr lang="en-US" sz="1200" dirty="0" err="1" smtClean="0">
                          <a:effectLst/>
                          <a:latin typeface="Symbol" panose="05050102010706020507" pitchFamily="18" charset="2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200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153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06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Palladium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Pd(</a:t>
                      </a: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n,</a:t>
                      </a:r>
                      <a:r>
                        <a:rPr lang="en-US" sz="1200" dirty="0" err="1" smtClean="0">
                          <a:effectLst/>
                          <a:latin typeface="Symbol" panose="05050102010706020507" pitchFamily="18" charset="2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200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109m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06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Caesium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133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Cs(</a:t>
                      </a: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n,</a:t>
                      </a:r>
                      <a:r>
                        <a:rPr lang="en-US" sz="1200" dirty="0" err="1" smtClean="0">
                          <a:effectLst/>
                          <a:latin typeface="Symbol" panose="05050102010706020507" pitchFamily="18" charset="2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200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134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06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Sodium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Na(</a:t>
                      </a: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n,</a:t>
                      </a:r>
                      <a:r>
                        <a:rPr lang="en-US" sz="1200" dirty="0" err="1" smtClean="0">
                          <a:effectLst/>
                          <a:latin typeface="Symbol" panose="05050102010706020507" pitchFamily="18" charset="2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200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06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Gold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197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Au(</a:t>
                      </a: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n,</a:t>
                      </a:r>
                      <a:r>
                        <a:rPr lang="en-US" sz="1200" dirty="0" err="1" smtClean="0">
                          <a:effectLst/>
                          <a:latin typeface="Symbol" panose="05050102010706020507" pitchFamily="18" charset="2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200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3FF7CE-97EC-4586-B3DF-51FAF4B33A99}" type="datetime4">
              <a:rPr lang="fr-FR"/>
              <a:pPr>
                <a:defRPr/>
              </a:pPr>
              <a:t>4 décembre 2015</a:t>
            </a:fld>
            <a:endParaRPr lang="fr-FR" dirty="0"/>
          </a:p>
        </p:txBody>
      </p:sp>
      <p:sp>
        <p:nvSpPr>
          <p:cNvPr id="10243" name="Espace réservé du numéro de diapositive 8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1000" smtClean="0">
                <a:solidFill>
                  <a:schemeClr val="bg1"/>
                </a:solidFill>
              </a:rPr>
              <a:t>|  PAGE </a:t>
            </a:r>
            <a:fld id="{10BC8566-7D5F-4B39-9E0F-40A7B2791806}" type="slidenum">
              <a:rPr lang="fr-FR" altLang="en-US" sz="1000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fr-FR" altLang="en-US" sz="1000" smtClean="0">
              <a:solidFill>
                <a:schemeClr val="bg1"/>
              </a:solidFill>
            </a:endParaRPr>
          </a:p>
        </p:txBody>
      </p:sp>
      <p:sp>
        <p:nvSpPr>
          <p:cNvPr id="10244" name="Espace réservé du pied de page 9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algn="r" eaLnBrk="1" hangingPunct="1">
              <a:spcAft>
                <a:spcPct val="0"/>
              </a:spcAft>
              <a:buFontTx/>
              <a:buNone/>
            </a:pPr>
            <a:r>
              <a:rPr lang="fr-FR" altLang="en-US" sz="1800" smtClean="0">
                <a:solidFill>
                  <a:schemeClr val="bg1"/>
                </a:solidFill>
              </a:rPr>
              <a:t>CEA | 10 AVRIL 2012</a:t>
            </a:r>
          </a:p>
        </p:txBody>
      </p:sp>
      <p:sp>
        <p:nvSpPr>
          <p:cNvPr id="10245" name="Titre 10"/>
          <p:cNvSpPr>
            <a:spLocks noGrp="1"/>
          </p:cNvSpPr>
          <p:nvPr>
            <p:ph type="title" idx="4294967295"/>
          </p:nvPr>
        </p:nvSpPr>
        <p:spPr bwMode="auto">
          <a:xfrm>
            <a:off x="3851275" y="719138"/>
            <a:ext cx="5616575" cy="909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en-US" u="sng" cap="none" smtClean="0">
                <a:latin typeface="Calibri" pitchFamily="34" charset="0"/>
                <a:cs typeface="Calibri" pitchFamily="34" charset="0"/>
              </a:rPr>
              <a:t>OUTLINE</a:t>
            </a:r>
          </a:p>
        </p:txBody>
      </p:sp>
      <p:sp>
        <p:nvSpPr>
          <p:cNvPr id="7" name="Espace réservé du contenu 11"/>
          <p:cNvSpPr txBox="1">
            <a:spLocks/>
          </p:cNvSpPr>
          <p:nvPr/>
        </p:nvSpPr>
        <p:spPr bwMode="auto">
          <a:xfrm>
            <a:off x="3529012" y="1268413"/>
            <a:ext cx="550748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23925" indent="-923925"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360363" indent="-360363" eaLnBrk="0" hangingPunct="0">
              <a:lnSpc>
                <a:spcPts val="2000"/>
              </a:lnSpc>
              <a:buSzPct val="90000"/>
              <a:buBlip>
                <a:blip r:embed="rId2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361950" indent="55245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009650" indent="-238125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1133475" indent="-1143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15906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0478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25050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2962275" indent="-1143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lvl="1" eaLnBrk="1" hangingPunct="1"/>
            <a:endParaRPr lang="fr-FR" alt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/>
            <a:endParaRPr lang="fr-FR" alt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fr-FR" altLang="en-US" b="1" u="sng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Coupled</a:t>
            </a:r>
            <a:r>
              <a:rPr lang="fr-FR" altLang="en-US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b="1" u="sng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fast</a:t>
            </a:r>
            <a:r>
              <a:rPr lang="fr-FR" altLang="en-US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/thermal </a:t>
            </a:r>
            <a:r>
              <a:rPr lang="fr-FR" altLang="en-US" b="1" u="sng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experiments</a:t>
            </a:r>
            <a:endParaRPr lang="fr-FR" altLang="en-US" b="1" u="sng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647700" lvl="2" indent="-285750" eaLnBrk="1" hangingPunct="1">
              <a:buFontTx/>
              <a:buChar char="-"/>
            </a:pPr>
            <a:r>
              <a:rPr lang="fr-FR" alt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Reanalysis</a:t>
            </a: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of ERMINE/ZONA1 </a:t>
            </a:r>
            <a:r>
              <a:rPr lang="fr-FR" alt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experiments</a:t>
            </a: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on FP</a:t>
            </a:r>
          </a:p>
          <a:p>
            <a:pPr marL="647700" lvl="2" indent="-285750" eaLnBrk="1" hangingPunct="1">
              <a:buFontTx/>
              <a:buChar char="-"/>
            </a:pP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Design of </a:t>
            </a: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 </a:t>
            </a:r>
            <a:r>
              <a:rPr lang="fr-FR" alt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optimized</a:t>
            </a: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coupled</a:t>
            </a: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fast</a:t>
            </a: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/thermal configuration for ZEPHYR</a:t>
            </a:r>
          </a:p>
          <a:p>
            <a:pPr lvl="1" eaLnBrk="1" hangingPunct="1"/>
            <a:endParaRPr lang="fr-FR" alt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fr-FR" altLang="en-US" b="1" u="sng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Shielding</a:t>
            </a:r>
            <a:r>
              <a:rPr lang="fr-FR" altLang="en-US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/transmission </a:t>
            </a:r>
            <a:r>
              <a:rPr lang="fr-FR" altLang="en-US" b="1" u="sng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experiments</a:t>
            </a:r>
            <a:endParaRPr lang="fr-FR" altLang="en-US" b="1" u="sng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647700" lvl="2" indent="-285750" eaLnBrk="1" hangingPunct="1">
              <a:buFontTx/>
              <a:buChar char="-"/>
            </a:pP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EXCALIBUR </a:t>
            </a:r>
            <a:r>
              <a:rPr lang="fr-FR" alt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experiment</a:t>
            </a: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on </a:t>
            </a:r>
            <a:r>
              <a:rPr lang="fr-FR" altLang="en-US" baseline="30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238</a:t>
            </a: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U(</a:t>
            </a:r>
            <a:r>
              <a:rPr lang="fr-FR" alt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n,n</a:t>
            </a: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’)</a:t>
            </a:r>
          </a:p>
          <a:p>
            <a:pPr marL="647700" lvl="2" indent="-285750" eaLnBrk="1" hangingPunct="1">
              <a:buFontTx/>
              <a:buChar char="-"/>
            </a:pPr>
            <a:r>
              <a:rPr lang="fr-FR" alt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Feasability</a:t>
            </a: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fr-FR" alt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shielding</a:t>
            </a: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experiments</a:t>
            </a: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in GELINA</a:t>
            </a:r>
          </a:p>
          <a:p>
            <a:pPr marL="647700" lvl="2" indent="-285750" eaLnBrk="1" hangingPunct="1">
              <a:buFontTx/>
              <a:buChar char="-"/>
            </a:pP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Tests on Fe, Cr and Ni </a:t>
            </a:r>
            <a:r>
              <a:rPr lang="fr-FR" alt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reflectors</a:t>
            </a: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in CROCUS</a:t>
            </a:r>
          </a:p>
          <a:p>
            <a:pPr lvl="1" eaLnBrk="1" hangingPunct="1"/>
            <a:endParaRPr lang="fr-FR" alt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fr-FR" altLang="en-US" b="1" u="sng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Fast</a:t>
            </a:r>
            <a:r>
              <a:rPr lang="fr-FR" altLang="en-US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neutron activation </a:t>
            </a:r>
            <a:r>
              <a:rPr lang="fr-FR" altLang="en-US" b="1" u="sng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experiments</a:t>
            </a:r>
            <a:endParaRPr lang="fr-FR" altLang="en-US" b="1" u="sng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647700" lvl="2" indent="-285750" eaLnBrk="1" hangingPunct="1">
              <a:buFontTx/>
              <a:buChar char="-"/>
            </a:pP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Minor actinide activation in TAPIRO</a:t>
            </a:r>
          </a:p>
          <a:p>
            <a:pPr marL="647700" lvl="2" indent="-285750" eaLnBrk="1" hangingPunct="1">
              <a:buFontTx/>
              <a:buChar char="-"/>
            </a:pPr>
            <a:r>
              <a:rPr lang="fr-FR" alt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FP </a:t>
            </a:r>
            <a:r>
              <a:rPr lang="fr-FR" altLang="en-US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samples</a:t>
            </a:r>
            <a:endParaRPr lang="fr-FR" altLang="en-US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3" eaLnBrk="1" hangingPunct="1"/>
            <a:endParaRPr lang="fr-FR" alt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3" eaLnBrk="1" hangingPunct="1"/>
            <a:endParaRPr lang="fr-FR" alt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0"/>
          <p:cNvSpPr>
            <a:spLocks noGrp="1"/>
          </p:cNvSpPr>
          <p:nvPr>
            <p:ph type="title" idx="4294967295"/>
          </p:nvPr>
        </p:nvSpPr>
        <p:spPr bwMode="auto">
          <a:xfrm>
            <a:off x="1511300" y="52388"/>
            <a:ext cx="7524750" cy="909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en-US" sz="2000" cap="none" dirty="0" smtClean="0">
                <a:latin typeface="Calibri" pitchFamily="34" charset="0"/>
                <a:cs typeface="Calibri" pitchFamily="34" charset="0"/>
              </a:rPr>
              <a:t>COUPLED FAST/THERMAL EXPERIMENTS</a:t>
            </a:r>
            <a:br>
              <a:rPr lang="fr-FR" altLang="en-US" sz="2000" cap="none" dirty="0" smtClean="0">
                <a:latin typeface="Calibri" pitchFamily="34" charset="0"/>
                <a:cs typeface="Calibri" pitchFamily="34" charset="0"/>
              </a:rPr>
            </a:br>
            <a:r>
              <a:rPr lang="fr-FR" altLang="en-US" sz="2000" cap="none" dirty="0" err="1" smtClean="0">
                <a:latin typeface="Calibri" pitchFamily="34" charset="0"/>
                <a:cs typeface="Calibri" pitchFamily="34" charset="0"/>
              </a:rPr>
              <a:t>Overview</a:t>
            </a:r>
            <a:r>
              <a:rPr lang="fr-FR" altLang="en-US" sz="2000" cap="none" dirty="0" smtClean="0">
                <a:latin typeface="Calibri" pitchFamily="34" charset="0"/>
                <a:cs typeface="Calibri" pitchFamily="34" charset="0"/>
              </a:rPr>
              <a:t> of ERMINE </a:t>
            </a:r>
            <a:r>
              <a:rPr lang="fr-FR" altLang="en-US" sz="2000" cap="none" dirty="0" err="1" smtClean="0">
                <a:latin typeface="Calibri" pitchFamily="34" charset="0"/>
                <a:cs typeface="Calibri" pitchFamily="34" charset="0"/>
              </a:rPr>
              <a:t>experiments</a:t>
            </a:r>
            <a:endParaRPr lang="fr-FR" altLang="en-US" sz="2000" cap="non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Espace réservé de la date 7"/>
          <p:cNvSpPr txBox="1">
            <a:spLocks noGrp="1"/>
          </p:cNvSpPr>
          <p:nvPr/>
        </p:nvSpPr>
        <p:spPr>
          <a:xfrm>
            <a:off x="576263" y="6305550"/>
            <a:ext cx="1450975" cy="3651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43FF7CE-97EC-4586-B3DF-51FAF4B33A99}" type="datetime4">
              <a:rPr lang="fr-FR" sz="1000" cap="all">
                <a:solidFill>
                  <a:schemeClr val="bg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 décembre 2015</a:t>
            </a:fld>
            <a:endParaRPr lang="fr-FR" sz="1000" cap="all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2297" name="Espace réservé du numéro de diapositive 8"/>
          <p:cNvSpPr txBox="1">
            <a:spLocks noGrp="1"/>
          </p:cNvSpPr>
          <p:nvPr/>
        </p:nvSpPr>
        <p:spPr bwMode="auto">
          <a:xfrm>
            <a:off x="8024813" y="6303963"/>
            <a:ext cx="11191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fr-FR" altLang="en-US" sz="100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t>|  PAGE </a:t>
            </a:r>
            <a:fld id="{4178836B-A619-4BCD-B975-4C5089B67DD6}" type="slidenum">
              <a:rPr lang="fr-FR" altLang="en-US" sz="100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pPr eaLnBrk="1" hangingPunct="1">
                <a:spcAft>
                  <a:spcPct val="0"/>
                </a:spcAft>
                <a:buFontTx/>
                <a:buNone/>
              </a:pPr>
              <a:t>3</a:t>
            </a:fld>
            <a:endParaRPr lang="fr-FR" altLang="en-US" sz="1000">
              <a:solidFill>
                <a:srgbClr val="666666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715676"/>
              </p:ext>
            </p:extLst>
          </p:nvPr>
        </p:nvGraphicFramePr>
        <p:xfrm>
          <a:off x="72008" y="1412776"/>
          <a:ext cx="8964488" cy="4638288"/>
        </p:xfrm>
        <a:graphic>
          <a:graphicData uri="http://schemas.openxmlformats.org/drawingml/2006/table">
            <a:tbl>
              <a:tblPr/>
              <a:tblGrid>
                <a:gridCol w="827584"/>
                <a:gridCol w="1008112"/>
                <a:gridCol w="1872208"/>
                <a:gridCol w="2088232"/>
                <a:gridCol w="316835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Time </a:t>
                      </a:r>
                      <a:r>
                        <a:rPr kumimoji="0" lang="fr-FR" alt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Period</a:t>
                      </a:r>
                      <a:endParaRPr kumimoji="0" lang="fr-FR" alt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Experiment</a:t>
                      </a:r>
                      <a:endParaRPr kumimoji="0" lang="fr-FR" alt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Core</a:t>
                      </a: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 configurations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Framework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Measurements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92036"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1966-1967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ERMINE-I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type MAS1B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Development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of </a:t>
                      </a:r>
                      <a:b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experimental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techniques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Spectral indices, </a:t>
                      </a:r>
                      <a:b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Doppler </a:t>
                      </a: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reactivity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worth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(20-450°C)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490"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1967-1970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ERMINE-II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U2 (type MAS1B)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Investigation on Doppler </a:t>
                      </a: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effect</a:t>
                      </a:r>
                      <a:endParaRPr kumimoji="0" lang="fr-FR" alt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Doppler </a:t>
                      </a: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reactivity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worth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(20-800°C)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364980"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1968-1970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ERMINE-II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U2 (type MAS1B)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Measurement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of 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cs typeface="Calibri" pitchFamily="34" charset="0"/>
                        </a:rPr>
                        <a:t>h 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= </a:t>
                      </a: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cs typeface="Calibri" pitchFamily="34" charset="0"/>
                        </a:rPr>
                        <a:t>ns</a:t>
                      </a:r>
                      <a:r>
                        <a:rPr kumimoji="0" lang="fr-FR" altLang="fr-FR" sz="12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/ 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cs typeface="Calibri" pitchFamily="34" charset="0"/>
                        </a:rPr>
                        <a:t>s</a:t>
                      </a:r>
                      <a:r>
                        <a:rPr kumimoji="0" lang="fr-FR" altLang="fr-FR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b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 </a:t>
                      </a:r>
                      <a:r>
                        <a:rPr kumimoji="0" lang="fr-FR" altLang="fr-FR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235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 and </a:t>
                      </a:r>
                      <a:r>
                        <a:rPr kumimoji="0" lang="fr-FR" altLang="fr-FR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239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Pu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Local/global oscillations on </a:t>
                      </a:r>
                      <a:r>
                        <a:rPr kumimoji="0" lang="fr-FR" altLang="fr-FR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239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Pu and </a:t>
                      </a:r>
                      <a:r>
                        <a:rPr kumimoji="0" lang="fr-FR" altLang="fr-FR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235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U, spectral indices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9961"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1970-1975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ERMINE-III/IV</a:t>
                      </a:r>
                      <a:endParaRPr kumimoji="0" lang="fr-FR" altLang="fr-FR" sz="12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Uranium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: U1, U2(MAS1B), UK1, UK5, R1, R2, R2’, OU10</a:t>
                      </a:r>
                      <a:b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kumimoji="0" lang="fr-FR" altLang="fr-FR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Plutonium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: P1, P2, OP1, OP10, OP11, OP20, OP40, OP41, OP50, KP1, KP2</a:t>
                      </a:r>
                      <a:endParaRPr kumimoji="0" lang="fr-FR" altLang="fr-FR" sz="12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Investigation of </a:t>
                      </a:r>
                      <a:b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Plutonium isotopes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</a:t>
                      </a:r>
                      <a:r>
                        <a:rPr kumimoji="0" lang="fr-FR" altLang="fr-FR" sz="12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inf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=1, spectral indices, </a:t>
                      </a: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reactivity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worth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of </a:t>
                      </a:r>
                      <a:r>
                        <a:rPr kumimoji="0" lang="fr-FR" altLang="fr-FR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239,240,241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Pu + </a:t>
                      </a: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irradiated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fuels </a:t>
                      </a: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from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RAPSODIE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364980"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1971-1972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ERMINE-III</a:t>
                      </a:r>
                      <a:endParaRPr kumimoji="0" lang="fr-FR" altLang="fr-FR" sz="12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  <a:r>
                        <a:rPr kumimoji="0" lang="fr-FR" altLang="fr-FR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H</a:t>
                      </a:r>
                      <a:r>
                        <a:rPr kumimoji="0" lang="fr-FR" altLang="fr-FR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H</a:t>
                      </a:r>
                      <a:r>
                        <a:rPr kumimoji="0" lang="fr-FR" altLang="fr-FR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  <a:r>
                        <a:rPr kumimoji="0" lang="fr-FR" altLang="fr-FR" sz="12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b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Homogeneous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cores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kumimoji="0" lang="fr-FR" altLang="fr-FR" sz="12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Investigation on </a:t>
                      </a:r>
                      <a:b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structural </a:t>
                      </a: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materials</a:t>
                      </a:r>
                      <a:endParaRPr kumimoji="0" lang="fr-FR" alt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Spectral indices and </a:t>
                      </a: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reactivity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worth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of Fe, Cr, Ni, Ti, Co, Zr, Nb, Mo, W, acier, </a:t>
                      </a:r>
                      <a:r>
                        <a:rPr kumimoji="0" lang="fr-FR" altLang="fr-FR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235,238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U, </a:t>
                      </a:r>
                      <a:r>
                        <a:rPr kumimoji="0" lang="fr-FR" altLang="fr-FR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239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Pu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470"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1975-1980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ERMINE-V/VI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ZONA1, ZONA3, RONA3, R3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Investigation on </a:t>
                      </a: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absorbing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fission </a:t>
                      </a: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products</a:t>
                      </a:r>
                      <a:endParaRPr kumimoji="0" lang="fr-FR" alt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Neutron activation and </a:t>
                      </a: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reactivity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worth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of </a:t>
                      </a:r>
                      <a:r>
                        <a:rPr kumimoji="0" lang="fr-FR" altLang="fr-FR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98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Mo,  </a:t>
                      </a:r>
                      <a:r>
                        <a:rPr kumimoji="0" lang="fr-FR" altLang="fr-FR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99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Tc, </a:t>
                      </a:r>
                      <a:r>
                        <a:rPr kumimoji="0" lang="fr-FR" altLang="fr-FR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103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Rh, </a:t>
                      </a:r>
                      <a:r>
                        <a:rPr kumimoji="0" lang="fr-FR" altLang="fr-FR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133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Cs, </a:t>
                      </a:r>
                      <a:r>
                        <a:rPr kumimoji="0" lang="fr-FR" altLang="fr-FR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141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Pr, </a:t>
                      </a:r>
                      <a:r>
                        <a:rPr kumimoji="0" lang="fr-FR" altLang="fr-FR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102,104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Ru, </a:t>
                      </a:r>
                      <a:r>
                        <a:rPr kumimoji="0" lang="fr-FR" altLang="fr-FR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105,108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Pd, </a:t>
                      </a:r>
                      <a:r>
                        <a:rPr kumimoji="0" lang="fr-FR" altLang="fr-FR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139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La, </a:t>
                      </a:r>
                      <a:r>
                        <a:rPr kumimoji="0" lang="fr-FR" altLang="fr-FR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109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Ag, </a:t>
                      </a:r>
                      <a:r>
                        <a:rPr kumimoji="0" lang="fr-FR" altLang="fr-FR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142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Ce, </a:t>
                      </a:r>
                      <a:r>
                        <a:rPr kumimoji="0" lang="fr-FR" altLang="fr-FR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146,148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Nd, </a:t>
                      </a:r>
                      <a:r>
                        <a:rPr kumimoji="0" lang="fr-FR" altLang="fr-FR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147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Pm, </a:t>
                      </a:r>
                      <a:r>
                        <a:rPr kumimoji="0" lang="fr-FR" altLang="fr-FR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147,152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Sm </a:t>
                      </a:r>
                      <a:b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 </a:t>
                      </a: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irradiated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fuels </a:t>
                      </a: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from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PX and RAPSODIE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364980"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1979-1980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ERMINE-VI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OA10, ON10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Investigation on </a:t>
                      </a:r>
                      <a:b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structural </a:t>
                      </a: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materials</a:t>
                      </a:r>
                      <a:endParaRPr kumimoji="0" lang="fr-FR" alt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</a:t>
                      </a:r>
                      <a:r>
                        <a:rPr kumimoji="0" lang="fr-FR" altLang="fr-FR" sz="12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inf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=1, </a:t>
                      </a: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reactivity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worth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of Fe, Cr, Ni, Mo, Mn, Ti, Co, Aciers, Inconel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980"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1981-1985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ERMINE-VI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ROCA1, ZOCA13, OU15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Investigation on </a:t>
                      </a: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lattices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with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large </a:t>
                      </a: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heterogeneities</a:t>
                      </a:r>
                      <a:endParaRPr kumimoji="0" lang="fr-FR" alt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</a:t>
                      </a:r>
                      <a:r>
                        <a:rPr kumimoji="0" lang="fr-FR" altLang="fr-FR" sz="12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inf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=1, spectral indices, flux distribution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 txBox="1">
            <a:spLocks noGrp="1"/>
          </p:cNvSpPr>
          <p:nvPr/>
        </p:nvSpPr>
        <p:spPr>
          <a:xfrm>
            <a:off x="576263" y="6305550"/>
            <a:ext cx="1450975" cy="3651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43FF7CE-97EC-4586-B3DF-51FAF4B33A99}" type="datetime4">
              <a:rPr lang="fr-FR" sz="1000" cap="all">
                <a:solidFill>
                  <a:schemeClr val="bg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 décembre 2015</a:t>
            </a:fld>
            <a:endParaRPr lang="fr-FR" sz="1000" cap="all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3319" name="Espace réservé du numéro de diapositive 8"/>
          <p:cNvSpPr txBox="1">
            <a:spLocks noGrp="1"/>
          </p:cNvSpPr>
          <p:nvPr/>
        </p:nvSpPr>
        <p:spPr bwMode="auto">
          <a:xfrm>
            <a:off x="8024813" y="6303963"/>
            <a:ext cx="11191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fr-FR" altLang="en-US" sz="100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t>|  PAGE </a:t>
            </a:r>
            <a:fld id="{8539B2DB-EC90-43A1-85A3-A44C9AADB8B1}" type="slidenum">
              <a:rPr lang="fr-FR" altLang="en-US" sz="100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pPr eaLnBrk="1" hangingPunct="1">
                <a:spcAft>
                  <a:spcPct val="0"/>
                </a:spcAft>
                <a:buFontTx/>
                <a:buNone/>
              </a:pPr>
              <a:t>4</a:t>
            </a:fld>
            <a:endParaRPr lang="fr-FR" altLang="en-US" sz="1000">
              <a:solidFill>
                <a:srgbClr val="6666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itre 10"/>
          <p:cNvSpPr txBox="1">
            <a:spLocks/>
          </p:cNvSpPr>
          <p:nvPr/>
        </p:nvSpPr>
        <p:spPr bwMode="auto">
          <a:xfrm>
            <a:off x="1511300" y="52388"/>
            <a:ext cx="7524750" cy="90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2000" cap="none" dirty="0" smtClean="0">
                <a:latin typeface="Calibri" pitchFamily="34" charset="0"/>
                <a:cs typeface="Calibri" pitchFamily="34" charset="0"/>
              </a:rPr>
              <a:t>COUPLED FAST/THERMAL EXPERIMENTS</a:t>
            </a:r>
            <a:br>
              <a:rPr lang="fr-FR" altLang="en-US" sz="2000" cap="none" dirty="0" smtClean="0">
                <a:latin typeface="Calibri" pitchFamily="34" charset="0"/>
                <a:cs typeface="Calibri" pitchFamily="34" charset="0"/>
              </a:rPr>
            </a:br>
            <a:r>
              <a:rPr lang="fr-FR" altLang="en-US" sz="2000" cap="none" dirty="0" smtClean="0">
                <a:latin typeface="Calibri" pitchFamily="34" charset="0"/>
                <a:cs typeface="Calibri" pitchFamily="34" charset="0"/>
              </a:rPr>
              <a:t>Use of ERMINE </a:t>
            </a:r>
            <a:r>
              <a:rPr lang="fr-FR" altLang="en-US" sz="2000" cap="none" dirty="0" err="1" smtClean="0">
                <a:latin typeface="Calibri" pitchFamily="34" charset="0"/>
                <a:cs typeface="Calibri" pitchFamily="34" charset="0"/>
              </a:rPr>
              <a:t>experiments</a:t>
            </a:r>
            <a:r>
              <a:rPr lang="fr-FR" altLang="en-US" sz="2000" cap="none" dirty="0" smtClean="0">
                <a:latin typeface="Calibri" pitchFamily="34" charset="0"/>
                <a:cs typeface="Calibri" pitchFamily="34" charset="0"/>
              </a:rPr>
              <a:t> for </a:t>
            </a:r>
            <a:r>
              <a:rPr lang="fr-FR" altLang="en-US" sz="2000" cap="none" dirty="0" err="1" smtClean="0">
                <a:latin typeface="Calibri" pitchFamily="34" charset="0"/>
                <a:cs typeface="Calibri" pitchFamily="34" charset="0"/>
              </a:rPr>
              <a:t>nuclear</a:t>
            </a:r>
            <a:r>
              <a:rPr lang="fr-FR" altLang="en-US" sz="2000" cap="none" dirty="0" smtClean="0">
                <a:latin typeface="Calibri" pitchFamily="34" charset="0"/>
                <a:cs typeface="Calibri" pitchFamily="34" charset="0"/>
              </a:rPr>
              <a:t> data </a:t>
            </a:r>
            <a:r>
              <a:rPr lang="fr-FR" altLang="en-US" sz="2000" cap="none" dirty="0" err="1" smtClean="0">
                <a:latin typeface="Calibri" pitchFamily="34" charset="0"/>
                <a:cs typeface="Calibri" pitchFamily="34" charset="0"/>
              </a:rPr>
              <a:t>adjustment</a:t>
            </a:r>
            <a:r>
              <a:rPr lang="fr-FR" altLang="en-US" sz="2000" cap="none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fr-FR" altLang="en-US" sz="2000" cap="none" dirty="0" err="1" smtClean="0">
                <a:latin typeface="Calibri" pitchFamily="34" charset="0"/>
                <a:cs typeface="Calibri" pitchFamily="34" charset="0"/>
              </a:rPr>
              <a:t>improvement</a:t>
            </a:r>
            <a:endParaRPr lang="fr-FR" altLang="en-US" sz="2000" cap="non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ce réservé du contenu 11"/>
          <p:cNvSpPr txBox="1">
            <a:spLocks/>
          </p:cNvSpPr>
          <p:nvPr/>
        </p:nvSpPr>
        <p:spPr bwMode="auto">
          <a:xfrm>
            <a:off x="611188" y="1196429"/>
            <a:ext cx="8532812" cy="482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3925" indent="-923925" algn="l" rtl="0" eaLnBrk="0" fontAlgn="base" hangingPunct="0">
              <a:spcBef>
                <a:spcPct val="0"/>
              </a:spcBef>
              <a:spcAft>
                <a:spcPts val="400"/>
              </a:spcAft>
              <a:buFont typeface="Arial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5524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/>
            <a:r>
              <a:rPr lang="fr-FR" altLang="fr-FR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fr-FR" altLang="fr-FR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1990 : CARNAVAL-III and CARNAVAL-IV</a:t>
            </a:r>
            <a:endParaRPr lang="fr-FR" altLang="fr-FR" b="1" baseline="30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 eaLnBrk="1" hangingPunct="1"/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Contribution to the production of an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adjusted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ND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PX and SPX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calculations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altLang="fr-FR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/>
            <a:r>
              <a:rPr lang="fr-FR" altLang="fr-FR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1990-2000 : ERANOS / ERALIB1 </a:t>
            </a:r>
          </a:p>
          <a:p>
            <a:pPr lvl="3" eaLnBrk="1" hangingPunct="1"/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Several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inconsistent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ERMINE, MSK and PX/SPX</a:t>
            </a:r>
          </a:p>
          <a:p>
            <a:pPr lvl="3" eaLnBrk="1" hangingPunct="1"/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ERALIB1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adjusted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accounts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for:</a:t>
            </a:r>
          </a:p>
          <a:p>
            <a:pPr lvl="4" eaLnBrk="1" hangingPunct="1"/>
            <a:r>
              <a:rPr lang="fr-FR" altLang="fr-FR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fr-FR" altLang="fr-FR" i="1" baseline="-25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</a:t>
            </a:r>
            <a:r>
              <a:rPr lang="fr-FR" altLang="fr-FR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measurements</a:t>
            </a:r>
            <a:r>
              <a:rPr lang="fr-FR" altLang="fr-FR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FR" altLang="fr-FR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ERMINE-III </a:t>
            </a:r>
            <a:r>
              <a:rPr lang="fr-FR" altLang="fr-FR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experiments</a:t>
            </a:r>
            <a:r>
              <a:rPr lang="fr-FR" altLang="fr-FR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(OP10/40/50, OP11/41, OA10,ON10)</a:t>
            </a:r>
          </a:p>
          <a:p>
            <a:pPr lvl="4" eaLnBrk="1" hangingPunct="1"/>
            <a:r>
              <a:rPr lang="fr-FR" altLang="fr-FR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Spectral indices in the H</a:t>
            </a:r>
            <a:r>
              <a:rPr lang="fr-FR" altLang="fr-FR" i="1" baseline="-25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fr-FR" altLang="fr-FR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homogeneous</a:t>
            </a:r>
            <a:r>
              <a:rPr lang="fr-FR" altLang="fr-FR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</a:t>
            </a:r>
            <a:endParaRPr lang="fr-FR" altLang="fr-FR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 eaLnBrk="1" hangingPunct="1"/>
            <a:endParaRPr lang="fr-FR" altLang="fr-FR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/>
            <a:r>
              <a:rPr lang="fr-FR" altLang="fr-FR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2000-2010 : ERANOS2 / JEFF3</a:t>
            </a:r>
            <a:endParaRPr lang="fr-FR" altLang="fr-F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 eaLnBrk="1" hangingPunct="1"/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ERMINE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accounted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validation of the new code system</a:t>
            </a:r>
          </a:p>
          <a:p>
            <a:pPr marL="0" lvl="1" indent="0" eaLnBrk="1" hangingPunct="1">
              <a:buFontTx/>
              <a:buNone/>
            </a:pPr>
            <a:endParaRPr lang="fr-FR" altLang="fr-FR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/>
            <a:r>
              <a:rPr lang="fr-FR" altLang="fr-FR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fr-FR" altLang="fr-FR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2010: APOLLO3 / RNR code system for ASTRID</a:t>
            </a:r>
          </a:p>
          <a:p>
            <a:pPr lvl="3" eaLnBrk="1" hangingPunct="1"/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altLang="fr-FR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alt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ERMINE </a:t>
            </a:r>
            <a:r>
              <a:rPr lang="fr-FR" altLang="fr-FR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database</a:t>
            </a:r>
            <a:r>
              <a:rPr lang="fr-FR" alt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altLang="fr-FR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 eaLnBrk="1" hangingPunct="1"/>
            <a:r>
              <a:rPr lang="fr-FR" altLang="fr-FR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Reliability</a:t>
            </a:r>
            <a:r>
              <a:rPr lang="fr-FR" altLang="fr-FR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data: </a:t>
            </a:r>
            <a:r>
              <a:rPr lang="fr-FR" altLang="fr-FR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</a:t>
            </a:r>
            <a:r>
              <a:rPr lang="fr-FR" altLang="fr-FR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loading</a:t>
            </a:r>
            <a:r>
              <a:rPr lang="fr-FR" altLang="fr-FR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altLang="fr-FR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</a:t>
            </a:r>
            <a:r>
              <a:rPr lang="fr-FR" altLang="fr-FR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balance, </a:t>
            </a:r>
            <a:r>
              <a:rPr lang="fr-FR" altLang="fr-FR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technological</a:t>
            </a:r>
            <a:r>
              <a:rPr lang="fr-FR" altLang="fr-FR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uncertainties</a:t>
            </a:r>
            <a:r>
              <a:rPr lang="fr-FR" altLang="fr-FR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lvl="4" eaLnBrk="1" hangingPunct="1"/>
            <a:r>
              <a:rPr lang="fr-FR" altLang="fr-FR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Relevance </a:t>
            </a:r>
            <a:r>
              <a:rPr lang="fr-FR" altLang="fr-FR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toward</a:t>
            </a:r>
            <a:r>
              <a:rPr lang="fr-FR" altLang="fr-FR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ASTRID </a:t>
            </a:r>
            <a:r>
              <a:rPr lang="fr-FR" altLang="fr-FR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needs</a:t>
            </a:r>
            <a:endParaRPr lang="fr-FR" altLang="fr-FR" i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 eaLnBrk="1" hangingPunct="1"/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altLang="fr-FR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reanalysis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relevant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experiences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calculation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codes/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endParaRPr lang="fr-FR" altLang="fr-FR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1525" lvl="3" indent="0" eaLnBrk="1" hangingPunct="1">
              <a:buNone/>
            </a:pPr>
            <a:r>
              <a:rPr lang="fr-FR" altLang="en-US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  </a:t>
            </a:r>
            <a:r>
              <a:rPr lang="fr-FR" altLang="en-US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The ERMINE-V/ZONA1 </a:t>
            </a:r>
            <a:r>
              <a:rPr lang="fr-FR" altLang="en-US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experiment</a:t>
            </a:r>
            <a:r>
              <a:rPr lang="fr-FR" altLang="en-US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fr-FR" altLang="en-US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was</a:t>
            </a:r>
            <a:r>
              <a:rPr lang="fr-FR" altLang="en-US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the first test to </a:t>
            </a:r>
            <a:r>
              <a:rPr lang="fr-FR" altLang="en-US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demonstrate</a:t>
            </a:r>
            <a:r>
              <a:rPr lang="fr-FR" altLang="en-US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the relevance of the </a:t>
            </a:r>
            <a:r>
              <a:rPr lang="fr-FR" altLang="en-US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newly</a:t>
            </a:r>
            <a:r>
              <a:rPr lang="fr-FR" altLang="en-US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fr-FR" altLang="en-US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implemented</a:t>
            </a:r>
            <a:r>
              <a:rPr lang="fr-FR" altLang="en-US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exact perturbation </a:t>
            </a:r>
            <a:r>
              <a:rPr lang="fr-FR" altLang="en-US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method</a:t>
            </a:r>
            <a:r>
              <a:rPr lang="fr-FR" altLang="en-US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in TRIPOLI4 (IFP-</a:t>
            </a:r>
            <a:r>
              <a:rPr lang="fr-FR" altLang="en-US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based</a:t>
            </a:r>
            <a:r>
              <a:rPr lang="fr-FR" altLang="en-US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) for the </a:t>
            </a:r>
            <a:r>
              <a:rPr lang="fr-FR" altLang="en-US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analysis</a:t>
            </a:r>
            <a:r>
              <a:rPr lang="fr-FR" altLang="en-US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of </a:t>
            </a:r>
            <a:r>
              <a:rPr lang="fr-FR" altLang="en-US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reactivity</a:t>
            </a:r>
            <a:r>
              <a:rPr lang="fr-FR" altLang="en-US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fr-FR" altLang="en-US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worth</a:t>
            </a:r>
            <a:r>
              <a:rPr lang="fr-FR" altLang="en-US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fr-FR" altLang="en-US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experiments</a:t>
            </a:r>
            <a:endParaRPr lang="fr-FR" altLang="en-US" i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1525" lvl="3" indent="0" eaLnBrk="1" hangingPunct="1">
              <a:buNone/>
            </a:pPr>
            <a:endParaRPr lang="fr-FR" altLang="fr-FR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 txBox="1">
            <a:spLocks noGrp="1"/>
          </p:cNvSpPr>
          <p:nvPr/>
        </p:nvSpPr>
        <p:spPr>
          <a:xfrm>
            <a:off x="576263" y="6305550"/>
            <a:ext cx="1450975" cy="3651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43FF7CE-97EC-4586-B3DF-51FAF4B33A99}" type="datetime4">
              <a:rPr lang="fr-FR" sz="1000" cap="all">
                <a:solidFill>
                  <a:schemeClr val="bg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 décembre 2015</a:t>
            </a:fld>
            <a:endParaRPr lang="fr-FR" sz="1000" cap="all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4343" name="Espace réservé du numéro de diapositive 8"/>
          <p:cNvSpPr txBox="1">
            <a:spLocks noGrp="1"/>
          </p:cNvSpPr>
          <p:nvPr/>
        </p:nvSpPr>
        <p:spPr bwMode="auto">
          <a:xfrm>
            <a:off x="8024813" y="6303963"/>
            <a:ext cx="11191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fr-FR" altLang="en-US" sz="100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t>|  PAGE </a:t>
            </a:r>
            <a:fld id="{3FC0BAAA-DB8B-42FE-B8B0-790C5A9A488A}" type="slidenum">
              <a:rPr lang="fr-FR" altLang="en-US" sz="100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pPr eaLnBrk="1" hangingPunct="1">
                <a:spcAft>
                  <a:spcPct val="0"/>
                </a:spcAft>
                <a:buFontTx/>
                <a:buNone/>
              </a:pPr>
              <a:t>5</a:t>
            </a:fld>
            <a:endParaRPr lang="fr-FR" altLang="en-US" sz="1000">
              <a:solidFill>
                <a:srgbClr val="6666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1898"/>
            <a:ext cx="428658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116" y="1321898"/>
            <a:ext cx="427048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avec flèche 11"/>
          <p:cNvCxnSpPr/>
          <p:nvPr/>
        </p:nvCxnSpPr>
        <p:spPr>
          <a:xfrm>
            <a:off x="1331640" y="1753946"/>
            <a:ext cx="72008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44645" y="1353256"/>
            <a:ext cx="986995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Graphite </a:t>
            </a:r>
            <a:r>
              <a:rPr lang="fr-F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reflector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2534206" y="2015556"/>
            <a:ext cx="456129" cy="6024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915816" y="1492336"/>
            <a:ext cx="1622288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MTR fuel </a:t>
            </a:r>
            <a:r>
              <a:rPr lang="fr-F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assemblies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H="1" flipV="1">
            <a:off x="3163760" y="3473172"/>
            <a:ext cx="328120" cy="8730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 flipV="1">
            <a:off x="1564612" y="3524406"/>
            <a:ext cx="1927268" cy="8218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 flipV="1">
            <a:off x="2408374" y="4138134"/>
            <a:ext cx="1083506" cy="20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 flipV="1">
            <a:off x="2394812" y="2690050"/>
            <a:ext cx="1105452" cy="16645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3451793" y="4274226"/>
            <a:ext cx="1048199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Hf control </a:t>
            </a:r>
            <a:r>
              <a:rPr lang="fr-F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rods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18707" y="5210330"/>
            <a:ext cx="1733013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Light water pool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907704" y="4634266"/>
            <a:ext cx="1420116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Rotative pilot </a:t>
            </a:r>
            <a:r>
              <a:rPr lang="fr-F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rod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(Cd </a:t>
            </a:r>
            <a:r>
              <a:rPr lang="fr-F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sectors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H="1" flipV="1">
            <a:off x="1991511" y="4394584"/>
            <a:ext cx="276233" cy="285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à coins arrondis 25"/>
          <p:cNvSpPr/>
          <p:nvPr/>
        </p:nvSpPr>
        <p:spPr>
          <a:xfrm>
            <a:off x="5508104" y="2091920"/>
            <a:ext cx="2664296" cy="268636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/>
          <p:cNvSpPr/>
          <p:nvPr/>
        </p:nvSpPr>
        <p:spPr>
          <a:xfrm>
            <a:off x="4932040" y="1492336"/>
            <a:ext cx="3777114" cy="3871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5580112" y="1518177"/>
            <a:ext cx="2500238" cy="30777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Driver zone (thermal)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806340" y="2166249"/>
            <a:ext cx="2150036" cy="30777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Experimental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zone (</a:t>
            </a:r>
            <a:r>
              <a:rPr lang="fr-F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fast</a:t>
            </a:r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503920" y="5642378"/>
            <a:ext cx="1640080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UO</a:t>
            </a:r>
            <a:r>
              <a:rPr lang="fr-FR" sz="1400" baseline="-25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1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-3.5% fuel pins</a:t>
            </a:r>
            <a:endParaRPr lang="fr-FR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 flipV="1">
            <a:off x="3726960" y="3648384"/>
            <a:ext cx="2645240" cy="21506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V="1">
            <a:off x="5148064" y="4058202"/>
            <a:ext cx="1274088" cy="18919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6372200" y="5877272"/>
            <a:ext cx="2655912" cy="3077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Graphite+Boron</a:t>
            </a:r>
            <a:r>
              <a:rPr lang="fr-FR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pins</a:t>
            </a:r>
            <a:endParaRPr lang="fr-FR" sz="1400" dirty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355976" y="6093296"/>
            <a:ext cx="2655912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UO</a:t>
            </a:r>
            <a:r>
              <a:rPr lang="fr-FR" sz="1400" baseline="-25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-nat and U-</a:t>
            </a:r>
            <a:r>
              <a:rPr lang="fr-FR" sz="1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rodlets</a:t>
            </a:r>
            <a:endParaRPr lang="fr-FR" sz="14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 flipV="1">
            <a:off x="6012160" y="4310231"/>
            <a:ext cx="648072" cy="18748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3995936" y="5877272"/>
            <a:ext cx="1789172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UO</a:t>
            </a:r>
            <a:r>
              <a:rPr lang="fr-FR" sz="1400" baseline="-250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14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-27% </a:t>
            </a:r>
            <a:r>
              <a:rPr lang="fr-FR" sz="14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rodlet</a:t>
            </a:r>
            <a:endParaRPr lang="fr-FR" sz="14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 flipH="1" flipV="1">
            <a:off x="7018107" y="4418242"/>
            <a:ext cx="465464" cy="15319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2358584" y="5645185"/>
            <a:ext cx="1349320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ZONA1 </a:t>
            </a:r>
            <a:r>
              <a:rPr lang="fr-F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cell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Connecteur droit avec flèche 38"/>
          <p:cNvCxnSpPr/>
          <p:nvPr/>
        </p:nvCxnSpPr>
        <p:spPr>
          <a:xfrm flipH="1" flipV="1">
            <a:off x="7503920" y="4432642"/>
            <a:ext cx="740488" cy="12097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338" y="5930410"/>
            <a:ext cx="805534" cy="81095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ZoneTexte 40"/>
          <p:cNvSpPr txBox="1"/>
          <p:nvPr/>
        </p:nvSpPr>
        <p:spPr>
          <a:xfrm>
            <a:off x="1547664" y="5858402"/>
            <a:ext cx="1349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MOX-27%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638504" y="6085459"/>
            <a:ext cx="1349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UO</a:t>
            </a:r>
            <a:r>
              <a:rPr lang="fr-FR" sz="1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-nat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Connecteur droit avec flèche 42"/>
          <p:cNvCxnSpPr/>
          <p:nvPr/>
        </p:nvCxnSpPr>
        <p:spPr>
          <a:xfrm>
            <a:off x="2339752" y="6002418"/>
            <a:ext cx="2340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2358584" y="6221309"/>
            <a:ext cx="4852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2394812" y="6434466"/>
            <a:ext cx="5210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re 10"/>
          <p:cNvSpPr txBox="1">
            <a:spLocks/>
          </p:cNvSpPr>
          <p:nvPr/>
        </p:nvSpPr>
        <p:spPr bwMode="auto">
          <a:xfrm>
            <a:off x="1511300" y="52388"/>
            <a:ext cx="7524750" cy="90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2000" cap="none" dirty="0" smtClean="0">
                <a:latin typeface="Calibri" pitchFamily="34" charset="0"/>
                <a:cs typeface="Calibri" pitchFamily="34" charset="0"/>
              </a:rPr>
              <a:t>COUPLED FAST/THERMAL EXPERIMENTS</a:t>
            </a:r>
            <a:br>
              <a:rPr lang="fr-FR" altLang="en-US" sz="2000" cap="none" dirty="0" smtClean="0">
                <a:latin typeface="Calibri" pitchFamily="34" charset="0"/>
                <a:cs typeface="Calibri" pitchFamily="34" charset="0"/>
              </a:rPr>
            </a:br>
            <a:r>
              <a:rPr lang="fr-FR" altLang="en-US" sz="2000" cap="none" dirty="0" smtClean="0">
                <a:latin typeface="Calibri" pitchFamily="34" charset="0"/>
                <a:cs typeface="Calibri" pitchFamily="34" charset="0"/>
              </a:rPr>
              <a:t>TRIPOLI4 model of the ERMINE-V/ZONA1 </a:t>
            </a:r>
            <a:r>
              <a:rPr lang="fr-FR" altLang="en-US" sz="2000" cap="none" dirty="0" err="1" smtClean="0">
                <a:latin typeface="Calibri" pitchFamily="34" charset="0"/>
                <a:cs typeface="Calibri" pitchFamily="34" charset="0"/>
              </a:rPr>
              <a:t>core</a:t>
            </a:r>
            <a:endParaRPr lang="fr-FR" altLang="en-US" sz="2000" cap="none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7" name="Connecteur droit avec flèche 46"/>
          <p:cNvCxnSpPr/>
          <p:nvPr/>
        </p:nvCxnSpPr>
        <p:spPr>
          <a:xfrm>
            <a:off x="4644008" y="1321898"/>
            <a:ext cx="2166862" cy="20977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2621434" y="992457"/>
            <a:ext cx="4882486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 </a:t>
            </a:r>
            <a:r>
              <a:rPr lang="fr-FR" sz="14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</a:t>
            </a:r>
            <a:r>
              <a:rPr lang="fr-FR" sz="14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pile-oscillation and activation </a:t>
            </a:r>
            <a:r>
              <a:rPr lang="fr-FR" sz="1400" dirty="0" err="1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experiments</a:t>
            </a:r>
            <a:endParaRPr lang="fr-FR" sz="14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1979712" y="6309320"/>
            <a:ext cx="1349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 txBox="1">
            <a:spLocks noGrp="1"/>
          </p:cNvSpPr>
          <p:nvPr/>
        </p:nvSpPr>
        <p:spPr>
          <a:xfrm>
            <a:off x="576263" y="6305550"/>
            <a:ext cx="1450975" cy="3651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43FF7CE-97EC-4586-B3DF-51FAF4B33A99}" type="datetime4">
              <a:rPr lang="fr-FR" sz="1000" cap="all">
                <a:solidFill>
                  <a:schemeClr val="bg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 décembre 2015</a:t>
            </a:fld>
            <a:endParaRPr lang="fr-FR" sz="1000" cap="all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4343" name="Espace réservé du numéro de diapositive 8"/>
          <p:cNvSpPr txBox="1">
            <a:spLocks noGrp="1"/>
          </p:cNvSpPr>
          <p:nvPr/>
        </p:nvSpPr>
        <p:spPr bwMode="auto">
          <a:xfrm>
            <a:off x="8024813" y="6303963"/>
            <a:ext cx="11191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fr-FR" altLang="en-US" sz="100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t>|  PAGE </a:t>
            </a:r>
            <a:fld id="{3FC0BAAA-DB8B-42FE-B8B0-790C5A9A488A}" type="slidenum">
              <a:rPr lang="fr-FR" altLang="en-US" sz="100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pPr eaLnBrk="1" hangingPunct="1">
                <a:spcAft>
                  <a:spcPct val="0"/>
                </a:spcAft>
                <a:buFontTx/>
                <a:buNone/>
              </a:pPr>
              <a:t>6</a:t>
            </a:fld>
            <a:endParaRPr lang="fr-FR" altLang="en-US" sz="1000">
              <a:solidFill>
                <a:srgbClr val="6666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Titre 10"/>
          <p:cNvSpPr txBox="1">
            <a:spLocks/>
          </p:cNvSpPr>
          <p:nvPr/>
        </p:nvSpPr>
        <p:spPr bwMode="auto">
          <a:xfrm>
            <a:off x="1511300" y="52388"/>
            <a:ext cx="7524750" cy="90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2000" cap="none" dirty="0" smtClean="0">
                <a:latin typeface="Calibri" pitchFamily="34" charset="0"/>
                <a:cs typeface="Calibri" pitchFamily="34" charset="0"/>
              </a:rPr>
              <a:t>COUPLED FAST/THERMAL EXPERIMENTS</a:t>
            </a:r>
            <a:br>
              <a:rPr lang="fr-FR" altLang="en-US" sz="2000" cap="none" dirty="0" smtClean="0">
                <a:latin typeface="Calibri" pitchFamily="34" charset="0"/>
                <a:cs typeface="Calibri" pitchFamily="34" charset="0"/>
              </a:rPr>
            </a:br>
            <a:r>
              <a:rPr lang="fr-FR" altLang="en-US" sz="2000" cap="none" dirty="0" smtClean="0">
                <a:latin typeface="Calibri" pitchFamily="34" charset="0"/>
                <a:cs typeface="Calibri" pitchFamily="34" charset="0"/>
              </a:rPr>
              <a:t>Spectrum </a:t>
            </a:r>
            <a:r>
              <a:rPr lang="fr-FR" altLang="en-US" sz="2000" cap="none" dirty="0" err="1" smtClean="0">
                <a:latin typeface="Calibri" pitchFamily="34" charset="0"/>
                <a:cs typeface="Calibri" pitchFamily="34" charset="0"/>
              </a:rPr>
              <a:t>characterization</a:t>
            </a:r>
            <a:r>
              <a:rPr lang="fr-FR" altLang="en-US" sz="2000" cap="none" dirty="0" smtClean="0">
                <a:latin typeface="Calibri" pitchFamily="34" charset="0"/>
                <a:cs typeface="Calibri" pitchFamily="34" charset="0"/>
              </a:rPr>
              <a:t> in the </a:t>
            </a:r>
            <a:r>
              <a:rPr lang="fr-FR" altLang="en-US" sz="2000" cap="none" dirty="0" err="1" smtClean="0">
                <a:latin typeface="Calibri" pitchFamily="34" charset="0"/>
                <a:cs typeface="Calibri" pitchFamily="34" charset="0"/>
              </a:rPr>
              <a:t>coupled</a:t>
            </a:r>
            <a:r>
              <a:rPr lang="fr-FR" altLang="en-US" sz="2000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sz="2000" cap="none" dirty="0" err="1" smtClean="0">
                <a:latin typeface="Calibri" pitchFamily="34" charset="0"/>
                <a:cs typeface="Calibri" pitchFamily="34" charset="0"/>
              </a:rPr>
              <a:t>core</a:t>
            </a:r>
            <a:r>
              <a:rPr lang="fr-FR" altLang="en-US" sz="2000" cap="none" dirty="0" smtClean="0">
                <a:latin typeface="Calibri" pitchFamily="34" charset="0"/>
                <a:cs typeface="Calibri" pitchFamily="34" charset="0"/>
              </a:rPr>
              <a:t> configuration</a:t>
            </a:r>
            <a:endParaRPr lang="fr-FR" altLang="en-US" sz="2000" cap="non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Espace réservé du contenu 11"/>
          <p:cNvSpPr txBox="1">
            <a:spLocks/>
          </p:cNvSpPr>
          <p:nvPr/>
        </p:nvSpPr>
        <p:spPr bwMode="auto">
          <a:xfrm>
            <a:off x="611188" y="1196429"/>
            <a:ext cx="8281292" cy="482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3925" indent="-923925" algn="l" rtl="0" eaLnBrk="0" fontAlgn="base" hangingPunct="0">
              <a:spcBef>
                <a:spcPct val="0"/>
              </a:spcBef>
              <a:spcAft>
                <a:spcPts val="400"/>
              </a:spcAft>
              <a:buFont typeface="Arial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5524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eaLnBrk="1" hangingPunct="1">
              <a:buNone/>
            </a:pPr>
            <a:r>
              <a:rPr lang="fr-FR" altLang="fr-FR" b="1" u="sng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Forward</a:t>
            </a:r>
            <a:r>
              <a:rPr lang="fr-FR" altLang="fr-FR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flux </a:t>
            </a:r>
            <a:r>
              <a:rPr lang="fr-FR" altLang="fr-FR" b="1" u="sng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r>
              <a:rPr lang="fr-FR" altLang="fr-FR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b="1" u="sng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altLang="fr-FR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fr-FR" altLang="fr-FR" b="1" u="sng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</a:t>
            </a:r>
            <a:r>
              <a:rPr lang="fr-FR" altLang="fr-FR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b="1" u="sng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homogeneous</a:t>
            </a:r>
            <a:r>
              <a:rPr lang="fr-FR" altLang="fr-FR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b="1" u="sng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</a:t>
            </a:r>
            <a:r>
              <a:rPr lang="fr-FR" altLang="fr-FR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ZONA1 </a:t>
            </a:r>
            <a:r>
              <a:rPr lang="fr-FR" altLang="fr-FR" b="1" u="sng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cells</a:t>
            </a:r>
            <a:endParaRPr lang="fr-FR" altLang="fr-FR" b="1" u="sng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eaLnBrk="1" hangingPunct="1">
              <a:buNone/>
            </a:pPr>
            <a:r>
              <a:rPr lang="fr-FR" altLang="fr-FR" dirty="0" smtClean="0">
                <a:solidFill>
                  <a:schemeClr val="bg2"/>
                </a:solidFill>
                <a:sym typeface="Wingdings" pitchFamily="2" charset="2"/>
              </a:rPr>
              <a:t>	</a:t>
            </a:r>
          </a:p>
          <a:p>
            <a:pPr marL="0" lvl="1" indent="0" eaLnBrk="1" hangingPunct="1">
              <a:buNone/>
            </a:pPr>
            <a:endParaRPr lang="fr-FR" altLang="fr-FR" dirty="0">
              <a:solidFill>
                <a:schemeClr val="bg2"/>
              </a:solidFill>
              <a:sym typeface="Wingdings" pitchFamily="2" charset="2"/>
            </a:endParaRPr>
          </a:p>
          <a:p>
            <a:pPr marL="0" lvl="1" indent="0" eaLnBrk="1" hangingPunct="1">
              <a:buNone/>
            </a:pPr>
            <a:endParaRPr lang="fr-FR" altLang="fr-FR" dirty="0" smtClean="0">
              <a:solidFill>
                <a:schemeClr val="bg2"/>
              </a:solidFill>
              <a:sym typeface="Wingdings" pitchFamily="2" charset="2"/>
            </a:endParaRPr>
          </a:p>
          <a:p>
            <a:pPr marL="0" lvl="1" indent="0" eaLnBrk="1" hangingPunct="1">
              <a:buNone/>
            </a:pPr>
            <a:endParaRPr lang="fr-FR" altLang="fr-FR" dirty="0">
              <a:solidFill>
                <a:schemeClr val="bg2"/>
              </a:solidFill>
              <a:sym typeface="Wingdings" pitchFamily="2" charset="2"/>
            </a:endParaRPr>
          </a:p>
          <a:p>
            <a:pPr marL="0" lvl="1" indent="0" eaLnBrk="1" hangingPunct="1">
              <a:buNone/>
            </a:pPr>
            <a:endParaRPr lang="fr-FR" altLang="fr-FR" dirty="0" smtClean="0">
              <a:solidFill>
                <a:schemeClr val="bg2"/>
              </a:solidFill>
              <a:sym typeface="Wingdings" pitchFamily="2" charset="2"/>
            </a:endParaRPr>
          </a:p>
          <a:p>
            <a:pPr marL="0" lvl="1" indent="0" eaLnBrk="1" hangingPunct="1">
              <a:buNone/>
            </a:pPr>
            <a:endParaRPr lang="fr-FR" altLang="fr-FR" dirty="0">
              <a:solidFill>
                <a:schemeClr val="bg2"/>
              </a:solidFill>
              <a:sym typeface="Wingdings" pitchFamily="2" charset="2"/>
            </a:endParaRPr>
          </a:p>
          <a:p>
            <a:pPr marL="0" lvl="1" indent="0" eaLnBrk="1" hangingPunct="1">
              <a:buNone/>
            </a:pPr>
            <a:endParaRPr lang="fr-FR" altLang="fr-FR" dirty="0" smtClean="0">
              <a:solidFill>
                <a:schemeClr val="bg2"/>
              </a:solidFill>
              <a:sym typeface="Wingdings" pitchFamily="2" charset="2"/>
            </a:endParaRPr>
          </a:p>
          <a:p>
            <a:pPr marL="0" lvl="1" indent="0" eaLnBrk="1" hangingPunct="1">
              <a:buNone/>
            </a:pPr>
            <a:endParaRPr lang="fr-FR" altLang="fr-FR" dirty="0">
              <a:solidFill>
                <a:schemeClr val="bg2"/>
              </a:solidFill>
              <a:sym typeface="Wingdings" pitchFamily="2" charset="2"/>
            </a:endParaRPr>
          </a:p>
          <a:p>
            <a:pPr marL="0" lvl="1" indent="0" eaLnBrk="1" hangingPunct="1">
              <a:buNone/>
            </a:pPr>
            <a:endParaRPr lang="fr-FR" altLang="fr-FR" dirty="0" smtClean="0">
              <a:solidFill>
                <a:schemeClr val="bg2"/>
              </a:solidFill>
              <a:sym typeface="Wingdings" pitchFamily="2" charset="2"/>
            </a:endParaRPr>
          </a:p>
          <a:p>
            <a:pPr marL="0" lvl="1" indent="0" eaLnBrk="1" hangingPunct="1">
              <a:buNone/>
            </a:pPr>
            <a:endParaRPr lang="fr-FR" altLang="fr-FR" dirty="0">
              <a:solidFill>
                <a:schemeClr val="bg2"/>
              </a:solidFill>
              <a:sym typeface="Wingdings" pitchFamily="2" charset="2"/>
            </a:endParaRPr>
          </a:p>
          <a:p>
            <a:pPr marL="0" lvl="1" indent="0" eaLnBrk="1" hangingPunct="1">
              <a:buNone/>
            </a:pPr>
            <a:endParaRPr lang="fr-FR" altLang="fr-FR" dirty="0" smtClean="0">
              <a:solidFill>
                <a:schemeClr val="bg2"/>
              </a:solidFill>
              <a:sym typeface="Wingdings" pitchFamily="2" charset="2"/>
            </a:endParaRPr>
          </a:p>
          <a:p>
            <a:pPr marL="0" lvl="1" indent="0" eaLnBrk="1" hangingPunct="1">
              <a:buNone/>
            </a:pPr>
            <a:endParaRPr lang="fr-FR" altLang="fr-FR" dirty="0">
              <a:solidFill>
                <a:schemeClr val="bg2"/>
              </a:solidFill>
              <a:sym typeface="Wingdings" pitchFamily="2" charset="2"/>
            </a:endParaRPr>
          </a:p>
          <a:p>
            <a:pPr marL="0" lvl="1" indent="0" eaLnBrk="1" hangingPunct="1">
              <a:buNone/>
            </a:pPr>
            <a:endParaRPr lang="fr-FR" altLang="fr-FR" dirty="0" smtClean="0">
              <a:solidFill>
                <a:schemeClr val="bg2"/>
              </a:solidFill>
              <a:sym typeface="Wingdings" pitchFamily="2" charset="2"/>
            </a:endParaRPr>
          </a:p>
          <a:p>
            <a:pPr marL="0" lvl="1" indent="0" eaLnBrk="1" hangingPunct="1">
              <a:buNone/>
            </a:pPr>
            <a:endParaRPr lang="fr-FR" altLang="fr-FR" dirty="0">
              <a:solidFill>
                <a:schemeClr val="bg2"/>
              </a:solidFill>
              <a:sym typeface="Wingdings" pitchFamily="2" charset="2"/>
            </a:endParaRPr>
          </a:p>
          <a:p>
            <a:pPr marL="0" lvl="1" indent="0" eaLnBrk="1" hangingPunct="1">
              <a:buNone/>
            </a:pPr>
            <a:endParaRPr lang="fr-FR" altLang="fr-FR" dirty="0" smtClean="0">
              <a:solidFill>
                <a:schemeClr val="bg2"/>
              </a:solidFill>
              <a:sym typeface="Wingdings" pitchFamily="2" charset="2"/>
            </a:endParaRPr>
          </a:p>
          <a:p>
            <a:pPr marL="0" lvl="1" indent="0" eaLnBrk="1" hangingPunct="1">
              <a:buNone/>
            </a:pPr>
            <a:endParaRPr lang="fr-FR" altLang="fr-FR" dirty="0">
              <a:solidFill>
                <a:schemeClr val="bg2"/>
              </a:solidFill>
              <a:sym typeface="Wingdings" pitchFamily="2" charset="2"/>
            </a:endParaRPr>
          </a:p>
          <a:p>
            <a:pPr marL="0" lvl="1" indent="0" eaLnBrk="1" hangingPunct="1">
              <a:buNone/>
            </a:pPr>
            <a:endParaRPr lang="fr-FR" altLang="fr-FR" dirty="0" smtClean="0">
              <a:solidFill>
                <a:schemeClr val="bg2"/>
              </a:solidFill>
              <a:sym typeface="Wingdings" pitchFamily="2" charset="2"/>
            </a:endParaRPr>
          </a:p>
          <a:p>
            <a:pPr marL="0" lvl="1" indent="0" eaLnBrk="1" hangingPunct="1">
              <a:buNone/>
            </a:pPr>
            <a:endParaRPr lang="fr-FR" altLang="fr-FR" dirty="0">
              <a:solidFill>
                <a:schemeClr val="bg2"/>
              </a:solidFill>
              <a:sym typeface="Wingdings" pitchFamily="2" charset="2"/>
            </a:endParaRPr>
          </a:p>
          <a:p>
            <a:pPr marL="0" lvl="1" indent="0" eaLnBrk="1" hangingPunct="1">
              <a:buNone/>
            </a:pPr>
            <a:endParaRPr lang="fr-FR" altLang="fr-F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/>
            <a:endParaRPr lang="fr-FR" altLang="fr-FR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42" y="1484784"/>
            <a:ext cx="8091314" cy="441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1" name="Connecteur droit avec flèche 50"/>
          <p:cNvCxnSpPr/>
          <p:nvPr/>
        </p:nvCxnSpPr>
        <p:spPr>
          <a:xfrm flipV="1">
            <a:off x="1187624" y="2204864"/>
            <a:ext cx="0" cy="1656184"/>
          </a:xfrm>
          <a:prstGeom prst="straightConnector1">
            <a:avLst/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827584" y="2204864"/>
            <a:ext cx="74168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899592" y="3861048"/>
            <a:ext cx="734481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653923" y="2780928"/>
            <a:ext cx="468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fr-FR" sz="1400" baseline="300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fr-FR" sz="14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511300" y="2614384"/>
            <a:ext cx="234661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ERMINE-V/ZONA1 </a:t>
            </a:r>
            <a:r>
              <a:rPr lang="fr-FR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core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configuration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1511300" y="2974424"/>
            <a:ext cx="248463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Homogeneous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core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ZONA1 </a:t>
            </a:r>
            <a:r>
              <a:rPr lang="fr-FR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cells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4331946" y="5756314"/>
            <a:ext cx="103214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(MeV)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948492" y="1651858"/>
            <a:ext cx="356772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9" y="4796303"/>
            <a:ext cx="1248107" cy="123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956" y="5589241"/>
            <a:ext cx="1233372" cy="123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uble flèche horizontale 1"/>
          <p:cNvSpPr/>
          <p:nvPr/>
        </p:nvSpPr>
        <p:spPr>
          <a:xfrm rot="2700000">
            <a:off x="925083" y="5784926"/>
            <a:ext cx="864096" cy="252029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43522"/>
            <a:ext cx="8551786" cy="462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e la date 7"/>
          <p:cNvSpPr txBox="1">
            <a:spLocks noGrp="1"/>
          </p:cNvSpPr>
          <p:nvPr/>
        </p:nvSpPr>
        <p:spPr>
          <a:xfrm>
            <a:off x="576263" y="6305550"/>
            <a:ext cx="1450975" cy="3651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43FF7CE-97EC-4586-B3DF-51FAF4B33A99}" type="datetime4">
              <a:rPr lang="fr-FR" sz="1000" cap="all">
                <a:solidFill>
                  <a:schemeClr val="bg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 décembre 2015</a:t>
            </a:fld>
            <a:endParaRPr lang="fr-FR" sz="1000" cap="all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4343" name="Espace réservé du numéro de diapositive 8"/>
          <p:cNvSpPr txBox="1">
            <a:spLocks noGrp="1"/>
          </p:cNvSpPr>
          <p:nvPr/>
        </p:nvSpPr>
        <p:spPr bwMode="auto">
          <a:xfrm>
            <a:off x="8024813" y="6303963"/>
            <a:ext cx="11191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5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fr-FR" altLang="en-US" sz="100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t>|  PAGE </a:t>
            </a:r>
            <a:fld id="{3FC0BAAA-DB8B-42FE-B8B0-790C5A9A488A}" type="slidenum">
              <a:rPr lang="fr-FR" altLang="en-US" sz="100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pPr eaLnBrk="1" hangingPunct="1">
                <a:spcAft>
                  <a:spcPct val="0"/>
                </a:spcAft>
                <a:buFontTx/>
                <a:buNone/>
              </a:pPr>
              <a:t>7</a:t>
            </a:fld>
            <a:endParaRPr lang="fr-FR" altLang="en-US" sz="1000">
              <a:solidFill>
                <a:srgbClr val="6666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Titre 10"/>
          <p:cNvSpPr txBox="1">
            <a:spLocks/>
          </p:cNvSpPr>
          <p:nvPr/>
        </p:nvSpPr>
        <p:spPr bwMode="auto">
          <a:xfrm>
            <a:off x="1511300" y="52388"/>
            <a:ext cx="7524750" cy="90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2000" cap="none" dirty="0" smtClean="0">
                <a:latin typeface="Calibri" pitchFamily="34" charset="0"/>
                <a:cs typeface="Calibri" pitchFamily="34" charset="0"/>
              </a:rPr>
              <a:t>COUPLED FAST/THERMAL EXPERIMENTS</a:t>
            </a:r>
            <a:br>
              <a:rPr lang="fr-FR" altLang="en-US" sz="2000" cap="none" dirty="0" smtClean="0">
                <a:latin typeface="Calibri" pitchFamily="34" charset="0"/>
                <a:cs typeface="Calibri" pitchFamily="34" charset="0"/>
              </a:rPr>
            </a:br>
            <a:r>
              <a:rPr lang="fr-FR" altLang="en-US" sz="2000" cap="none" dirty="0">
                <a:latin typeface="Calibri" pitchFamily="34" charset="0"/>
                <a:cs typeface="Calibri" pitchFamily="34" charset="0"/>
              </a:rPr>
              <a:t>Spectrum </a:t>
            </a:r>
            <a:r>
              <a:rPr lang="fr-FR" altLang="en-US" sz="2000" cap="none" dirty="0" err="1">
                <a:latin typeface="Calibri" pitchFamily="34" charset="0"/>
                <a:cs typeface="Calibri" pitchFamily="34" charset="0"/>
              </a:rPr>
              <a:t>characterization</a:t>
            </a:r>
            <a:r>
              <a:rPr lang="fr-FR" altLang="en-US" sz="2000" cap="none" dirty="0">
                <a:latin typeface="Calibri" pitchFamily="34" charset="0"/>
                <a:cs typeface="Calibri" pitchFamily="34" charset="0"/>
              </a:rPr>
              <a:t> in the </a:t>
            </a:r>
            <a:r>
              <a:rPr lang="fr-FR" altLang="en-US" sz="2000" cap="none" dirty="0" err="1">
                <a:latin typeface="Calibri" pitchFamily="34" charset="0"/>
                <a:cs typeface="Calibri" pitchFamily="34" charset="0"/>
              </a:rPr>
              <a:t>coupled</a:t>
            </a:r>
            <a:r>
              <a:rPr lang="fr-FR" altLang="en-US" sz="2000" cap="none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sz="2000" cap="none" dirty="0" err="1">
                <a:latin typeface="Calibri" pitchFamily="34" charset="0"/>
                <a:cs typeface="Calibri" pitchFamily="34" charset="0"/>
              </a:rPr>
              <a:t>core</a:t>
            </a:r>
            <a:r>
              <a:rPr lang="fr-FR" altLang="en-US" sz="2000" cap="none" dirty="0">
                <a:latin typeface="Calibri" pitchFamily="34" charset="0"/>
                <a:cs typeface="Calibri" pitchFamily="34" charset="0"/>
              </a:rPr>
              <a:t> configuration</a:t>
            </a:r>
          </a:p>
        </p:txBody>
      </p:sp>
      <p:sp>
        <p:nvSpPr>
          <p:cNvPr id="49" name="Espace réservé du contenu 11"/>
          <p:cNvSpPr txBox="1">
            <a:spLocks/>
          </p:cNvSpPr>
          <p:nvPr/>
        </p:nvSpPr>
        <p:spPr bwMode="auto">
          <a:xfrm>
            <a:off x="323528" y="1196430"/>
            <a:ext cx="8568952" cy="40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3925" indent="-923925" algn="l" rtl="0" eaLnBrk="0" fontAlgn="base" hangingPunct="0">
              <a:spcBef>
                <a:spcPct val="0"/>
              </a:spcBef>
              <a:spcAft>
                <a:spcPts val="400"/>
              </a:spcAft>
              <a:buFont typeface="Arial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5524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5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eaLnBrk="1" hangingPunct="1">
              <a:buNone/>
            </a:pPr>
            <a:r>
              <a:rPr lang="fr-FR" altLang="fr-FR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Adjoint flux </a:t>
            </a:r>
            <a:r>
              <a:rPr lang="fr-FR" altLang="fr-FR" b="1" u="sng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r>
              <a:rPr lang="fr-FR" altLang="fr-FR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b="1" u="sng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altLang="fr-FR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fr-FR" altLang="fr-FR" b="1" u="sng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</a:t>
            </a:r>
            <a:r>
              <a:rPr lang="fr-FR" altLang="fr-FR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b="1" u="sng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homogeneous</a:t>
            </a:r>
            <a:r>
              <a:rPr lang="fr-FR" altLang="fr-FR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b="1" u="sng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</a:t>
            </a:r>
            <a:r>
              <a:rPr lang="fr-FR" altLang="fr-FR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ZONA1 </a:t>
            </a:r>
            <a:r>
              <a:rPr lang="fr-FR" altLang="fr-FR" b="1" u="sng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cells</a:t>
            </a:r>
            <a:endParaRPr lang="fr-FR" altLang="fr-FR" b="1" u="sng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eaLnBrk="1" hangingPunct="1">
              <a:buNone/>
            </a:pPr>
            <a:r>
              <a:rPr lang="fr-FR" altLang="fr-FR" dirty="0" smtClean="0">
                <a:solidFill>
                  <a:schemeClr val="bg2"/>
                </a:solidFill>
                <a:sym typeface="Wingdings" pitchFamily="2" charset="2"/>
              </a:rPr>
              <a:t>	</a:t>
            </a:r>
          </a:p>
          <a:p>
            <a:pPr marL="0" lvl="1" indent="0" eaLnBrk="1" hangingPunct="1">
              <a:buNone/>
            </a:pPr>
            <a:endParaRPr lang="fr-FR" altLang="fr-FR" dirty="0">
              <a:solidFill>
                <a:schemeClr val="bg2"/>
              </a:solidFill>
              <a:sym typeface="Wingdings" pitchFamily="2" charset="2"/>
            </a:endParaRPr>
          </a:p>
          <a:p>
            <a:pPr marL="0" lvl="1" indent="0" eaLnBrk="1" hangingPunct="1">
              <a:buNone/>
            </a:pPr>
            <a:endParaRPr lang="fr-FR" altLang="fr-FR" dirty="0" smtClean="0">
              <a:solidFill>
                <a:schemeClr val="bg2"/>
              </a:solidFill>
              <a:sym typeface="Wingdings" pitchFamily="2" charset="2"/>
            </a:endParaRPr>
          </a:p>
          <a:p>
            <a:pPr marL="0" lvl="1" indent="0" eaLnBrk="1" hangingPunct="1">
              <a:buNone/>
            </a:pPr>
            <a:endParaRPr lang="fr-FR" altLang="fr-FR" dirty="0">
              <a:solidFill>
                <a:schemeClr val="bg2"/>
              </a:solidFill>
              <a:sym typeface="Wingdings" pitchFamily="2" charset="2"/>
            </a:endParaRPr>
          </a:p>
          <a:p>
            <a:pPr marL="0" lvl="1" indent="0" eaLnBrk="1" hangingPunct="1">
              <a:buNone/>
            </a:pPr>
            <a:endParaRPr lang="fr-FR" altLang="fr-FR" dirty="0" smtClean="0">
              <a:solidFill>
                <a:schemeClr val="bg2"/>
              </a:solidFill>
              <a:sym typeface="Wingdings" pitchFamily="2" charset="2"/>
            </a:endParaRPr>
          </a:p>
          <a:p>
            <a:pPr marL="0" lvl="1" indent="0" eaLnBrk="1" hangingPunct="1">
              <a:buNone/>
            </a:pPr>
            <a:endParaRPr lang="fr-FR" altLang="fr-FR" dirty="0">
              <a:solidFill>
                <a:schemeClr val="bg2"/>
              </a:solidFill>
              <a:sym typeface="Wingdings" pitchFamily="2" charset="2"/>
            </a:endParaRPr>
          </a:p>
          <a:p>
            <a:pPr marL="0" lvl="1" indent="0" eaLnBrk="1" hangingPunct="1">
              <a:buNone/>
            </a:pPr>
            <a:endParaRPr lang="fr-FR" altLang="fr-FR" dirty="0" smtClean="0">
              <a:solidFill>
                <a:schemeClr val="bg2"/>
              </a:solidFill>
              <a:sym typeface="Wingdings" pitchFamily="2" charset="2"/>
            </a:endParaRPr>
          </a:p>
          <a:p>
            <a:pPr marL="0" lvl="1" indent="0" eaLnBrk="1" hangingPunct="1">
              <a:buNone/>
            </a:pPr>
            <a:endParaRPr lang="fr-FR" altLang="fr-FR" dirty="0">
              <a:solidFill>
                <a:schemeClr val="bg2"/>
              </a:solidFill>
              <a:sym typeface="Wingdings" pitchFamily="2" charset="2"/>
            </a:endParaRPr>
          </a:p>
          <a:p>
            <a:pPr marL="0" lvl="1" indent="0" eaLnBrk="1" hangingPunct="1">
              <a:buNone/>
            </a:pPr>
            <a:endParaRPr lang="fr-FR" altLang="fr-FR" dirty="0" smtClean="0">
              <a:solidFill>
                <a:schemeClr val="bg2"/>
              </a:solidFill>
              <a:sym typeface="Wingdings" pitchFamily="2" charset="2"/>
            </a:endParaRPr>
          </a:p>
          <a:p>
            <a:pPr marL="0" lvl="1" indent="0" eaLnBrk="1" hangingPunct="1">
              <a:buNone/>
            </a:pPr>
            <a:endParaRPr lang="fr-FR" altLang="fr-FR" dirty="0">
              <a:solidFill>
                <a:schemeClr val="bg2"/>
              </a:solidFill>
              <a:sym typeface="Wingdings" pitchFamily="2" charset="2"/>
            </a:endParaRPr>
          </a:p>
          <a:p>
            <a:pPr marL="0" lvl="1" indent="0" eaLnBrk="1" hangingPunct="1">
              <a:buNone/>
            </a:pPr>
            <a:endParaRPr lang="fr-FR" altLang="fr-FR" dirty="0" smtClean="0">
              <a:solidFill>
                <a:schemeClr val="bg2"/>
              </a:solidFill>
              <a:sym typeface="Wingdings" pitchFamily="2" charset="2"/>
            </a:endParaRPr>
          </a:p>
          <a:p>
            <a:pPr marL="0" lvl="1" indent="0" eaLnBrk="1" hangingPunct="1">
              <a:buNone/>
            </a:pPr>
            <a:endParaRPr lang="fr-FR" altLang="fr-FR" dirty="0">
              <a:solidFill>
                <a:schemeClr val="bg2"/>
              </a:solidFill>
              <a:sym typeface="Wingdings" pitchFamily="2" charset="2"/>
            </a:endParaRPr>
          </a:p>
          <a:p>
            <a:pPr marL="0" lvl="1" indent="0" eaLnBrk="1" hangingPunct="1">
              <a:buNone/>
            </a:pPr>
            <a:endParaRPr lang="fr-FR" altLang="fr-FR" dirty="0" smtClean="0">
              <a:solidFill>
                <a:schemeClr val="bg2"/>
              </a:solidFill>
              <a:sym typeface="Wingdings" pitchFamily="2" charset="2"/>
            </a:endParaRPr>
          </a:p>
          <a:p>
            <a:pPr marL="0" lvl="1" indent="0" eaLnBrk="1" hangingPunct="1">
              <a:buNone/>
            </a:pPr>
            <a:endParaRPr lang="fr-FR" altLang="fr-FR" dirty="0">
              <a:solidFill>
                <a:schemeClr val="bg2"/>
              </a:solidFill>
              <a:sym typeface="Wingdings" pitchFamily="2" charset="2"/>
            </a:endParaRPr>
          </a:p>
          <a:p>
            <a:pPr marL="0" lvl="1" indent="0" eaLnBrk="1" hangingPunct="1">
              <a:buNone/>
            </a:pPr>
            <a:endParaRPr lang="fr-FR" altLang="fr-FR" dirty="0" smtClean="0">
              <a:solidFill>
                <a:schemeClr val="bg2"/>
              </a:solidFill>
              <a:sym typeface="Wingdings" pitchFamily="2" charset="2"/>
            </a:endParaRPr>
          </a:p>
          <a:p>
            <a:pPr marL="0" lvl="1" indent="0" eaLnBrk="1" hangingPunct="1">
              <a:buNone/>
            </a:pPr>
            <a:endParaRPr lang="fr-FR" altLang="fr-FR" dirty="0">
              <a:solidFill>
                <a:schemeClr val="bg2"/>
              </a:solidFill>
              <a:sym typeface="Wingdings" pitchFamily="2" charset="2"/>
            </a:endParaRPr>
          </a:p>
          <a:p>
            <a:pPr marL="0" lvl="1" indent="0" eaLnBrk="1" hangingPunct="1">
              <a:buNone/>
            </a:pPr>
            <a:endParaRPr lang="fr-FR" altLang="fr-FR" dirty="0" smtClean="0">
              <a:solidFill>
                <a:schemeClr val="bg2"/>
              </a:solidFill>
              <a:sym typeface="Wingdings" pitchFamily="2" charset="2"/>
            </a:endParaRPr>
          </a:p>
          <a:p>
            <a:pPr marL="0" lvl="1" indent="0" eaLnBrk="1" hangingPunct="1">
              <a:buNone/>
            </a:pPr>
            <a:endParaRPr lang="fr-FR" altLang="fr-FR" dirty="0">
              <a:solidFill>
                <a:schemeClr val="bg2"/>
              </a:solidFill>
              <a:sym typeface="Wingdings" pitchFamily="2" charset="2"/>
            </a:endParaRPr>
          </a:p>
          <a:p>
            <a:pPr marL="0" lvl="1" indent="0" eaLnBrk="1" hangingPunct="1">
              <a:buNone/>
            </a:pPr>
            <a:endParaRPr lang="fr-FR" altLang="fr-F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/>
            <a:endParaRPr lang="fr-FR" altLang="fr-FR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860032" y="2575937"/>
            <a:ext cx="23435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ERMINE-V/ZONA1 </a:t>
            </a:r>
            <a:r>
              <a:rPr lang="fr-FR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core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configuration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860032" y="2935977"/>
            <a:ext cx="23435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Homogeneous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core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ZONA1 </a:t>
            </a:r>
            <a:r>
              <a:rPr lang="fr-FR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cells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4331946" y="5949280"/>
            <a:ext cx="103214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(MeV)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3489813" y="1772816"/>
            <a:ext cx="356772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Espace réservé de la date 7"/>
          <p:cNvSpPr txBox="1">
            <a:spLocks noGrp="1"/>
          </p:cNvSpPr>
          <p:nvPr/>
        </p:nvSpPr>
        <p:spPr>
          <a:xfrm>
            <a:off x="576263" y="6305550"/>
            <a:ext cx="1450975" cy="3651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43FF7CE-97EC-4586-B3DF-51FAF4B33A99}" type="datetime4">
              <a:rPr lang="fr-FR" sz="1000" cap="all">
                <a:solidFill>
                  <a:schemeClr val="bg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 décembre 2015</a:t>
            </a:fld>
            <a:endParaRPr lang="fr-FR" sz="1000" cap="all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9" y="4796303"/>
            <a:ext cx="1248107" cy="123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956" y="5589241"/>
            <a:ext cx="1233372" cy="123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Double flèche horizontale 13"/>
          <p:cNvSpPr/>
          <p:nvPr/>
        </p:nvSpPr>
        <p:spPr>
          <a:xfrm rot="2700000">
            <a:off x="925083" y="5784926"/>
            <a:ext cx="864096" cy="252029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1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 txBox="1">
            <a:spLocks noGrp="1"/>
          </p:cNvSpPr>
          <p:nvPr/>
        </p:nvSpPr>
        <p:spPr>
          <a:xfrm>
            <a:off x="576263" y="6305550"/>
            <a:ext cx="1450975" cy="3651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43FF7CE-97EC-4586-B3DF-51FAF4B33A99}" type="datetime4">
              <a:rPr lang="fr-FR" sz="1000" cap="all">
                <a:solidFill>
                  <a:schemeClr val="bg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 décembre 2015</a:t>
            </a:fld>
            <a:endParaRPr lang="fr-FR" sz="1000" cap="all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4343" name="Espace réservé du numéro de diapositive 8"/>
          <p:cNvSpPr txBox="1">
            <a:spLocks noGrp="1"/>
          </p:cNvSpPr>
          <p:nvPr/>
        </p:nvSpPr>
        <p:spPr bwMode="auto">
          <a:xfrm>
            <a:off x="8024813" y="6303963"/>
            <a:ext cx="11191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fr-FR" altLang="en-US" sz="100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t>|  PAGE </a:t>
            </a:r>
            <a:fld id="{3FC0BAAA-DB8B-42FE-B8B0-790C5A9A488A}" type="slidenum">
              <a:rPr lang="fr-FR" altLang="en-US" sz="100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pPr eaLnBrk="1" hangingPunct="1">
                <a:spcAft>
                  <a:spcPct val="0"/>
                </a:spcAft>
                <a:buFontTx/>
                <a:buNone/>
              </a:pPr>
              <a:t>8</a:t>
            </a:fld>
            <a:endParaRPr lang="fr-FR" altLang="en-US" sz="1000">
              <a:solidFill>
                <a:srgbClr val="6666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Titre 10"/>
          <p:cNvSpPr txBox="1">
            <a:spLocks/>
          </p:cNvSpPr>
          <p:nvPr/>
        </p:nvSpPr>
        <p:spPr bwMode="auto">
          <a:xfrm>
            <a:off x="1511300" y="52388"/>
            <a:ext cx="7524750" cy="90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2000" cap="none" dirty="0" smtClean="0">
                <a:latin typeface="Calibri" pitchFamily="34" charset="0"/>
                <a:cs typeface="Calibri" pitchFamily="34" charset="0"/>
              </a:rPr>
              <a:t>COUPLED FAST/THERMAL EXPERIMENTS</a:t>
            </a:r>
            <a:br>
              <a:rPr lang="fr-FR" altLang="en-US" sz="2000" cap="none" dirty="0" smtClean="0">
                <a:latin typeface="Calibri" pitchFamily="34" charset="0"/>
                <a:cs typeface="Calibri" pitchFamily="34" charset="0"/>
              </a:rPr>
            </a:br>
            <a:r>
              <a:rPr lang="fr-FR" altLang="en-US" sz="2000" cap="none" dirty="0" err="1" smtClean="0">
                <a:latin typeface="Calibri" pitchFamily="34" charset="0"/>
                <a:cs typeface="Calibri" pitchFamily="34" charset="0"/>
              </a:rPr>
              <a:t>Reanalysis</a:t>
            </a:r>
            <a:r>
              <a:rPr lang="fr-FR" altLang="en-US" sz="2000" cap="none" dirty="0" smtClean="0">
                <a:latin typeface="Calibri" pitchFamily="34" charset="0"/>
                <a:cs typeface="Calibri" pitchFamily="34" charset="0"/>
              </a:rPr>
              <a:t> of the ERMINE-V/ZONA1 </a:t>
            </a:r>
            <a:r>
              <a:rPr lang="fr-FR" altLang="en-US" sz="2000" cap="none" dirty="0" err="1" smtClean="0">
                <a:latin typeface="Calibri" pitchFamily="34" charset="0"/>
                <a:cs typeface="Calibri" pitchFamily="34" charset="0"/>
              </a:rPr>
              <a:t>experiments</a:t>
            </a:r>
            <a:r>
              <a:rPr lang="fr-FR" altLang="en-US" sz="2000" cap="none" dirty="0" smtClean="0">
                <a:latin typeface="Calibri" pitchFamily="34" charset="0"/>
                <a:cs typeface="Calibri" pitchFamily="34" charset="0"/>
              </a:rPr>
              <a:t> on FP</a:t>
            </a:r>
          </a:p>
        </p:txBody>
      </p:sp>
      <p:sp>
        <p:nvSpPr>
          <p:cNvPr id="11" name="Espace réservé du contenu 11"/>
          <p:cNvSpPr txBox="1">
            <a:spLocks/>
          </p:cNvSpPr>
          <p:nvPr/>
        </p:nvSpPr>
        <p:spPr bwMode="auto">
          <a:xfrm>
            <a:off x="467544" y="1196752"/>
            <a:ext cx="828129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3925" indent="-923925" algn="l" rtl="0" eaLnBrk="0" fontAlgn="base" hangingPunct="0">
              <a:spcBef>
                <a:spcPct val="0"/>
              </a:spcBef>
              <a:spcAft>
                <a:spcPts val="400"/>
              </a:spcAft>
              <a:buFont typeface="Arial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5524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/>
            <a:r>
              <a:rPr lang="fr-FR" altLang="fr-FR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Reactivity</a:t>
            </a:r>
            <a:r>
              <a:rPr lang="fr-FR" altLang="fr-FR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worth</a:t>
            </a:r>
            <a:r>
              <a:rPr lang="fr-FR" altLang="fr-FR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experiments</a:t>
            </a:r>
            <a:endParaRPr lang="fr-FR" altLang="fr-FR" b="1" baseline="30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1525" lvl="3" indent="0" eaLnBrk="1" hangingPunct="1">
              <a:buNone/>
            </a:pPr>
            <a:endParaRPr lang="fr-FR" altLang="fr-FR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159344"/>
              </p:ext>
            </p:extLst>
          </p:nvPr>
        </p:nvGraphicFramePr>
        <p:xfrm>
          <a:off x="1041859" y="1556791"/>
          <a:ext cx="7346566" cy="1548130"/>
        </p:xfrm>
        <a:graphic>
          <a:graphicData uri="http://schemas.openxmlformats.org/drawingml/2006/table">
            <a:tbl>
              <a:tblPr/>
              <a:tblGrid>
                <a:gridCol w="1808386"/>
                <a:gridCol w="1808386"/>
                <a:gridCol w="1921408"/>
                <a:gridCol w="1808386"/>
              </a:tblGrid>
              <a:tr h="43204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Code / ND lib.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C/E-1 (%) </a:t>
                      </a:r>
                      <a:br>
                        <a:rPr lang="fr-F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1200" b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fr-FR" sz="1200" b="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ncertainties</a:t>
                      </a:r>
                      <a:r>
                        <a:rPr lang="fr-FR" sz="120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(1</a:t>
                      </a:r>
                      <a:r>
                        <a:rPr lang="fr-FR" sz="1200" b="0" baseline="0" dirty="0" smtClean="0">
                          <a:solidFill>
                            <a:schemeClr val="bg1"/>
                          </a:solidFill>
                          <a:latin typeface="Symbol" panose="05050102010706020507" pitchFamily="18" charset="2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fr-FR" sz="120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fr-FR" sz="1200" b="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account</a:t>
                      </a:r>
                      <a:r>
                        <a:rPr lang="fr-FR" sz="120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 </a:t>
                      </a:r>
                      <a:r>
                        <a:rPr lang="fr-FR" sz="1200" b="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experiment</a:t>
                      </a:r>
                      <a:r>
                        <a:rPr lang="fr-FR" sz="120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MC convergence</a:t>
                      </a:r>
                      <a:endParaRPr lang="fr-FR" sz="12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248866">
                <a:tc vMerge="1"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baseline="30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</a:t>
                      </a:r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Tc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baseline="30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103</a:t>
                      </a:r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Rh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baseline="30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133</a:t>
                      </a:r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482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CARNAVAL-IV / RCN-2A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(1980)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46 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± 5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 ± 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1.4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 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± 13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3482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TRIPOLI4.9 / JEFF3.1.1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(2014)</a:t>
                      </a:r>
                      <a:endParaRPr kumimoji="0" lang="fr-FR" alt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 ± 5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-5.5 ± </a:t>
                      </a: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kumimoji="0" lang="fr-FR" alt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-1 ± 13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17" name="Espace réservé du contenu 11"/>
          <p:cNvSpPr txBox="1">
            <a:spLocks/>
          </p:cNvSpPr>
          <p:nvPr/>
        </p:nvSpPr>
        <p:spPr bwMode="auto">
          <a:xfrm>
            <a:off x="467544" y="3212976"/>
            <a:ext cx="828129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3925" indent="-923925" algn="l" rtl="0" eaLnBrk="0" fontAlgn="base" hangingPunct="0">
              <a:spcBef>
                <a:spcPct val="0"/>
              </a:spcBef>
              <a:spcAft>
                <a:spcPts val="400"/>
              </a:spcAft>
              <a:buFont typeface="Arial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5524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/>
            <a:r>
              <a:rPr lang="fr-FR" altLang="fr-FR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 activation </a:t>
            </a:r>
            <a:r>
              <a:rPr lang="fr-FR" altLang="fr-FR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experiments</a:t>
            </a:r>
            <a:endParaRPr lang="fr-FR" altLang="fr-FR" b="1" baseline="30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1525" lvl="3" indent="0" eaLnBrk="1" hangingPunct="1">
              <a:buNone/>
            </a:pPr>
            <a:endParaRPr lang="fr-FR" altLang="fr-FR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656971"/>
              </p:ext>
            </p:extLst>
          </p:nvPr>
        </p:nvGraphicFramePr>
        <p:xfrm>
          <a:off x="179511" y="3573016"/>
          <a:ext cx="8856540" cy="1548130"/>
        </p:xfrm>
        <a:graphic>
          <a:graphicData uri="http://schemas.openxmlformats.org/drawingml/2006/table">
            <a:tbl>
              <a:tblPr/>
              <a:tblGrid>
                <a:gridCol w="1728193"/>
                <a:gridCol w="720080"/>
                <a:gridCol w="576064"/>
                <a:gridCol w="551285"/>
                <a:gridCol w="880153"/>
                <a:gridCol w="880153"/>
                <a:gridCol w="880153"/>
                <a:gridCol w="880153"/>
                <a:gridCol w="880153"/>
                <a:gridCol w="880153"/>
              </a:tblGrid>
              <a:tr h="28803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Code / ND lib.</a:t>
                      </a:r>
                      <a:endParaRPr lang="fr-FR" sz="12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C/E-1 </a:t>
                      </a:r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(%) </a:t>
                      </a:r>
                      <a:r>
                        <a:rPr lang="fr-FR" sz="12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fr-FR" sz="12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1200" b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fr-FR" sz="1200" b="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ncertainties</a:t>
                      </a:r>
                      <a:r>
                        <a:rPr lang="fr-FR" sz="120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(1</a:t>
                      </a:r>
                      <a:r>
                        <a:rPr lang="fr-FR" sz="1200" b="0" baseline="0" dirty="0" smtClean="0">
                          <a:solidFill>
                            <a:schemeClr val="bg1"/>
                          </a:solidFill>
                          <a:latin typeface="Symbol" panose="05050102010706020507" pitchFamily="18" charset="2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fr-FR" sz="120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fr-FR" sz="1200" b="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account</a:t>
                      </a:r>
                      <a:r>
                        <a:rPr lang="fr-FR" sz="120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 </a:t>
                      </a:r>
                      <a:r>
                        <a:rPr lang="fr-FR" sz="1200" b="0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experiment</a:t>
                      </a:r>
                      <a:r>
                        <a:rPr lang="fr-FR" sz="120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MC convergence</a:t>
                      </a:r>
                      <a:endParaRPr lang="fr-FR" sz="1200" b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257899">
                <a:tc vMerge="1"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baseline="30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</a:t>
                      </a:r>
                      <a:r>
                        <a:rPr lang="fr-FR" sz="12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baseline="30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baseline="30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  <a:r>
                        <a:rPr lang="fr-FR" sz="12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</a:t>
                      </a:r>
                      <a:endParaRPr lang="fr-FR" sz="120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baseline="30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</a:t>
                      </a:r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baseline="30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</a:t>
                      </a:r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baseline="30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146</a:t>
                      </a:r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baseline="30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148</a:t>
                      </a:r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baseline="30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baseline="30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152</a:t>
                      </a:r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8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CARNAVAL-IV / </a:t>
                      </a:r>
                      <a:r>
                        <a:rPr lang="fr-FR" sz="1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RCN-2A (1980)</a:t>
                      </a:r>
                      <a:endParaRPr lang="fr-FR" sz="12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 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± 5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16 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± 5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 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± 4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 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± 5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69 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± 5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 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± 4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 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± 5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-2 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± 5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118 </a:t>
                      </a:r>
                      <a:r>
                        <a:rPr kumimoji="0" lang="fr-FR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± 10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38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TRIPOLI4.9 / </a:t>
                      </a: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JEFF3.1.1 (2014)</a:t>
                      </a:r>
                      <a:endParaRPr kumimoji="0" lang="fr-FR" alt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 ± 5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-5 ± 5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-13 ± 4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 ± 5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48 ± 5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400"/>
                        </a:spcAft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000"/>
                        </a:lnSpc>
                        <a:buSzPct val="90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000"/>
                        </a:lnSpc>
                        <a:buSzPct val="36000"/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SzPct val="3600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ts val="2000"/>
                        </a:lnSpc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Font typeface="Arial" charset="0"/>
                        <a:defRPr sz="1400">
                          <a:solidFill>
                            <a:srgbClr val="666666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-8 ± 4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-1 ± 5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44 ± 5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-21 ± 10</a:t>
                      </a:r>
                    </a:p>
                  </a:txBody>
                  <a:tcPr marL="44843" marR="4484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23" name="Espace réservé du contenu 11"/>
          <p:cNvSpPr txBox="1">
            <a:spLocks/>
          </p:cNvSpPr>
          <p:nvPr/>
        </p:nvSpPr>
        <p:spPr bwMode="auto">
          <a:xfrm>
            <a:off x="467544" y="5301208"/>
            <a:ext cx="828129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3925" indent="-923925" algn="l" rtl="0" eaLnBrk="0" fontAlgn="base" hangingPunct="0">
              <a:spcBef>
                <a:spcPct val="0"/>
              </a:spcBef>
              <a:spcAft>
                <a:spcPts val="400"/>
              </a:spcAft>
              <a:buFont typeface="Arial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5524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/>
            <a:r>
              <a:rPr lang="fr-FR" altLang="fr-FR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fr-FR" altLang="fr-FR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experimental</a:t>
            </a:r>
            <a:r>
              <a:rPr lang="fr-FR" altLang="fr-FR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fr-FR" altLang="fr-FR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fr-FR" altLang="fr-FR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  <a:r>
              <a:rPr lang="fr-FR" altLang="fr-FR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altLang="fr-FR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FR" altLang="fr-FR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analysed</a:t>
            </a:r>
            <a:r>
              <a:rPr lang="fr-FR" altLang="fr-FR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fr-FR" altLang="fr-FR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near</a:t>
            </a:r>
            <a:r>
              <a:rPr lang="fr-FR" altLang="fr-FR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future:</a:t>
            </a:r>
            <a:endParaRPr lang="fr-FR" altLang="fr-FR" b="1" baseline="30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 eaLnBrk="1" hangingPunct="1"/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Additionnal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altLang="fr-FR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102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Ru, </a:t>
            </a:r>
            <a:r>
              <a:rPr lang="fr-FR" altLang="fr-FR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105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Pd, </a:t>
            </a:r>
            <a:r>
              <a:rPr lang="fr-FR" altLang="fr-FR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109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Ag, </a:t>
            </a:r>
            <a:r>
              <a:rPr lang="fr-FR" altLang="fr-FR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141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Pr, </a:t>
            </a:r>
            <a:r>
              <a:rPr lang="fr-FR" altLang="fr-FR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147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 and </a:t>
            </a:r>
            <a:r>
              <a:rPr lang="fr-FR" altLang="fr-FR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147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</a:t>
            </a:r>
          </a:p>
          <a:p>
            <a:pPr lvl="3" eaLnBrk="1" hangingPunct="1"/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Several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configurations: ZONA3</a:t>
            </a:r>
            <a:r>
              <a:rPr lang="fr-FR" alt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RONA3 and R3 </a:t>
            </a:r>
            <a:r>
              <a:rPr lang="fr-FR" altLang="fr-FR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cores</a:t>
            </a:r>
            <a:r>
              <a:rPr lang="fr-FR" alt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altLang="fr-FR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1525" lvl="3" indent="0" eaLnBrk="1" hangingPunct="1">
              <a:buNone/>
            </a:pP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	  </a:t>
            </a:r>
            <a:r>
              <a:rPr lang="fr-FR" altLang="en-US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 </a:t>
            </a:r>
            <a:r>
              <a:rPr lang="fr-FR" altLang="en-US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 full </a:t>
            </a:r>
            <a:r>
              <a:rPr lang="fr-FR" altLang="en-US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review</a:t>
            </a:r>
            <a:r>
              <a:rPr lang="fr-FR" altLang="en-US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of </a:t>
            </a:r>
            <a:r>
              <a:rPr lang="fr-FR" altLang="en-US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these</a:t>
            </a:r>
            <a:r>
              <a:rPr lang="fr-FR" altLang="en-US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fr-FR" altLang="en-US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experiments</a:t>
            </a:r>
            <a:r>
              <a:rPr lang="fr-FR" altLang="en-US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fr-FR" altLang="en-US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is</a:t>
            </a:r>
            <a:r>
              <a:rPr lang="fr-FR" altLang="en-US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fr-FR" altLang="en-US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going</a:t>
            </a:r>
            <a:r>
              <a:rPr lang="fr-FR" altLang="en-US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to </a:t>
            </a:r>
            <a:r>
              <a:rPr lang="fr-FR" altLang="en-US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be</a:t>
            </a:r>
            <a:r>
              <a:rPr lang="fr-FR" altLang="en-US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fr-FR" altLang="en-US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presented</a:t>
            </a:r>
            <a:r>
              <a:rPr lang="fr-FR" altLang="en-US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at ND2016</a:t>
            </a:r>
            <a:endParaRPr lang="fr-FR" altLang="en-US" i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1525" lvl="3" indent="0" eaLnBrk="1" hangingPunct="1">
              <a:buNone/>
            </a:pPr>
            <a:endParaRPr lang="fr-FR" altLang="fr-F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1525" lvl="3" indent="0" eaLnBrk="1" hangingPunct="1">
              <a:buNone/>
            </a:pPr>
            <a:endParaRPr lang="fr-FR" altLang="fr-FR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50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" t="6033" b="2780"/>
          <a:stretch/>
        </p:blipFill>
        <p:spPr bwMode="auto">
          <a:xfrm>
            <a:off x="72009" y="2987653"/>
            <a:ext cx="4788023" cy="375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e la date 7"/>
          <p:cNvSpPr txBox="1">
            <a:spLocks noGrp="1"/>
          </p:cNvSpPr>
          <p:nvPr/>
        </p:nvSpPr>
        <p:spPr>
          <a:xfrm>
            <a:off x="576263" y="6305550"/>
            <a:ext cx="1450975" cy="36512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43FF7CE-97EC-4586-B3DF-51FAF4B33A99}" type="datetime4">
              <a:rPr lang="fr-FR" sz="1000" cap="all">
                <a:solidFill>
                  <a:schemeClr val="bg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 décembre 2015</a:t>
            </a:fld>
            <a:endParaRPr lang="fr-FR" sz="1000" cap="all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4343" name="Espace réservé du numéro de diapositive 8"/>
          <p:cNvSpPr txBox="1">
            <a:spLocks noGrp="1"/>
          </p:cNvSpPr>
          <p:nvPr/>
        </p:nvSpPr>
        <p:spPr bwMode="auto">
          <a:xfrm>
            <a:off x="8024813" y="6303963"/>
            <a:ext cx="11191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5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fr-FR" altLang="en-US" sz="100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t>|  PAGE </a:t>
            </a:r>
            <a:fld id="{3FC0BAAA-DB8B-42FE-B8B0-790C5A9A488A}" type="slidenum">
              <a:rPr lang="fr-FR" altLang="en-US" sz="1000">
                <a:solidFill>
                  <a:srgbClr val="666666"/>
                </a:solidFill>
                <a:latin typeface="Calibri" pitchFamily="34" charset="0"/>
                <a:cs typeface="Calibri" pitchFamily="34" charset="0"/>
              </a:rPr>
              <a:pPr eaLnBrk="1" hangingPunct="1">
                <a:spcAft>
                  <a:spcPct val="0"/>
                </a:spcAft>
                <a:buFontTx/>
                <a:buNone/>
              </a:pPr>
              <a:t>9</a:t>
            </a:fld>
            <a:endParaRPr lang="fr-FR" altLang="en-US" sz="1000">
              <a:solidFill>
                <a:srgbClr val="6666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Titre 10"/>
          <p:cNvSpPr txBox="1">
            <a:spLocks/>
          </p:cNvSpPr>
          <p:nvPr/>
        </p:nvSpPr>
        <p:spPr bwMode="auto">
          <a:xfrm>
            <a:off x="1511300" y="52388"/>
            <a:ext cx="7524750" cy="90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en-US" sz="2000" cap="none" dirty="0" smtClean="0">
                <a:latin typeface="Calibri" pitchFamily="34" charset="0"/>
                <a:cs typeface="Calibri" pitchFamily="34" charset="0"/>
              </a:rPr>
              <a:t>COUPLED FAST/THERMAL EXPERIMENTS</a:t>
            </a:r>
            <a:br>
              <a:rPr lang="fr-FR" altLang="en-US" sz="2000" cap="none" dirty="0" smtClean="0">
                <a:latin typeface="Calibri" pitchFamily="34" charset="0"/>
                <a:cs typeface="Calibri" pitchFamily="34" charset="0"/>
              </a:rPr>
            </a:br>
            <a:r>
              <a:rPr lang="fr-FR" altLang="en-US" sz="2000" cap="none" dirty="0" err="1" smtClean="0">
                <a:latin typeface="Calibri" pitchFamily="34" charset="0"/>
                <a:cs typeface="Calibri" pitchFamily="34" charset="0"/>
              </a:rPr>
              <a:t>Definition</a:t>
            </a:r>
            <a:r>
              <a:rPr lang="fr-FR" altLang="en-US" sz="2000" cap="none" dirty="0" smtClean="0">
                <a:latin typeface="Calibri" pitchFamily="34" charset="0"/>
                <a:cs typeface="Calibri" pitchFamily="34" charset="0"/>
              </a:rPr>
              <a:t> of an </a:t>
            </a:r>
            <a:r>
              <a:rPr lang="fr-FR" altLang="en-US" sz="2000" cap="none" dirty="0" err="1" smtClean="0">
                <a:latin typeface="Calibri" pitchFamily="34" charset="0"/>
                <a:cs typeface="Calibri" pitchFamily="34" charset="0"/>
              </a:rPr>
              <a:t>optimized</a:t>
            </a:r>
            <a:r>
              <a:rPr lang="fr-FR" altLang="en-US" sz="2000" cap="none" dirty="0" smtClean="0">
                <a:latin typeface="Calibri" pitchFamily="34" charset="0"/>
                <a:cs typeface="Calibri" pitchFamily="34" charset="0"/>
              </a:rPr>
              <a:t> configurations for ZEPHYR</a:t>
            </a:r>
          </a:p>
        </p:txBody>
      </p:sp>
      <p:sp>
        <p:nvSpPr>
          <p:cNvPr id="7" name="Espace réservé du contenu 11"/>
          <p:cNvSpPr txBox="1">
            <a:spLocks/>
          </p:cNvSpPr>
          <p:nvPr/>
        </p:nvSpPr>
        <p:spPr bwMode="auto">
          <a:xfrm>
            <a:off x="467544" y="1268761"/>
            <a:ext cx="8568506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3925" indent="-923925" algn="l" rtl="0" eaLnBrk="0" fontAlgn="base" hangingPunct="0">
              <a:spcBef>
                <a:spcPct val="0"/>
              </a:spcBef>
              <a:spcAft>
                <a:spcPts val="400"/>
              </a:spcAft>
              <a:buFont typeface="Arial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5524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5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/>
            <a:r>
              <a:rPr lang="fr-FR" altLang="fr-FR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CEA has the </a:t>
            </a:r>
            <a:r>
              <a:rPr lang="fr-FR" altLang="fr-FR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r-FR" altLang="fr-FR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altLang="fr-FR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  <a:r>
              <a:rPr lang="fr-FR" altLang="fr-FR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new ZPR in the </a:t>
            </a:r>
            <a:r>
              <a:rPr lang="fr-FR" altLang="fr-FR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</a:t>
            </a:r>
            <a:r>
              <a:rPr lang="fr-FR" altLang="fr-FR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decade</a:t>
            </a:r>
            <a:r>
              <a:rPr lang="fr-FR" altLang="fr-FR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ZEPHYR</a:t>
            </a:r>
            <a:endParaRPr lang="fr-FR" altLang="fr-FR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 eaLnBrk="1" hangingPunct="1"/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Mock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-up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experiments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GEN-II and GEN-III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reactors</a:t>
            </a:r>
            <a:endParaRPr lang="fr-FR" altLang="fr-F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 eaLnBrk="1" hangingPunct="1"/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Nuclear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dedicated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experiments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GEN-II, GEN-III and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GEN-IV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reactors</a:t>
            </a:r>
            <a:endParaRPr lang="fr-FR" altLang="fr-F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eaLnBrk="1" hangingPunct="1">
              <a:buNone/>
            </a:pPr>
            <a:r>
              <a:rPr lang="fr-FR" altLang="en-US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fr-FR" altLang="en-US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	  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 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PhD of P. Ros (2014-2017):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definition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of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optimized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coupled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core</a:t>
            </a:r>
            <a:r>
              <a:rPr lang="fr-FR" alt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configurations in ZEPHYR</a:t>
            </a:r>
            <a:endParaRPr lang="fr-FR" altLang="en-US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/>
            <a:endParaRPr lang="fr-FR" altLang="fr-FR" b="1" baseline="30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1525" lvl="3" indent="0" eaLnBrk="1" hangingPunct="1">
              <a:buNone/>
            </a:pPr>
            <a:endParaRPr lang="fr-FR" altLang="fr-FR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Espace réservé du contenu 11"/>
          <p:cNvSpPr txBox="1">
            <a:spLocks/>
          </p:cNvSpPr>
          <p:nvPr/>
        </p:nvSpPr>
        <p:spPr bwMode="auto">
          <a:xfrm>
            <a:off x="4499992" y="2708921"/>
            <a:ext cx="4644008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3925" indent="-923925" algn="l" rtl="0" eaLnBrk="0" fontAlgn="base" hangingPunct="0">
              <a:spcBef>
                <a:spcPct val="0"/>
              </a:spcBef>
              <a:spcAft>
                <a:spcPts val="400"/>
              </a:spcAft>
              <a:buFont typeface="Arial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5524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5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/>
            <a:r>
              <a:rPr lang="fr-FR" altLang="fr-FR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</a:t>
            </a:r>
            <a:r>
              <a:rPr lang="fr-FR" altLang="fr-FR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  <a:r>
              <a:rPr lang="fr-FR" altLang="fr-FR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fr-FR" altLang="fr-FR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optimized</a:t>
            </a:r>
            <a:r>
              <a:rPr lang="fr-FR" altLang="fr-FR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coupled</a:t>
            </a:r>
            <a:r>
              <a:rPr lang="fr-FR" altLang="fr-FR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fr-FR" altLang="fr-FR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</a:t>
            </a:r>
            <a:r>
              <a:rPr lang="fr-FR" altLang="fr-FR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/thermal configurations</a:t>
            </a:r>
            <a:endParaRPr lang="fr-FR" altLang="fr-FR" b="1" baseline="30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 eaLnBrk="1" hangingPunct="1"/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Substitution of MINERVE MTR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assemblies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regular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PWR-type UO</a:t>
            </a:r>
            <a:r>
              <a:rPr lang="fr-FR" altLang="fr-FR" baseline="-25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fuel pins</a:t>
            </a:r>
            <a:endParaRPr lang="fr-FR" altLang="fr-F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 eaLnBrk="1" hangingPunct="1"/>
            <a:r>
              <a:rPr lang="fr-FR" altLang="fr-FR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</a:t>
            </a:r>
            <a:r>
              <a:rPr lang="fr-FR" alt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conversion zone </a:t>
            </a:r>
            <a:b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(UO</a:t>
            </a:r>
            <a:r>
              <a:rPr lang="fr-FR" altLang="fr-FR" baseline="-25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-30%)</a:t>
            </a:r>
            <a:endParaRPr lang="fr-FR" altLang="fr-F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 eaLnBrk="1" hangingPunct="1"/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Spectral adaptation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UO</a:t>
            </a:r>
            <a:r>
              <a:rPr lang="fr-FR" altLang="fr-FR" baseline="-25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zone to </a:t>
            </a:r>
            <a:b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 the ZONA1 spectral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characteristics</a:t>
            </a:r>
            <a:endParaRPr lang="fr-FR" altLang="fr-FR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 eaLnBrk="1" hangingPunct="1"/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Boron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filter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thermal </a:t>
            </a:r>
            <a:b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neutrons +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reactivity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coefficient </a:t>
            </a:r>
            <a:b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case of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flooding</a:t>
            </a:r>
            <a:endParaRPr lang="fr-FR" altLang="fr-FR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 eaLnBrk="1" hangingPunct="1"/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 </a:t>
            </a:r>
            <a:r>
              <a:rPr lang="fr-FR" altLang="fr-FR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</a:t>
            </a:r>
            <a:r>
              <a:rPr lang="fr-FR" altLang="fr-FR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ZONA-1 zone</a:t>
            </a:r>
            <a:endParaRPr lang="fr-FR" altLang="fr-FR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 eaLnBrk="1" hangingPunct="1"/>
            <a:endParaRPr lang="fr-FR" altLang="fr-FR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1525" lvl="3" indent="0" eaLnBrk="1" hangingPunct="1">
              <a:buNone/>
            </a:pPr>
            <a:endParaRPr lang="fr-FR" altLang="fr-FR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36096" y="573325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altLang="en-US" sz="16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 More </a:t>
            </a:r>
            <a:r>
              <a:rPr lang="fr-FR" altLang="en-US" sz="1600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details</a:t>
            </a:r>
            <a:r>
              <a:rPr lang="fr-FR" altLang="en-US" sz="16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in a </a:t>
            </a:r>
            <a:r>
              <a:rPr lang="fr-FR" altLang="en-US" sz="1600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p</a:t>
            </a:r>
            <a:r>
              <a:rPr lang="fr-FR" altLang="en-US" sz="1600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aper</a:t>
            </a:r>
            <a:r>
              <a:rPr lang="fr-FR" altLang="en-US" sz="16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fr-FR" altLang="en-US" sz="1600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submitted</a:t>
            </a:r>
            <a:r>
              <a:rPr lang="fr-FR" altLang="en-US" sz="16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fr-FR" altLang="en-US" sz="16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/>
            </a:r>
            <a:br>
              <a:rPr lang="fr-FR" altLang="en-US" sz="16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fr-FR" altLang="en-US" sz="16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for PHYSOR2016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0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a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cea</Template>
  <TotalTime>12459</TotalTime>
  <Words>1541</Words>
  <Application>Microsoft Office PowerPoint</Application>
  <PresentationFormat>Affichage à l'écran (4:3)</PresentationFormat>
  <Paragraphs>432</Paragraphs>
  <Slides>18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cea</vt:lpstr>
      <vt:lpstr>ONGOING ACTIVITIES  ON INTEGRAL EXPERIMENTS RELATED TO NUCLEAR DATA FOR FAST REACTOR APLICATIONS </vt:lpstr>
      <vt:lpstr>OUTLINE</vt:lpstr>
      <vt:lpstr>COUPLED FAST/THERMAL EXPERIMENTS Overview of ERMINE experiments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OUTLINE</vt:lpstr>
      <vt:lpstr>Présentation PowerPoint</vt:lpstr>
      <vt:lpstr>Présentation PowerPoint</vt:lpstr>
      <vt:lpstr>Présentation PowerPoint</vt:lpstr>
      <vt:lpstr>Présentation PowerPoint</vt:lpstr>
      <vt:lpstr>OUTLINE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aliquando tempo tatum commentum</dc:title>
  <dc:creator>BRIAUX-HEINGUEZ Sylvie 116038</dc:creator>
  <cp:lastModifiedBy>LECONTE Pierre 203708</cp:lastModifiedBy>
  <cp:revision>164</cp:revision>
  <dcterms:created xsi:type="dcterms:W3CDTF">2012-05-31T11:40:33Z</dcterms:created>
  <dcterms:modified xsi:type="dcterms:W3CDTF">2015-12-04T10:22:02Z</dcterms:modified>
</cp:coreProperties>
</file>